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9.xml" ContentType="application/vnd.openxmlformats-officedocument.drawingml.chart+xml"/>
  <Override PartName="/ppt/notesSlides/notesSlide42.xml" ContentType="application/vnd.openxmlformats-officedocument.presentationml.notesSlide+xml"/>
  <Override PartName="/ppt/charts/chart20.xml" ContentType="application/vnd.openxmlformats-officedocument.drawingml.chart+xml"/>
  <Override PartName="/ppt/notesSlides/notesSlide43.xml" ContentType="application/vnd.openxmlformats-officedocument.presentationml.notesSlide+xml"/>
  <Override PartName="/ppt/charts/chart21.xml" ContentType="application/vnd.openxmlformats-officedocument.drawingml.chart+xml"/>
  <Override PartName="/ppt/notesSlides/notesSlide44.xml" ContentType="application/vnd.openxmlformats-officedocument.presentationml.notesSlide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23.xml" ContentType="application/vnd.openxmlformats-officedocument.drawingml.chart+xml"/>
  <Override PartName="/ppt/drawings/drawing10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24.xml" ContentType="application/vnd.openxmlformats-officedocument.drawingml.chart+xml"/>
  <Override PartName="/ppt/drawings/drawing11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26.xml" ContentType="application/vnd.openxmlformats-officedocument.drawingml.chart+xml"/>
  <Override PartName="/ppt/drawings/drawing13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27.xml" ContentType="application/vnd.openxmlformats-officedocument.drawingml.chart+xml"/>
  <Override PartName="/ppt/notesSlides/notesSlide50.xml" ContentType="application/vnd.openxmlformats-officedocument.presentationml.notesSlide+xml"/>
  <Override PartName="/ppt/charts/chart28.xml" ContentType="application/vnd.openxmlformats-officedocument.drawingml.chart+xml"/>
  <Override PartName="/ppt/notesSlides/notesSlide51.xml" ContentType="application/vnd.openxmlformats-officedocument.presentationml.notesSlide+xml"/>
  <Override PartName="/ppt/charts/chart29.xml" ContentType="application/vnd.openxmlformats-officedocument.drawingml.chart+xml"/>
  <Override PartName="/ppt/notesSlides/notesSlide52.xml" ContentType="application/vnd.openxmlformats-officedocument.presentationml.notesSlide+xml"/>
  <Override PartName="/ppt/charts/chart30.xml" ContentType="application/vnd.openxmlformats-officedocument.drawingml.chart+xml"/>
  <Override PartName="/ppt/notesSlides/notesSlide53.xml" ContentType="application/vnd.openxmlformats-officedocument.presentationml.notesSlide+xml"/>
  <Override PartName="/ppt/charts/chart31.xml" ContentType="application/vnd.openxmlformats-officedocument.drawingml.chart+xml"/>
  <Override PartName="/ppt/notesSlides/notesSlide54.xml" ContentType="application/vnd.openxmlformats-officedocument.presentationml.notesSlide+xml"/>
  <Override PartName="/ppt/charts/chart32.xml" ContentType="application/vnd.openxmlformats-officedocument.drawingml.chart+xml"/>
  <Override PartName="/ppt/notesSlides/notesSlide55.xml" ContentType="application/vnd.openxmlformats-officedocument.presentationml.notesSlide+xml"/>
  <Override PartName="/ppt/charts/chart33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733" r:id="rId3"/>
    <p:sldMasterId id="2147483763" r:id="rId4"/>
    <p:sldMasterId id="2147483798" r:id="rId5"/>
  </p:sldMasterIdLst>
  <p:notesMasterIdLst>
    <p:notesMasterId r:id="rId142"/>
  </p:notesMasterIdLst>
  <p:sldIdLst>
    <p:sldId id="290" r:id="rId6"/>
    <p:sldId id="2147375988" r:id="rId7"/>
    <p:sldId id="2147375924" r:id="rId8"/>
    <p:sldId id="2147375930" r:id="rId9"/>
    <p:sldId id="2147375929" r:id="rId10"/>
    <p:sldId id="2147375942" r:id="rId11"/>
    <p:sldId id="2147375941" r:id="rId12"/>
    <p:sldId id="2147375940" r:id="rId13"/>
    <p:sldId id="2147375970" r:id="rId14"/>
    <p:sldId id="2147376053" r:id="rId15"/>
    <p:sldId id="2147376052" r:id="rId16"/>
    <p:sldId id="2147375972" r:id="rId17"/>
    <p:sldId id="2147375971" r:id="rId18"/>
    <p:sldId id="312" r:id="rId19"/>
    <p:sldId id="2147375969" r:id="rId20"/>
    <p:sldId id="2147375968" r:id="rId21"/>
    <p:sldId id="2147375938" r:id="rId22"/>
    <p:sldId id="2147376047" r:id="rId23"/>
    <p:sldId id="2147376046" r:id="rId24"/>
    <p:sldId id="2147375989" r:id="rId25"/>
    <p:sldId id="2147376054" r:id="rId26"/>
    <p:sldId id="2147376055" r:id="rId27"/>
    <p:sldId id="2147375990" r:id="rId28"/>
    <p:sldId id="2147376012" r:id="rId29"/>
    <p:sldId id="2147376017" r:id="rId30"/>
    <p:sldId id="2147376016" r:id="rId31"/>
    <p:sldId id="2147376015" r:id="rId32"/>
    <p:sldId id="2147375996" r:id="rId33"/>
    <p:sldId id="2147376001" r:id="rId34"/>
    <p:sldId id="2147376000" r:id="rId35"/>
    <p:sldId id="2147375998" r:id="rId36"/>
    <p:sldId id="2147376002" r:id="rId37"/>
    <p:sldId id="382" r:id="rId38"/>
    <p:sldId id="2147375739" r:id="rId39"/>
    <p:sldId id="2147375803" r:id="rId40"/>
    <p:sldId id="2147375796" r:id="rId41"/>
    <p:sldId id="2147375804" r:id="rId42"/>
    <p:sldId id="2147375738" r:id="rId43"/>
    <p:sldId id="2147375805" r:id="rId44"/>
    <p:sldId id="2147375737" r:id="rId45"/>
    <p:sldId id="2147375736" r:id="rId46"/>
    <p:sldId id="2147375735" r:id="rId47"/>
    <p:sldId id="2147375657" r:id="rId48"/>
    <p:sldId id="2147375716" r:id="rId49"/>
    <p:sldId id="2147375715" r:id="rId50"/>
    <p:sldId id="2147376018" r:id="rId51"/>
    <p:sldId id="2147376019" r:id="rId52"/>
    <p:sldId id="2147376020" r:id="rId53"/>
    <p:sldId id="2147376021" r:id="rId54"/>
    <p:sldId id="2147376022" r:id="rId55"/>
    <p:sldId id="2147376023" r:id="rId56"/>
    <p:sldId id="2147376024" r:id="rId57"/>
    <p:sldId id="2147376003" r:id="rId58"/>
    <p:sldId id="2713" r:id="rId59"/>
    <p:sldId id="2147375862" r:id="rId60"/>
    <p:sldId id="2147375688" r:id="rId61"/>
    <p:sldId id="4868" r:id="rId62"/>
    <p:sldId id="2147375709" r:id="rId63"/>
    <p:sldId id="2147375717" r:id="rId64"/>
    <p:sldId id="2147375708" r:id="rId65"/>
    <p:sldId id="720" r:id="rId66"/>
    <p:sldId id="2147375707" r:id="rId67"/>
    <p:sldId id="2147375706" r:id="rId68"/>
    <p:sldId id="2147375705" r:id="rId69"/>
    <p:sldId id="2147375704" r:id="rId70"/>
    <p:sldId id="2147375703" r:id="rId71"/>
    <p:sldId id="2147375945" r:id="rId72"/>
    <p:sldId id="2147375702" r:id="rId73"/>
    <p:sldId id="2147375888" r:id="rId74"/>
    <p:sldId id="2147376025" r:id="rId75"/>
    <p:sldId id="2147375727" r:id="rId76"/>
    <p:sldId id="2147375701" r:id="rId77"/>
    <p:sldId id="2147375700" r:id="rId78"/>
    <p:sldId id="2147375756" r:id="rId79"/>
    <p:sldId id="2147375741" r:id="rId80"/>
    <p:sldId id="2147375740" r:id="rId81"/>
    <p:sldId id="2147376049" r:id="rId82"/>
    <p:sldId id="2147375699" r:id="rId83"/>
    <p:sldId id="2147375733" r:id="rId84"/>
    <p:sldId id="2147375698" r:id="rId85"/>
    <p:sldId id="2147375849" r:id="rId86"/>
    <p:sldId id="2147376027" r:id="rId87"/>
    <p:sldId id="2147376026" r:id="rId88"/>
    <p:sldId id="2147375697" r:id="rId89"/>
    <p:sldId id="2147375696" r:id="rId90"/>
    <p:sldId id="2147376048" r:id="rId91"/>
    <p:sldId id="2147376051" r:id="rId92"/>
    <p:sldId id="2147376050" r:id="rId93"/>
    <p:sldId id="2147375695" r:id="rId94"/>
    <p:sldId id="2147375918" r:id="rId95"/>
    <p:sldId id="2147376035" r:id="rId96"/>
    <p:sldId id="2147376034" r:id="rId97"/>
    <p:sldId id="2147376033" r:id="rId98"/>
    <p:sldId id="2147376032" r:id="rId99"/>
    <p:sldId id="2147376031" r:id="rId100"/>
    <p:sldId id="2147376030" r:id="rId101"/>
    <p:sldId id="2147376029" r:id="rId102"/>
    <p:sldId id="2147375694" r:id="rId103"/>
    <p:sldId id="2147375693" r:id="rId104"/>
    <p:sldId id="2147375749" r:id="rId105"/>
    <p:sldId id="2147375748" r:id="rId106"/>
    <p:sldId id="2147375747" r:id="rId107"/>
    <p:sldId id="2147375692" r:id="rId108"/>
    <p:sldId id="2147375691" r:id="rId109"/>
    <p:sldId id="2147375690" r:id="rId110"/>
    <p:sldId id="2147375949" r:id="rId111"/>
    <p:sldId id="2147376008" r:id="rId112"/>
    <p:sldId id="2147376009" r:id="rId113"/>
    <p:sldId id="2147376007" r:id="rId114"/>
    <p:sldId id="2147376006" r:id="rId115"/>
    <p:sldId id="2147376005" r:id="rId116"/>
    <p:sldId id="2147376004" r:id="rId117"/>
    <p:sldId id="2147375689" r:id="rId118"/>
    <p:sldId id="332" r:id="rId119"/>
    <p:sldId id="2147375880" r:id="rId120"/>
    <p:sldId id="2147375881" r:id="rId121"/>
    <p:sldId id="2147375882" r:id="rId122"/>
    <p:sldId id="2147375883" r:id="rId123"/>
    <p:sldId id="2147375884" r:id="rId124"/>
    <p:sldId id="2147376036" r:id="rId125"/>
    <p:sldId id="2147376037" r:id="rId126"/>
    <p:sldId id="2147376038" r:id="rId127"/>
    <p:sldId id="2147376039" r:id="rId128"/>
    <p:sldId id="2147376040" r:id="rId129"/>
    <p:sldId id="2147376041" r:id="rId130"/>
    <p:sldId id="2147376043" r:id="rId131"/>
    <p:sldId id="2147376044" r:id="rId132"/>
    <p:sldId id="2147376045" r:id="rId133"/>
    <p:sldId id="564" r:id="rId134"/>
    <p:sldId id="565" r:id="rId135"/>
    <p:sldId id="566" r:id="rId136"/>
    <p:sldId id="567" r:id="rId137"/>
    <p:sldId id="568" r:id="rId138"/>
    <p:sldId id="569" r:id="rId139"/>
    <p:sldId id="570" r:id="rId140"/>
    <p:sldId id="571" r:id="rId1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90"/>
            <p14:sldId id="2147375988"/>
            <p14:sldId id="2147375924"/>
            <p14:sldId id="2147375930"/>
            <p14:sldId id="2147375929"/>
            <p14:sldId id="2147375942"/>
            <p14:sldId id="2147375941"/>
            <p14:sldId id="2147375940"/>
            <p14:sldId id="2147375970"/>
            <p14:sldId id="2147376053"/>
            <p14:sldId id="2147376052"/>
            <p14:sldId id="2147375972"/>
            <p14:sldId id="2147375971"/>
            <p14:sldId id="312"/>
            <p14:sldId id="2147375969"/>
            <p14:sldId id="2147375968"/>
            <p14:sldId id="2147375938"/>
            <p14:sldId id="2147376047"/>
            <p14:sldId id="2147376046"/>
            <p14:sldId id="2147375989"/>
            <p14:sldId id="2147376054"/>
            <p14:sldId id="2147376055"/>
            <p14:sldId id="2147375990"/>
            <p14:sldId id="2147376012"/>
            <p14:sldId id="2147376017"/>
            <p14:sldId id="2147376016"/>
            <p14:sldId id="2147376015"/>
            <p14:sldId id="2147375996"/>
            <p14:sldId id="2147376001"/>
            <p14:sldId id="2147376000"/>
            <p14:sldId id="2147375998"/>
            <p14:sldId id="2147376002"/>
            <p14:sldId id="382"/>
            <p14:sldId id="2147375739"/>
            <p14:sldId id="2147375803"/>
            <p14:sldId id="2147375796"/>
            <p14:sldId id="2147375804"/>
            <p14:sldId id="2147375738"/>
            <p14:sldId id="2147375805"/>
            <p14:sldId id="2147375737"/>
            <p14:sldId id="2147375736"/>
            <p14:sldId id="2147375735"/>
            <p14:sldId id="2147375657"/>
            <p14:sldId id="2147375716"/>
            <p14:sldId id="2147375715"/>
            <p14:sldId id="2147376018"/>
            <p14:sldId id="2147376019"/>
            <p14:sldId id="2147376020"/>
            <p14:sldId id="2147376021"/>
            <p14:sldId id="2147376022"/>
            <p14:sldId id="2147376023"/>
            <p14:sldId id="2147376024"/>
            <p14:sldId id="2147376003"/>
            <p14:sldId id="2713"/>
            <p14:sldId id="2147375862"/>
            <p14:sldId id="2147375688"/>
            <p14:sldId id="4868"/>
            <p14:sldId id="2147375709"/>
            <p14:sldId id="2147375717"/>
            <p14:sldId id="2147375708"/>
            <p14:sldId id="720"/>
            <p14:sldId id="2147375707"/>
            <p14:sldId id="2147375706"/>
            <p14:sldId id="2147375705"/>
            <p14:sldId id="2147375704"/>
            <p14:sldId id="2147375703"/>
            <p14:sldId id="2147375945"/>
            <p14:sldId id="2147375702"/>
            <p14:sldId id="2147375888"/>
            <p14:sldId id="2147376025"/>
            <p14:sldId id="2147375727"/>
            <p14:sldId id="2147375701"/>
            <p14:sldId id="2147375700"/>
            <p14:sldId id="2147375756"/>
            <p14:sldId id="2147375741"/>
            <p14:sldId id="2147375740"/>
            <p14:sldId id="2147376049"/>
            <p14:sldId id="2147375699"/>
            <p14:sldId id="2147375733"/>
            <p14:sldId id="2147375698"/>
            <p14:sldId id="2147375849"/>
            <p14:sldId id="2147376027"/>
            <p14:sldId id="2147376026"/>
            <p14:sldId id="2147375697"/>
            <p14:sldId id="2147375696"/>
            <p14:sldId id="2147376048"/>
            <p14:sldId id="2147376051"/>
            <p14:sldId id="2147376050"/>
            <p14:sldId id="2147375695"/>
            <p14:sldId id="2147375918"/>
            <p14:sldId id="2147376035"/>
            <p14:sldId id="2147376034"/>
            <p14:sldId id="2147376033"/>
            <p14:sldId id="2147376032"/>
            <p14:sldId id="2147376031"/>
            <p14:sldId id="2147376030"/>
            <p14:sldId id="2147376029"/>
            <p14:sldId id="2147375694"/>
            <p14:sldId id="2147375693"/>
            <p14:sldId id="2147375749"/>
            <p14:sldId id="2147375748"/>
            <p14:sldId id="2147375747"/>
            <p14:sldId id="2147375692"/>
            <p14:sldId id="2147375691"/>
            <p14:sldId id="2147375690"/>
            <p14:sldId id="2147375949"/>
            <p14:sldId id="2147376008"/>
            <p14:sldId id="2147376009"/>
            <p14:sldId id="2147376007"/>
            <p14:sldId id="2147376006"/>
            <p14:sldId id="2147376005"/>
            <p14:sldId id="2147376004"/>
            <p14:sldId id="2147375689"/>
            <p14:sldId id="332"/>
            <p14:sldId id="2147375880"/>
            <p14:sldId id="2147375881"/>
            <p14:sldId id="2147375882"/>
            <p14:sldId id="2147375883"/>
            <p14:sldId id="2147375884"/>
            <p14:sldId id="2147376036"/>
            <p14:sldId id="2147376037"/>
            <p14:sldId id="2147376038"/>
            <p14:sldId id="2147376039"/>
            <p14:sldId id="2147376040"/>
            <p14:sldId id="2147376041"/>
            <p14:sldId id="2147376043"/>
            <p14:sldId id="2147376044"/>
            <p14:sldId id="2147376045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6"/>
    <p:restoredTop sz="96790"/>
  </p:normalViewPr>
  <p:slideViewPr>
    <p:cSldViewPr snapToGrid="0" snapToObjects="1" showGuides="1">
      <p:cViewPr varScale="1">
        <p:scale>
          <a:sx n="104" d="100"/>
          <a:sy n="104" d="100"/>
        </p:scale>
        <p:origin x="114" y="534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on, Karen I." userId="bd564db6-01e2-4d67-8ff5-431a83aa1f5d" providerId="ADAL" clId="{03F00902-AB56-4635-B1B8-0A7DA0D37D6D}"/>
    <pc:docChg chg="modSld">
      <pc:chgData name="Larson, Karen I." userId="bd564db6-01e2-4d67-8ff5-431a83aa1f5d" providerId="ADAL" clId="{03F00902-AB56-4635-B1B8-0A7DA0D37D6D}" dt="2024-04-04T20:43:47.381" v="1" actId="20577"/>
      <pc:docMkLst>
        <pc:docMk/>
      </pc:docMkLst>
      <pc:sldChg chg="modSp mod">
        <pc:chgData name="Larson, Karen I." userId="bd564db6-01e2-4d67-8ff5-431a83aa1f5d" providerId="ADAL" clId="{03F00902-AB56-4635-B1B8-0A7DA0D37D6D}" dt="2024-04-04T20:43:47.381" v="1" actId="20577"/>
        <pc:sldMkLst>
          <pc:docMk/>
          <pc:sldMk cId="1299335355" sldId="290"/>
        </pc:sldMkLst>
        <pc:spChg chg="mod">
          <ac:chgData name="Larson, Karen I." userId="bd564db6-01e2-4d67-8ff5-431a83aa1f5d" providerId="ADAL" clId="{03F00902-AB56-4635-B1B8-0A7DA0D37D6D}" dt="2024-04-04T20:43:47.381" v="1" actId="20577"/>
          <ac:spMkLst>
            <pc:docMk/>
            <pc:sldMk cId="1299335355" sldId="290"/>
            <ac:spMk id="2" creationId="{CBFEAA7F-5CB6-48A5-B44A-3CA17AB4408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8.xlsm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9.xlsm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Macro-Enabled_Worksheet20.xlsm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Macro-Enabled_Worksheet21.xlsm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Macro-Enabled_Worksheet22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Macro-Enabled_Worksheet23.xlsm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Macro-Enabled_Worksheet24.xlsm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Sheet1!$B$1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Sheet1!$C$2:$C$200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Sheet1!$A$2:$A$293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Sheet1!$B$2:$B$293</c:f>
              <c:numCache>
                <c:formatCode>0.00%</c:formatCode>
                <c:ptCount val="292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3.3000000000000002E-2</c:v>
                </c:pt>
                <c:pt idx="289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Sheet1!$A$2:$A$293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Sheet1!$C$2:$C$293</c:f>
              <c:numCache>
                <c:formatCode>0.00%</c:formatCode>
                <c:ptCount val="29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Sheet1!$A$2:$A$293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Sheet1!$D$2:$D$293</c:f>
              <c:numCache>
                <c:formatCode>General</c:formatCode>
                <c:ptCount val="292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Sheet1!$B$2:$B$290</c:f>
              <c:numCache>
                <c:formatCode>0.00%</c:formatCode>
                <c:ptCount val="289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Sheet1!$C$2:$C$290</c:f>
              <c:numCache>
                <c:formatCode>0.00%</c:formatCode>
                <c:ptCount val="2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Sheet1!$D$2:$D$290</c:f>
              <c:numCache>
                <c:formatCode>General</c:formatCode>
                <c:ptCount val="28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Sheet1!$B$2:$B$290</c:f>
              <c:numCache>
                <c:formatCode>0.00%</c:formatCode>
                <c:ptCount val="289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Sheet1!$C$2:$C$290</c:f>
              <c:numCache>
                <c:formatCode>0.00%</c:formatCode>
                <c:ptCount val="2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Sheet1!$A$2:$A$290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Sheet1!$D$2:$D$290</c:f>
              <c:numCache>
                <c:formatCode>General</c:formatCode>
                <c:ptCount val="289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2423682080431793"/>
          <c:y val="3.8239497882996805E-2"/>
          <c:w val="0.15206619407224309"/>
          <c:h val="6.489184183955829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Sheet1!$C$1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6805498084395507"/>
          <c:y val="3.8239497882996805E-2"/>
          <c:w val="0.20824803403260611"/>
          <c:h val="0.1109563959764817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1.4999999999999999E-2</c:v>
                </c:pt>
                <c:pt idx="25" formatCode="General">
                  <c:v>1.6E-2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1.4999999999999999E-2</c:v>
                </c:pt>
                <c:pt idx="25" formatCode="General">
                  <c:v>1.6E-2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1.4999999999999999E-2</c:v>
                </c:pt>
                <c:pt idx="25" formatCode="General">
                  <c:v>1.6E-2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0.87527</cdr:x>
      <cdr:y>0.12683</cdr:y>
    </cdr:from>
    <cdr:to>
      <cdr:x>0.93162</cdr:x>
      <cdr:y>0.18321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2A8DB819-B233-1D85-7E13-0CBA525AEAD6}"/>
            </a:ext>
          </a:extLst>
        </cdr:cNvPr>
        <cdr:cNvSpPr txBox="1"/>
      </cdr:nvSpPr>
      <cdr:spPr>
        <a:xfrm xmlns:a="http://schemas.openxmlformats.org/drawingml/2006/main">
          <a:off x="9515169" y="761704"/>
          <a:ext cx="61262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121917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Tx/>
            <a:buFontTx/>
            <a:buNone/>
            <a:tabLst/>
            <a:defRPr/>
          </a:pPr>
          <a:r>
            <a: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rPr>
            <a:t>5.35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06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71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164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33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5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52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31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881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45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712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57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38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57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295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56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614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03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70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91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3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7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73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074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138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68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87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52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01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035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67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5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02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946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134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196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1428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660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4855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100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752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7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207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564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18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337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9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7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3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gif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30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30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www.cunamutual.com/googleplus" TargetMode="Externa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42515812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19150111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9435509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4/4/2024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7827556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4/4/2024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63607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211565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12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8BC3F386-5DF0-3FD5-3242-4FF517512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1600200"/>
            <a:ext cx="1005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" name="Picture 5" descr="culogo">
            <a:extLst>
              <a:ext uri="{FF2B5EF4-FFF2-40B4-BE49-F238E27FC236}">
                <a16:creationId xmlns:a16="http://schemas.microsoft.com/office/drawing/2014/main" id="{38E67116-4A07-DDAC-51C5-58845A5D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7151" y="-12806363"/>
            <a:ext cx="10295467" cy="73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609600"/>
            <a:ext cx="10363200" cy="838200"/>
          </a:xfrm>
          <a:prstGeom prst="rect">
            <a:avLst/>
          </a:prstGeom>
          <a:noFill/>
        </p:spPr>
        <p:txBody>
          <a:bodyPr bIns="45720" anchor="ctr"/>
          <a:lstStyle>
            <a:lvl1pPr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828800"/>
            <a:ext cx="10363200" cy="4343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670213"/>
      </p:ext>
    </p:extLst>
  </p:cSld>
  <p:clrMapOvr>
    <a:masterClrMapping/>
  </p:clrMapOvr>
  <p:transition>
    <p:spli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25477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24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1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5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2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4/4/2024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4/4/2024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226192"/>
            <a:ext cx="1097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6473" y="1065322"/>
            <a:ext cx="5552859" cy="5030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38317" y="1647371"/>
            <a:ext cx="5326380" cy="4446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7551" y="1069935"/>
            <a:ext cx="5347911" cy="512444"/>
          </a:xfrm>
          <a:prstGeom prst="rect">
            <a:avLst/>
          </a:prstGeom>
        </p:spPr>
        <p:txBody>
          <a:bodyPr anchor="ctr"/>
          <a:lstStyle>
            <a:lvl1pPr marL="0" indent="0" algn="ctr" defTabSz="761892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6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4" y="6286165"/>
            <a:ext cx="524933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© 2018 CUNA Mutual Group,</a:t>
            </a:r>
            <a:r>
              <a:rPr lang="en-US" sz="700" baseline="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56" y="536764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503" y="851626"/>
            <a:ext cx="5145024" cy="4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9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>
            <a:off x="0" y="1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73952"/>
            <a:ext cx="3498573" cy="301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58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>
            <a:off x="0" y="0"/>
            <a:ext cx="10075333" cy="634130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0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2"/>
            <a:ext cx="7930843" cy="419562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 flipH="1">
            <a:off x="2116668" y="0"/>
            <a:ext cx="10075333" cy="6341308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1037066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80103"/>
            <a:ext cx="122031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spc="0" dirty="0">
                <a:solidFill>
                  <a:schemeClr val="bg1"/>
                </a:solidFill>
                <a:latin typeface="Rockwell" panose="02060603020205020403" pitchFamily="18" charset="0"/>
              </a:rPr>
              <a:t>Click</a:t>
            </a:r>
            <a:r>
              <a:rPr lang="en-US" sz="3200" b="1" kern="0" spc="0" baseline="0" dirty="0">
                <a:solidFill>
                  <a:schemeClr val="bg1"/>
                </a:solidFill>
                <a:latin typeface="Rockwell" panose="02060603020205020403" pitchFamily="18" charset="0"/>
              </a:rPr>
              <a:t> to Edit Title</a:t>
            </a:r>
            <a:endParaRPr lang="en-US" sz="2400" b="1" kern="0" spc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6083" y="90210"/>
            <a:ext cx="571983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97" y="1545150"/>
            <a:ext cx="11498691" cy="3767701"/>
            <a:chOff x="5023" y="1545149"/>
            <a:chExt cx="8624018" cy="376770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" y="1589218"/>
              <a:ext cx="5810607" cy="37236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538822" y="2626846"/>
              <a:ext cx="2743011" cy="113184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/>
            <p:nvPr userDrawn="1"/>
          </p:nvSpPr>
          <p:spPr>
            <a:xfrm>
              <a:off x="5967315" y="2434820"/>
              <a:ext cx="258552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8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7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6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2" y="3814099"/>
            <a:ext cx="3577195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7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661020"/>
            <a:ext cx="8034920" cy="2244230"/>
          </a:xfrm>
        </p:spPr>
        <p:txBody>
          <a:bodyPr anchor="b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0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743202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3" y="3291844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9" y="245872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0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3" y="733431"/>
            <a:ext cx="10996084" cy="4752976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5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6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9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2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3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3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r="10572"/>
          <a:stretch/>
        </p:blipFill>
        <p:spPr>
          <a:xfrm>
            <a:off x="0" y="0"/>
            <a:ext cx="12192000" cy="6335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5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5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4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57260"/>
            <a:ext cx="12192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7397" y="-7938"/>
            <a:ext cx="6311068" cy="6369051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608352" y="-1"/>
            <a:ext cx="6381864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4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2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0" y="6324602"/>
            <a:ext cx="12192005" cy="533401"/>
            <a:chOff x="0" y="5270500"/>
            <a:chExt cx="10160004" cy="444501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7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8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898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3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393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838833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2567669"/>
            <a:ext cx="4857481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814932" y="2592018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47" y="2594233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6677637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7" y="3004596"/>
            <a:ext cx="5881519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76184" y="1634642"/>
            <a:ext cx="4379725" cy="2544286"/>
            <a:chOff x="2242690" y="1898895"/>
            <a:chExt cx="3649770" cy="21202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3649770" cy="2120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390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285408" y="2330637"/>
              <a:ext cx="809784" cy="1256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40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5"/>
            <a:ext cx="4269077" cy="3042107"/>
          </a:xfrm>
          <a:prstGeom prst="rect">
            <a:avLst/>
          </a:prstGeom>
        </p:spPr>
      </p:pic>
      <p:sp>
        <p:nvSpPr>
          <p:cNvPr id="28" name="TextBox 27">
            <a:hlinkClick r:id="rId3"/>
          </p:cNvPr>
          <p:cNvSpPr txBox="1"/>
          <p:nvPr userDrawn="1"/>
        </p:nvSpPr>
        <p:spPr>
          <a:xfrm>
            <a:off x="8887212" y="6329883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159967"/>
            <a:ext cx="7534656" cy="65413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85785" y="5872682"/>
            <a:ext cx="3738527" cy="457200"/>
            <a:chOff x="6380421" y="6096131"/>
            <a:chExt cx="2803895" cy="457200"/>
          </a:xfrm>
        </p:grpSpPr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0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38" y="2689565"/>
            <a:ext cx="7436925" cy="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5408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3127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0846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8565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62841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4681532" y="4148746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</a:rPr>
              <a:t>www.cunamutual.com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26737" y="3691545"/>
            <a:ext cx="3738527" cy="457200"/>
            <a:chOff x="6380421" y="6096131"/>
            <a:chExt cx="2803895" cy="457200"/>
          </a:xfrm>
        </p:grpSpPr>
        <p:pic>
          <p:nvPicPr>
            <p:cNvPr id="22" name="Picture 4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7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92823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8858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253985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3246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602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60085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82544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82874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54415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2733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5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4/4/2024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4/4/2024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99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914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93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3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40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19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28297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71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80027"/>
            <a:ext cx="1097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3" y="1120141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5585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8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0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0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3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301" y="2028422"/>
            <a:ext cx="7636189" cy="2387600"/>
          </a:xfrm>
        </p:spPr>
        <p:txBody>
          <a:bodyPr/>
          <a:lstStyle/>
          <a:p>
            <a:pPr algn="ctr"/>
            <a:r>
              <a:rPr lang="en-US" dirty="0"/>
              <a:t>Economic and </a:t>
            </a:r>
            <a:br>
              <a:rPr lang="en-US" dirty="0"/>
            </a:br>
            <a:r>
              <a:rPr lang="en-US" dirty="0"/>
              <a:t>Credit Union</a:t>
            </a:r>
            <a:br>
              <a:rPr lang="en-US" dirty="0"/>
            </a:br>
            <a:r>
              <a:rPr lang="en-US" dirty="0"/>
              <a:t> Update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50801" y="4773312"/>
            <a:ext cx="2772788" cy="470879"/>
          </a:xfrm>
        </p:spPr>
        <p:txBody>
          <a:bodyPr/>
          <a:lstStyle/>
          <a:p>
            <a:pPr algn="ctr"/>
            <a:r>
              <a:rPr lang="en-US" sz="2400" dirty="0"/>
              <a:t>March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If you have any questions or comments, please contact: </a:t>
            </a:r>
          </a:p>
          <a:p>
            <a:pPr>
              <a:defRPr/>
            </a:pPr>
            <a:r>
              <a:rPr lang="en-US" sz="1200" b="1" dirty="0">
                <a:solidFill>
                  <a:srgbClr val="292934"/>
                </a:solidFill>
              </a:rPr>
              <a:t>Steven Rick, Chief Economist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TruStage - Economics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800.356.2644, Ext. 665.5454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  <a:hlinkClick r:id="rId3"/>
              </a:rPr>
              <a:t>Steve.rick@TruStage.com</a:t>
            </a:r>
            <a:r>
              <a:rPr lang="en-US" sz="1200" dirty="0">
                <a:solidFill>
                  <a:srgbClr val="29293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33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55214" y="3573464"/>
            <a:ext cx="587375" cy="276225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4.06%</a:t>
            </a:r>
          </a:p>
        </p:txBody>
      </p:sp>
    </p:spTree>
    <p:extLst>
      <p:ext uri="{BB962C8B-B14F-4D97-AF65-F5344CB8AC3E}">
        <p14:creationId xmlns:p14="http://schemas.microsoft.com/office/powerpoint/2010/main" val="33658496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9A4CED1-BA42-82B8-A309-36965CB17EBD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41607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5ADC885-D67F-852B-B353-62BC8E4C0BE0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5321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it takes for financial instrument interest rates to reprice to current market rates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E1EB42A-100F-A132-0752-1BB710883D2F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4231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CA81E3-BD0B-61F7-C5BE-97B851AEC93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511E3-6464-AF92-1D66-0CF9E64B596F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FE21E05-9990-29FD-1730-073EEC4D7E78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33C7041-79C6-2241-DA31-1D236039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9A144A-0298-75E7-74D5-37B648EA8EF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016954" y="354562"/>
            <a:ext cx="830886" cy="38899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CA3E6167-F0E9-E163-0105-453D44E4DB8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2371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3E4FA-B0D4-3971-A92A-FFB47B312C75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CA72911-A6F8-5FA5-C8FC-BFD9935A9582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FB29544-9D20-0217-7DD6-53A7DD27A65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6FCC6B67-3915-9A40-04E9-F9F7E7AB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9F706-E2FC-A303-4B58-4B3AF624AA6D}"/>
              </a:ext>
            </a:extLst>
          </p:cNvPr>
          <p:cNvCxnSpPr>
            <a:cxnSpLocks/>
          </p:cNvCxnSpPr>
          <p:nvPr/>
        </p:nvCxnSpPr>
        <p:spPr>
          <a:xfrm flipV="1">
            <a:off x="228600" y="4152900"/>
            <a:ext cx="976029" cy="647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EAF86-F362-9D3F-CE46-1161F62C34F9}"/>
              </a:ext>
            </a:extLst>
          </p:cNvPr>
          <p:cNvCxnSpPr>
            <a:cxnSpLocks/>
          </p:cNvCxnSpPr>
          <p:nvPr/>
        </p:nvCxnSpPr>
        <p:spPr>
          <a:xfrm flipV="1">
            <a:off x="8416219" y="232219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19C2CD-4962-D75A-10F3-3F9E5B96ED53}"/>
              </a:ext>
            </a:extLst>
          </p:cNvPr>
          <p:cNvCxnSpPr>
            <a:cxnSpLocks/>
          </p:cNvCxnSpPr>
          <p:nvPr/>
        </p:nvCxnSpPr>
        <p:spPr>
          <a:xfrm flipV="1">
            <a:off x="2726878" y="4078183"/>
            <a:ext cx="666750" cy="584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761E27B-73F2-4416-3623-8225344F64FF}"/>
              </a:ext>
            </a:extLst>
          </p:cNvPr>
          <p:cNvSpPr txBox="1"/>
          <p:nvPr/>
        </p:nvSpPr>
        <p:spPr>
          <a:xfrm>
            <a:off x="3065976" y="4409105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BD415FA-9D80-4DC7-D416-537081A874E8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AC9D57-AE21-7454-12EA-BB6C7C89D4A2}"/>
              </a:ext>
            </a:extLst>
          </p:cNvPr>
          <p:cNvCxnSpPr>
            <a:cxnSpLocks/>
          </p:cNvCxnSpPr>
          <p:nvPr/>
        </p:nvCxnSpPr>
        <p:spPr>
          <a:xfrm flipV="1">
            <a:off x="1382787" y="4345513"/>
            <a:ext cx="577663" cy="40329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58342-24D2-6B8A-2934-728975105E07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AF8FCE0-9AF8-DA1B-7683-9CD40AF12AF9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D954D03-3DA9-4FA3-C333-A0C1E17DF39E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2A59C64-2E34-8DCB-C0A6-1725F8AF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CF55ED-01F1-4F81-7737-7A9B554822CA}"/>
              </a:ext>
            </a:extLst>
          </p:cNvPr>
          <p:cNvCxnSpPr>
            <a:cxnSpLocks/>
          </p:cNvCxnSpPr>
          <p:nvPr/>
        </p:nvCxnSpPr>
        <p:spPr>
          <a:xfrm flipH="1" flipV="1">
            <a:off x="10622832" y="2883399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39DA9662-FC7F-A9C2-D40D-EA0EA9CB1082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0F727F-94C4-6163-A2DF-FF97F2473E40}"/>
              </a:ext>
            </a:extLst>
          </p:cNvPr>
          <p:cNvCxnSpPr>
            <a:cxnSpLocks/>
          </p:cNvCxnSpPr>
          <p:nvPr/>
        </p:nvCxnSpPr>
        <p:spPr>
          <a:xfrm flipH="1" flipV="1">
            <a:off x="9895359" y="2941851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56095227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955214" y="2605089"/>
            <a:ext cx="58737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55214" y="3573464"/>
            <a:ext cx="587375" cy="276225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4.06%</a:t>
            </a:r>
          </a:p>
        </p:txBody>
      </p:sp>
    </p:spTree>
    <p:extLst>
      <p:ext uri="{BB962C8B-B14F-4D97-AF65-F5344CB8AC3E}">
        <p14:creationId xmlns:p14="http://schemas.microsoft.com/office/powerpoint/2010/main" val="15771953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rate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3744787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2790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93061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0.57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1077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CE9A53E1-39F0-43E6-B27F-46AEF77C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F5415A7A-1566-16B1-E5B5-77B7E782C225}"/>
              </a:ext>
            </a:extLst>
          </p:cNvPr>
          <p:cNvSpPr txBox="1"/>
          <p:nvPr/>
        </p:nvSpPr>
        <p:spPr>
          <a:xfrm>
            <a:off x="9387539" y="3347441"/>
            <a:ext cx="263727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Rely on wholesale borrowings to maintain sufficient liquidity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564E-6D1D-0266-A497-9107E269E5B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8F8E145-2A89-CC88-E596-8CBE3D4BF1EB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4D62330-2765-C06D-54FC-CCCDEC42C3BB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71E232-59B4-4B7B-8E68-11FB6C94A8CD}"/>
              </a:ext>
            </a:extLst>
          </p:cNvPr>
          <p:cNvCxnSpPr>
            <a:cxnSpLocks/>
          </p:cNvCxnSpPr>
          <p:nvPr/>
        </p:nvCxnSpPr>
        <p:spPr>
          <a:xfrm flipH="1" flipV="1">
            <a:off x="10390027" y="3904965"/>
            <a:ext cx="1465784" cy="129802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D291C-D6F2-20AE-DC9C-D71C307B51F6}"/>
              </a:ext>
            </a:extLst>
          </p:cNvPr>
          <p:cNvCxnSpPr>
            <a:cxnSpLocks/>
          </p:cNvCxnSpPr>
          <p:nvPr/>
        </p:nvCxnSpPr>
        <p:spPr>
          <a:xfrm flipH="1" flipV="1">
            <a:off x="9084838" y="4253473"/>
            <a:ext cx="2761285" cy="94951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C7EEC-7B10-075E-A4C6-B00DF08178B2}"/>
              </a:ext>
            </a:extLst>
          </p:cNvPr>
          <p:cNvCxnSpPr>
            <a:cxnSpLocks/>
          </p:cNvCxnSpPr>
          <p:nvPr/>
        </p:nvCxnSpPr>
        <p:spPr>
          <a:xfrm flipV="1">
            <a:off x="8444614" y="226277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4B9CEF-41DF-9DE1-9EBC-0B29B5280725}"/>
              </a:ext>
            </a:extLst>
          </p:cNvPr>
          <p:cNvCxnSpPr>
            <a:cxnSpLocks/>
          </p:cNvCxnSpPr>
          <p:nvPr/>
        </p:nvCxnSpPr>
        <p:spPr>
          <a:xfrm flipH="1" flipV="1">
            <a:off x="8964766" y="3857088"/>
            <a:ext cx="845546" cy="2221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35DF3735-D94B-8BDA-1F31-529F0B832621}"/>
              </a:ext>
            </a:extLst>
          </p:cNvPr>
          <p:cNvSpPr txBox="1"/>
          <p:nvPr/>
        </p:nvSpPr>
        <p:spPr>
          <a:xfrm>
            <a:off x="9801003" y="3966291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CDDD04DF-5763-AD51-C658-C90A299431A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2633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5475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Resurgent Borrowings</a:t>
            </a:r>
          </a:p>
        </p:txBody>
      </p:sp>
      <p:graphicFrame>
        <p:nvGraphicFramePr>
          <p:cNvPr id="665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71992"/>
              </p:ext>
            </p:extLst>
          </p:nvPr>
        </p:nvGraphicFramePr>
        <p:xfrm>
          <a:off x="495301" y="652463"/>
          <a:ext cx="11458574" cy="571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665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652463"/>
                        <a:ext cx="11458574" cy="571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0690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78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117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0855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324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119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managed to keep their head above the despair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68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955214" y="2605089"/>
            <a:ext cx="58737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55214" y="3573464"/>
            <a:ext cx="587375" cy="276225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4.06%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7281" y="1244601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6" y="1676401"/>
            <a:ext cx="3057525" cy="11350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97113" y="2476501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697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60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endParaRPr lang="en-US" sz="2400" b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97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endParaRPr lang="en-US" sz="2400" b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11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endParaRPr lang="en-US" sz="2400" b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75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8296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Slow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Mortgage originations rising 15% as interest rates fall 1 percentage point</a:t>
            </a:r>
          </a:p>
        </p:txBody>
      </p:sp>
    </p:spTree>
    <p:extLst>
      <p:ext uri="{BB962C8B-B14F-4D97-AF65-F5344CB8AC3E}">
        <p14:creationId xmlns:p14="http://schemas.microsoft.com/office/powerpoint/2010/main" val="11499527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937-EF58-A3D7-BAEB-2D834686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2000" dirty="0"/>
              <a:t>January 2024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545F5-F0F9-C7E5-4E9D-E91DC3E558BC}"/>
              </a:ext>
            </a:extLst>
          </p:cNvPr>
          <p:cNvGraphicFramePr>
            <a:graphicFrameLocks noGrp="1"/>
          </p:cNvGraphicFramePr>
          <p:nvPr/>
        </p:nvGraphicFramePr>
        <p:xfrm>
          <a:off x="763480" y="1225119"/>
          <a:ext cx="10377996" cy="4545365"/>
        </p:xfrm>
        <a:graphic>
          <a:graphicData uri="http://schemas.openxmlformats.org/drawingml/2006/table">
            <a:tbl>
              <a:tblPr/>
              <a:tblGrid>
                <a:gridCol w="2705567">
                  <a:extLst>
                    <a:ext uri="{9D8B030D-6E8A-4147-A177-3AD203B41FA5}">
                      <a16:colId xmlns:a16="http://schemas.microsoft.com/office/drawing/2014/main" val="1012212965"/>
                    </a:ext>
                  </a:extLst>
                </a:gridCol>
                <a:gridCol w="888528">
                  <a:extLst>
                    <a:ext uri="{9D8B030D-6E8A-4147-A177-3AD203B41FA5}">
                      <a16:colId xmlns:a16="http://schemas.microsoft.com/office/drawing/2014/main" val="2087705157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3527260411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83347475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90105619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228237742"/>
                    </a:ext>
                  </a:extLst>
                </a:gridCol>
                <a:gridCol w="79968">
                  <a:extLst>
                    <a:ext uri="{9D8B030D-6E8A-4147-A177-3AD203B41FA5}">
                      <a16:colId xmlns:a16="http://schemas.microsoft.com/office/drawing/2014/main" val="1576477822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184774300"/>
                    </a:ext>
                  </a:extLst>
                </a:gridCol>
                <a:gridCol w="119951">
                  <a:extLst>
                    <a:ext uri="{9D8B030D-6E8A-4147-A177-3AD203B41FA5}">
                      <a16:colId xmlns:a16="http://schemas.microsoft.com/office/drawing/2014/main" val="3063471034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672011416"/>
                    </a:ext>
                  </a:extLst>
                </a:gridCol>
                <a:gridCol w="133279">
                  <a:extLst>
                    <a:ext uri="{9D8B030D-6E8A-4147-A177-3AD203B41FA5}">
                      <a16:colId xmlns:a16="http://schemas.microsoft.com/office/drawing/2014/main" val="2075387063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568947385"/>
                    </a:ext>
                  </a:extLst>
                </a:gridCol>
                <a:gridCol w="159935">
                  <a:extLst>
                    <a:ext uri="{9D8B030D-6E8A-4147-A177-3AD203B41FA5}">
                      <a16:colId xmlns:a16="http://schemas.microsoft.com/office/drawing/2014/main" val="386741227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749957240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1763946407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548467842"/>
                    </a:ext>
                  </a:extLst>
                </a:gridCol>
              </a:tblGrid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77901"/>
                  </a:ext>
                </a:extLst>
              </a:tr>
              <a:tr h="78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Previous 10 Yr. 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 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1570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7454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Economic Growth (% chg GDP)*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1779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Inflation (CPI, 12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mth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 %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chg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6975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Unemployment Rate (BLS)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2030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Federal Funds Rate (effective)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5.08%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528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 Treasury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3.48%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99472"/>
                  </a:ext>
                </a:extLst>
              </a:tr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10-Year-Fed Funds Spread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1.53%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-0.77%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218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5FD03-0101-082A-7AAB-BBB75B6D2B83}"/>
              </a:ext>
            </a:extLst>
          </p:cNvPr>
          <p:cNvCxnSpPr/>
          <p:nvPr/>
        </p:nvCxnSpPr>
        <p:spPr>
          <a:xfrm>
            <a:off x="5317724" y="2032986"/>
            <a:ext cx="0" cy="3737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D7B1D-7B89-0D23-2539-2B0F826D51CD}"/>
              </a:ext>
            </a:extLst>
          </p:cNvPr>
          <p:cNvCxnSpPr/>
          <p:nvPr/>
        </p:nvCxnSpPr>
        <p:spPr>
          <a:xfrm flipH="1">
            <a:off x="763480" y="2512380"/>
            <a:ext cx="27165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A10D0A0-E685-7E3D-CEA2-35B86A6E64AF}"/>
              </a:ext>
            </a:extLst>
          </p:cNvPr>
          <p:cNvSpPr/>
          <p:nvPr/>
        </p:nvSpPr>
        <p:spPr>
          <a:xfrm>
            <a:off x="2587101" y="5922688"/>
            <a:ext cx="7886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*Percent change, annual rate.  All other numbers are end-of-period values.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51C20F-7DF2-309F-41A6-A1821B072474}"/>
              </a:ext>
            </a:extLst>
          </p:cNvPr>
          <p:cNvCxnSpPr>
            <a:cxnSpLocks/>
          </p:cNvCxnSpPr>
          <p:nvPr/>
        </p:nvCxnSpPr>
        <p:spPr>
          <a:xfrm>
            <a:off x="5317724" y="1651247"/>
            <a:ext cx="0" cy="3817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95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A2D3-F4B5-0906-43D3-71A9C15B9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000" dirty="0"/>
              <a:t>January 2024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0650A-9DFA-4A96-FFBB-791B4E60AEA4}"/>
              </a:ext>
            </a:extLst>
          </p:cNvPr>
          <p:cNvGraphicFramePr>
            <a:graphicFrameLocks noGrp="1"/>
          </p:cNvGraphicFramePr>
          <p:nvPr/>
        </p:nvGraphicFramePr>
        <p:xfrm>
          <a:off x="990599" y="1287262"/>
          <a:ext cx="9982199" cy="4891978"/>
        </p:xfrm>
        <a:graphic>
          <a:graphicData uri="http://schemas.openxmlformats.org/drawingml/2006/table">
            <a:tbl>
              <a:tblPr/>
              <a:tblGrid>
                <a:gridCol w="2826799">
                  <a:extLst>
                    <a:ext uri="{9D8B030D-6E8A-4147-A177-3AD203B41FA5}">
                      <a16:colId xmlns:a16="http://schemas.microsoft.com/office/drawing/2014/main" val="1469554414"/>
                    </a:ext>
                  </a:extLst>
                </a:gridCol>
                <a:gridCol w="951865">
                  <a:extLst>
                    <a:ext uri="{9D8B030D-6E8A-4147-A177-3AD203B41FA5}">
                      <a16:colId xmlns:a16="http://schemas.microsoft.com/office/drawing/2014/main" val="2541485235"/>
                    </a:ext>
                  </a:extLst>
                </a:gridCol>
                <a:gridCol w="154232">
                  <a:extLst>
                    <a:ext uri="{9D8B030D-6E8A-4147-A177-3AD203B41FA5}">
                      <a16:colId xmlns:a16="http://schemas.microsoft.com/office/drawing/2014/main" val="361504419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109712933"/>
                    </a:ext>
                  </a:extLst>
                </a:gridCol>
                <a:gridCol w="119959">
                  <a:extLst>
                    <a:ext uri="{9D8B030D-6E8A-4147-A177-3AD203B41FA5}">
                      <a16:colId xmlns:a16="http://schemas.microsoft.com/office/drawing/2014/main" val="3307905263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3587465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826519320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6546634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673640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15789513"/>
                    </a:ext>
                  </a:extLst>
                </a:gridCol>
                <a:gridCol w="171368">
                  <a:extLst>
                    <a:ext uri="{9D8B030D-6E8A-4147-A177-3AD203B41FA5}">
                      <a16:colId xmlns:a16="http://schemas.microsoft.com/office/drawing/2014/main" val="200996615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3495157471"/>
                    </a:ext>
                  </a:extLst>
                </a:gridCol>
              </a:tblGrid>
              <a:tr h="4091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 forecasts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16819"/>
                  </a:ext>
                </a:extLst>
              </a:tr>
              <a:tr h="5360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 Yr Average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Q1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0981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816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Savings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-0.1%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-0.7%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099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19.1%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7.0%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1010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2836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Membership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3.55%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212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Liquidity: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8602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Loan-to-share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79.5%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81.5%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83.1%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84.9%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88.1%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6814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quality: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201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Delinquency rate**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5248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charge-off rate*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0.48%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0.34%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0.54%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325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Earnings: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317"/>
                  </a:ext>
                </a:extLst>
              </a:tr>
              <a:tr h="402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Return on average assets (ROA)*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77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Capital adequacy: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05"/>
                  </a:ext>
                </a:extLst>
              </a:tr>
              <a:tr h="1648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worth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10.8%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11.1%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11.1%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579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4712D1-5189-EFF3-CEA0-C65EBDF516AF}"/>
              </a:ext>
            </a:extLst>
          </p:cNvPr>
          <p:cNvSpPr/>
          <p:nvPr/>
        </p:nvSpPr>
        <p:spPr>
          <a:xfrm>
            <a:off x="3064276" y="6393587"/>
            <a:ext cx="76009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*Quarterly data, annualized.  **End of period ratio.</a:t>
            </a:r>
          </a:p>
        </p:txBody>
      </p:sp>
    </p:spTree>
    <p:extLst>
      <p:ext uri="{BB962C8B-B14F-4D97-AF65-F5344CB8AC3E}">
        <p14:creationId xmlns:p14="http://schemas.microsoft.com/office/powerpoint/2010/main" val="480751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86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24912410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955214" y="2605089"/>
            <a:ext cx="58737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55214" y="3573464"/>
            <a:ext cx="587375" cy="276225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4.06%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7281" y="1244601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6" y="1676401"/>
            <a:ext cx="3057525" cy="11350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6925" y="1952626"/>
            <a:ext cx="1752600" cy="12493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97113" y="2476501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192755" y="3019426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4700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192114251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518656966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4190440448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1981200"/>
            <a:ext cx="36745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776005639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68590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331200" y="914401"/>
            <a:ext cx="3413114" cy="1274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Carpe Diem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“Seize the day”</a:t>
            </a:r>
          </a:p>
        </p:txBody>
      </p:sp>
    </p:spTree>
    <p:extLst>
      <p:ext uri="{BB962C8B-B14F-4D97-AF65-F5344CB8AC3E}">
        <p14:creationId xmlns:p14="http://schemas.microsoft.com/office/powerpoint/2010/main" val="2823452123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07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955214" y="2605089"/>
            <a:ext cx="58737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55214" y="3573464"/>
            <a:ext cx="587375" cy="276225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4.06%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7281" y="1244601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6" y="1676401"/>
            <a:ext cx="3057525" cy="11350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6925" y="1952626"/>
            <a:ext cx="1752600" cy="12493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1" y="1952626"/>
            <a:ext cx="1573213" cy="25955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305800" y="4495801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97113" y="2476501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192755" y="3019426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955214" y="2605089"/>
            <a:ext cx="58737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55214" y="3573464"/>
            <a:ext cx="587375" cy="276225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4.06%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7281" y="1244601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6" y="1676401"/>
            <a:ext cx="3057525" cy="11350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6925" y="1952626"/>
            <a:ext cx="1752600" cy="12493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1" y="1952626"/>
            <a:ext cx="1573213" cy="25955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0579BE1-45CF-5E46-0A73-EDA171D47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951" y="1662114"/>
            <a:ext cx="2220913" cy="1843087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305800" y="4495801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5FBB72-FA60-C209-922B-7688C3B50729}"/>
              </a:ext>
            </a:extLst>
          </p:cNvPr>
          <p:cNvSpPr/>
          <p:nvPr/>
        </p:nvSpPr>
        <p:spPr>
          <a:xfrm>
            <a:off x="9438064" y="3019426"/>
            <a:ext cx="566361" cy="12144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97113" y="2476501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192755" y="3019426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3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28836642"/>
              </p:ext>
            </p:extLst>
          </p:nvPr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955214" y="2605089"/>
            <a:ext cx="587375" cy="276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5.68%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55214" y="3573464"/>
            <a:ext cx="587375" cy="276225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4.06%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7281" y="1244601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6" y="1676401"/>
            <a:ext cx="3057525" cy="11350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6925" y="1952626"/>
            <a:ext cx="1752600" cy="12493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1" y="1952626"/>
            <a:ext cx="1573213" cy="2595563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0579BE1-45CF-5E46-0A73-EDA171D47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951" y="1662114"/>
            <a:ext cx="2220913" cy="1843087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305800" y="4495801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5FBB72-FA60-C209-922B-7688C3B50729}"/>
              </a:ext>
            </a:extLst>
          </p:cNvPr>
          <p:cNvSpPr/>
          <p:nvPr/>
        </p:nvSpPr>
        <p:spPr>
          <a:xfrm>
            <a:off x="9438064" y="3019426"/>
            <a:ext cx="566361" cy="12144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97113" y="2476501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192755" y="3019426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EB22A5-E3DF-0FC3-DBC6-4A33B85E45D8}"/>
              </a:ext>
            </a:extLst>
          </p:cNvPr>
          <p:cNvSpPr txBox="1">
            <a:spLocks/>
          </p:cNvSpPr>
          <p:nvPr/>
        </p:nvSpPr>
        <p:spPr bwMode="auto">
          <a:xfrm>
            <a:off x="3595689" y="609601"/>
            <a:ext cx="6219825" cy="63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200" dirty="0">
                <a:solidFill>
                  <a:srgbClr val="8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 Yield Curves Herald Recessions in 9 Months</a:t>
            </a:r>
          </a:p>
        </p:txBody>
      </p:sp>
    </p:spTree>
    <p:extLst>
      <p:ext uri="{BB962C8B-B14F-4D97-AF65-F5344CB8AC3E}">
        <p14:creationId xmlns:p14="http://schemas.microsoft.com/office/powerpoint/2010/main" val="424163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22862013"/>
              </p:ext>
            </p:extLst>
          </p:nvPr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1153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8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7C81E9BA-26BD-E01E-F5FA-6EF836ED88FB}"/>
              </a:ext>
            </a:extLst>
          </p:cNvPr>
          <p:cNvSpPr txBox="1"/>
          <p:nvPr/>
        </p:nvSpPr>
        <p:spPr>
          <a:xfrm>
            <a:off x="9068344" y="4996804"/>
            <a:ext cx="1946402" cy="565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and variable lags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Monetary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2009FF-F865-7449-35C8-EB1010F84D6F}"/>
              </a:ext>
            </a:extLst>
          </p:cNvPr>
          <p:cNvCxnSpPr>
            <a:cxnSpLocks/>
          </p:cNvCxnSpPr>
          <p:nvPr/>
        </p:nvCxnSpPr>
        <p:spPr>
          <a:xfrm flipV="1">
            <a:off x="9890620" y="4555222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693BC5-7912-B4FC-695E-A862F4A2CB79}"/>
              </a:ext>
            </a:extLst>
          </p:cNvPr>
          <p:cNvCxnSpPr>
            <a:cxnSpLocks/>
          </p:cNvCxnSpPr>
          <p:nvPr/>
        </p:nvCxnSpPr>
        <p:spPr>
          <a:xfrm flipV="1">
            <a:off x="10152077" y="4548231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B21C06-A4A6-9064-78D3-8FCA5BA851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8225" y="1082045"/>
            <a:ext cx="10191750" cy="530922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CE2651A-50A5-4D00-ABBE-5979A764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039" y="167823"/>
            <a:ext cx="8642350" cy="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17441">
              <a:spcBef>
                <a:spcPct val="0"/>
              </a:spcBef>
              <a:buClr>
                <a:srgbClr val="000000"/>
              </a:buClr>
              <a:buSzPct val="90000"/>
              <a:buNone/>
            </a:pPr>
            <a:r>
              <a:rPr lang="en-US" sz="3177" b="1" kern="0" dirty="0">
                <a:solidFill>
                  <a:srgbClr val="000000"/>
                </a:solidFill>
                <a:latin typeface="Arial" charset="0"/>
              </a:rPr>
              <a:t>Annual Contraction Rate in CU Marketplace</a:t>
            </a:r>
            <a:endParaRPr lang="en-US" b="1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6C736-FAF9-74B1-6A02-F79C3D1928A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66325" y="679264"/>
            <a:ext cx="1961809" cy="4027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016ECB-28BF-4DB2-8EDD-9B3587B3FCB7}"/>
              </a:ext>
            </a:extLst>
          </p:cNvPr>
          <p:cNvCxnSpPr>
            <a:cxnSpLocks/>
          </p:cNvCxnSpPr>
          <p:nvPr/>
        </p:nvCxnSpPr>
        <p:spPr>
          <a:xfrm>
            <a:off x="8172929" y="1113292"/>
            <a:ext cx="0" cy="9917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2ECA83-2167-76C6-5B4F-A3066DF96943}"/>
              </a:ext>
            </a:extLst>
          </p:cNvPr>
          <p:cNvCxnSpPr>
            <a:cxnSpLocks/>
          </p:cNvCxnSpPr>
          <p:nvPr/>
        </p:nvCxnSpPr>
        <p:spPr>
          <a:xfrm flipV="1">
            <a:off x="8678745" y="1387723"/>
            <a:ext cx="1495669" cy="1035282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Object 1">
            <a:extLst>
              <a:ext uri="{FF2B5EF4-FFF2-40B4-BE49-F238E27FC236}">
                <a16:creationId xmlns:a16="http://schemas.microsoft.com/office/drawing/2014/main" id="{7A4EE4FD-CA53-56F1-4F63-558693D6D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173798"/>
              </p:ext>
            </p:extLst>
          </p:nvPr>
        </p:nvGraphicFramePr>
        <p:xfrm>
          <a:off x="1676400" y="152400"/>
          <a:ext cx="88392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184322" name="Object 1">
                        <a:extLst>
                          <a:ext uri="{FF2B5EF4-FFF2-40B4-BE49-F238E27FC236}">
                            <a16:creationId xmlns:a16="http://schemas.microsoft.com/office/drawing/2014/main" id="{7A4EE4FD-CA53-56F1-4F63-558693D6D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8392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ECFE91-8854-9D80-1F90-2690F577CF85}"/>
              </a:ext>
            </a:extLst>
          </p:cNvPr>
          <p:cNvSpPr txBox="1"/>
          <p:nvPr/>
        </p:nvSpPr>
        <p:spPr>
          <a:xfrm>
            <a:off x="10613094" y="4139659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3.9%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BD2F750-65C1-CEE5-9083-0E01CA25E4C5}"/>
              </a:ext>
            </a:extLst>
          </p:cNvPr>
          <p:cNvCxnSpPr>
            <a:cxnSpLocks/>
          </p:cNvCxnSpPr>
          <p:nvPr/>
        </p:nvCxnSpPr>
        <p:spPr>
          <a:xfrm flipH="1">
            <a:off x="9774936" y="4297062"/>
            <a:ext cx="83815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3288332"/>
              </p:ext>
            </p:extLst>
          </p:nvPr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>
            <a:off x="10276514" y="4244829"/>
            <a:ext cx="360726" cy="511729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9942449" y="3940705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05ABC-E267-8098-BF49-9482F0B8ACCA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/>
                </a:solidFill>
                <a:latin typeface="Arial"/>
              </a:rPr>
              <a:t>Natural Delinquency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E63F0-579A-F95B-7EA7-C5F7E157C380}"/>
              </a:ext>
            </a:extLst>
          </p:cNvPr>
          <p:cNvCxnSpPr>
            <a:cxnSpLocks/>
          </p:cNvCxnSpPr>
          <p:nvPr/>
        </p:nvCxnSpPr>
        <p:spPr>
          <a:xfrm flipV="1">
            <a:off x="6670646" y="4915949"/>
            <a:ext cx="0" cy="38517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1003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4137261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9873842" y="2888936"/>
            <a:ext cx="536896" cy="4886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9179051" y="273153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2CD1E-D5B2-07E8-761D-ABA86A5C0EB7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Natural Charge-off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3523A7-EF6E-CA3F-5616-4CC55B4FD157}"/>
              </a:ext>
            </a:extLst>
          </p:cNvPr>
          <p:cNvCxnSpPr>
            <a:cxnSpLocks/>
          </p:cNvCxnSpPr>
          <p:nvPr/>
        </p:nvCxnSpPr>
        <p:spPr>
          <a:xfrm flipV="1">
            <a:off x="6737758" y="4353886"/>
            <a:ext cx="0" cy="967482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8424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83D07BBD-1009-493D-9397-B28FB60F0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51334"/>
              </p:ext>
            </p:extLst>
          </p:nvPr>
        </p:nvGraphicFramePr>
        <p:xfrm>
          <a:off x="1651000" y="57150"/>
          <a:ext cx="8940800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83D07BBD-1009-493D-9397-B28FB60F0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7150"/>
                        <a:ext cx="8940800" cy="633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TextBox 1">
            <a:extLst>
              <a:ext uri="{FF2B5EF4-FFF2-40B4-BE49-F238E27FC236}">
                <a16:creationId xmlns:a16="http://schemas.microsoft.com/office/drawing/2014/main" id="{DF12F2C3-3E54-49DF-AD52-5453CD6C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98" y="1262704"/>
            <a:ext cx="2895600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Rate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on the last business day of the month as a percent of total employment plus job openings.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AACA8-2122-45FB-A6C3-09B53B14D5E1}"/>
              </a:ext>
            </a:extLst>
          </p:cNvPr>
          <p:cNvSpPr txBox="1"/>
          <p:nvPr/>
        </p:nvSpPr>
        <p:spPr>
          <a:xfrm>
            <a:off x="9772602" y="2860588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D12D0-1DDA-4D0D-BFE8-91F39544A35D}"/>
              </a:ext>
            </a:extLst>
          </p:cNvPr>
          <p:cNvSpPr txBox="1"/>
          <p:nvPr/>
        </p:nvSpPr>
        <p:spPr>
          <a:xfrm>
            <a:off x="9772600" y="2395665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5.6%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DE3D5C-03D6-2E73-3C1F-F1690DBB4519}"/>
              </a:ext>
            </a:extLst>
          </p:cNvPr>
          <p:cNvCxnSpPr>
            <a:cxnSpLocks/>
          </p:cNvCxnSpPr>
          <p:nvPr/>
        </p:nvCxnSpPr>
        <p:spPr>
          <a:xfrm>
            <a:off x="2419398" y="372041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C0CE3486-134B-0053-443E-9F6B0DB16813}"/>
              </a:ext>
            </a:extLst>
          </p:cNvPr>
          <p:cNvSpPr txBox="1"/>
          <p:nvPr/>
        </p:nvSpPr>
        <p:spPr>
          <a:xfrm>
            <a:off x="6096000" y="3720413"/>
            <a:ext cx="2211976" cy="670613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3.5% Long Run Average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94416584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2548" y="3298812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38188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494666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772951" y="3393087"/>
            <a:ext cx="558277" cy="2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3866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6987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63193410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2548" y="3267557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11997" y="3712551"/>
            <a:ext cx="558277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49957507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5E106EE-0552-1007-0778-B418704A5CF4}"/>
              </a:ext>
            </a:extLst>
          </p:cNvPr>
          <p:cNvSpPr txBox="1"/>
          <p:nvPr/>
        </p:nvSpPr>
        <p:spPr>
          <a:xfrm>
            <a:off x="2500789" y="3593215"/>
            <a:ext cx="675431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shortage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Bargaining power shifted towards employees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turnover/churning/quits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wages and training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labor productivity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member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4950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0834351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027286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414952" y="5754442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</p:spTree>
    <p:extLst>
      <p:ext uri="{BB962C8B-B14F-4D97-AF65-F5344CB8AC3E}">
        <p14:creationId xmlns:p14="http://schemas.microsoft.com/office/powerpoint/2010/main" val="1080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16609300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027286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2.15             =      5.35%                      -     3.2%</a:t>
            </a:r>
          </a:p>
        </p:txBody>
      </p:sp>
    </p:spTree>
    <p:extLst>
      <p:ext uri="{BB962C8B-B14F-4D97-AF65-F5344CB8AC3E}">
        <p14:creationId xmlns:p14="http://schemas.microsoft.com/office/powerpoint/2010/main" val="11948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93217870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62705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62705" y="403324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2.8%</a:t>
            </a:r>
          </a:p>
        </p:txBody>
      </p:sp>
    </p:spTree>
    <p:extLst>
      <p:ext uri="{BB962C8B-B14F-4D97-AF65-F5344CB8AC3E}">
        <p14:creationId xmlns:p14="http://schemas.microsoft.com/office/powerpoint/2010/main" val="40334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03749260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523051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46168" y="3973109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C80BC-54C4-528C-9A9A-A90C3E61DBA4}"/>
              </a:ext>
            </a:extLst>
          </p:cNvPr>
          <p:cNvSpPr txBox="1"/>
          <p:nvPr/>
        </p:nvSpPr>
        <p:spPr>
          <a:xfrm>
            <a:off x="2545832" y="3682412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30176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572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69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07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             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A93B97-A602-E6FF-798F-B8198EEE0BB4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822F7B9-6E2E-1B03-0F21-F3C1841FE6ED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435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6F7D9-4D96-1CC9-84EA-AAFDE192F03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FA93B97-A602-E6FF-798F-B8198EEE0BB4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C5156C-3C6A-9631-B5DE-F28CBD7B1185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8CE608E-70A0-7686-D9A0-5EA31636ED7F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22F7B9-6E2E-1B03-0F21-F3C1841FE6ED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5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B495-6003-DB52-11EE-CB2196C8587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D6B70-429A-3AE6-48C9-BEC338FBFECE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D2D0CE-8D8C-8C55-7755-C45A494133D0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6CB3D5-8CD4-E846-C5DC-8D3B3DE52410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69A3C0-9530-C0CA-53D8-A7BB91960E2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A4B8F-58B9-F81F-2A48-E79AC23A82AD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65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EB495-6003-DB52-11EE-CB2196C8587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DD6B70-429A-3AE6-48C9-BEC338FBFECE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D2D0CE-8D8C-8C55-7755-C45A494133D0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6CB3D5-8CD4-E846-C5DC-8D3B3DE52410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C69A3C0-9530-C0CA-53D8-A7BB91960E2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54E0D-9BD5-5B68-741B-85E3C658EE41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96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AB246-54B2-842C-CAE6-D88D1998107F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4978EC-4F8D-4F3F-B590-3B3AB018ABA1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C8C235-1B6D-A80E-922C-BB499C1BD184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68AA9F-7973-9BEF-10F0-D6F34A55A9B5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FA398C8-E0F8-5CCF-6E81-6E99BF036D6A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33777-A811-2901-FD0C-29911DE279FB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34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5513601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46B7A-8AFE-2647-A447-437D3E75C8E8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01AC26-B6FE-257A-A27E-50477E2CEF1B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83DA24-1042-28B4-E907-AA949F33E8FC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EB2F91-4C4D-6D95-DA22-A35ED18949F1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31CA646-81C5-4923-C730-75BF1E124093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2F8D7-4B0D-6AFA-CCA3-1F5668B87665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9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647177" y="3206632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898846" y="860762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/CUs (carry trade, liquidity risk, credit contraction)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0" y="3720625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957894" y="3858936"/>
            <a:ext cx="1434517" cy="87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54262" y="5010487"/>
            <a:ext cx="1029919" cy="306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26422" y="5128418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354561" y="3785394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22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03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A79E73C-6C5D-48C3-00A8-1156FEE1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160355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6FB46BBC-E7D0-BC83-0FBF-A28462E7E0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5A79E73C-6C5D-48C3-00A8-1156FEE1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8FBD5F08-113E-A08E-9E6D-CAD79B10E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133600"/>
            <a:ext cx="0" cy="1641446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6BFCA1B-169A-2263-2067-0CFD8F8C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528886"/>
            <a:ext cx="280987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 Decreasing Balance Sheet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“Quantitative Tightening”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QT</a:t>
            </a:r>
          </a:p>
        </p:txBody>
      </p:sp>
    </p:spTree>
    <p:extLst>
      <p:ext uri="{BB962C8B-B14F-4D97-AF65-F5344CB8AC3E}">
        <p14:creationId xmlns:p14="http://schemas.microsoft.com/office/powerpoint/2010/main" val="2836658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409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</p:spTree>
    <p:extLst>
      <p:ext uri="{BB962C8B-B14F-4D97-AF65-F5344CB8AC3E}">
        <p14:creationId xmlns:p14="http://schemas.microsoft.com/office/powerpoint/2010/main" val="286902996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4348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41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502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391261624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3FE74DE-3CC5-CB21-4CD6-90B16C11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700" y="5930485"/>
            <a:ext cx="123976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November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7679883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BBA60CA-CE14-0337-522C-CF2A66E0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5973693"/>
            <a:ext cx="557556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“When the tide goes out you can see who is swimming naked”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Warren Buffet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EA6A788-9204-46DA-4E3F-9E958D5A5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700" y="5930485"/>
            <a:ext cx="123976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November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11098733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>
            <a:extLst>
              <a:ext uri="{FF2B5EF4-FFF2-40B4-BE49-F238E27FC236}">
                <a16:creationId xmlns:a16="http://schemas.microsoft.com/office/drawing/2014/main" id="{A02FB8B8-728F-F040-DEE5-2320EE104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55459"/>
              </p:ext>
            </p:extLst>
          </p:nvPr>
        </p:nvGraphicFramePr>
        <p:xfrm>
          <a:off x="1600200" y="152400"/>
          <a:ext cx="8915400" cy="616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22530" name="Object 1">
                        <a:extLst>
                          <a:ext uri="{FF2B5EF4-FFF2-40B4-BE49-F238E27FC236}">
                            <a16:creationId xmlns:a16="http://schemas.microsoft.com/office/drawing/2014/main" id="{A02FB8B8-728F-F040-DEE5-2320EE104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16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0AACE337-DE66-55EB-7CE5-60DF4EE2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1281114"/>
            <a:ext cx="1219200" cy="1662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9900"/>
                </a:solidFill>
              </a:rPr>
              <a:t>M1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Currency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Checking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Savings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MMDA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CD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MMMF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41317AFC-AD87-4F13-F45E-714837A7F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762000"/>
            <a:ext cx="2667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30335"/>
              </p:ext>
            </p:extLst>
          </p:nvPr>
        </p:nvGraphicFramePr>
        <p:xfrm>
          <a:off x="1658939" y="217488"/>
          <a:ext cx="8739187" cy="615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76914" imgH="4771986" progId="MSGraph.Chart.8">
                  <p:embed followColorScheme="full"/>
                </p:oleObj>
              </mc:Choice>
              <mc:Fallback>
                <p:oleObj name="Chart" r:id="rId2" imgW="6276914" imgH="4771986" progId="MSGraph.Chart.8">
                  <p:embed followColorScheme="full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217488"/>
                        <a:ext cx="8739187" cy="6152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FBFDA-0690-4EB9-A191-83F775F75427}"/>
              </a:ext>
            </a:extLst>
          </p:cNvPr>
          <p:cNvCxnSpPr>
            <a:cxnSpLocks/>
          </p:cNvCxnSpPr>
          <p:nvPr/>
        </p:nvCxnSpPr>
        <p:spPr>
          <a:xfrm>
            <a:off x="2212465" y="4442045"/>
            <a:ext cx="7568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58C9C5-D630-4DFC-923D-9302397F2291}"/>
              </a:ext>
            </a:extLst>
          </p:cNvPr>
          <p:cNvSpPr txBox="1"/>
          <p:nvPr/>
        </p:nvSpPr>
        <p:spPr>
          <a:xfrm>
            <a:off x="7042454" y="3918825"/>
            <a:ext cx="15001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4.2% =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8721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BD3AE0F6-26EA-C887-64EE-0E54D5D0199B}"/>
              </a:ext>
            </a:extLst>
          </p:cNvPr>
          <p:cNvSpPr txBox="1"/>
          <p:nvPr/>
        </p:nvSpPr>
        <p:spPr>
          <a:xfrm>
            <a:off x="3143253" y="2384678"/>
            <a:ext cx="6886572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11 Rapid Interest Rate Increase Topics: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Below par market value of investments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equity-to-asset ratios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Sufficient liquidity to hold Treasuries to maturity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investment durations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Members’ deposit runoff/disintermediation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withdraws &gt; Loan repayments (Liquidity Risk)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Margin path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 of compliance with ALM policy risk tolerances of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Investigate market pricing for potential asset sales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pricing in a rapidly rising interest rate environment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Rely on wholesale borrowings to maintain sufficient liquidity</a:t>
            </a:r>
          </a:p>
        </p:txBody>
      </p:sp>
    </p:spTree>
    <p:extLst>
      <p:ext uri="{BB962C8B-B14F-4D97-AF65-F5344CB8AC3E}">
        <p14:creationId xmlns:p14="http://schemas.microsoft.com/office/powerpoint/2010/main" val="4111853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437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37323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46170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FECB33-2E37-72BB-89DF-EB6F3FB9EC9B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D7F67-6DC6-256E-AFE4-05A8EEE50E41}"/>
              </a:ext>
            </a:extLst>
          </p:cNvPr>
          <p:cNvSpPr txBox="1"/>
          <p:nvPr/>
        </p:nvSpPr>
        <p:spPr>
          <a:xfrm>
            <a:off x="11565352" y="1724543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</p:spTree>
    <p:extLst>
      <p:ext uri="{BB962C8B-B14F-4D97-AF65-F5344CB8AC3E}">
        <p14:creationId xmlns:p14="http://schemas.microsoft.com/office/powerpoint/2010/main" val="37265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537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059288"/>
              </p:ext>
            </p:extLst>
          </p:nvPr>
        </p:nvGraphicFramePr>
        <p:xfrm>
          <a:off x="114299" y="817261"/>
          <a:ext cx="11912238" cy="54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62514" imgH="4876942" progId="MSGraph.Chart.8">
                  <p:embed followColorScheme="full"/>
                </p:oleObj>
              </mc:Choice>
              <mc:Fallback>
                <p:oleObj name="Chart" r:id="rId3" imgW="5362514" imgH="4876942" progId="MSGraph.Chart.8">
                  <p:embed followColorScheme="full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F0CA79-0D61-39E5-E639-1C5096035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" y="817261"/>
                        <a:ext cx="11912238" cy="5435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Savings Growth</a:t>
            </a:r>
          </a:p>
        </p:txBody>
      </p:sp>
    </p:spTree>
    <p:extLst>
      <p:ext uri="{BB962C8B-B14F-4D97-AF65-F5344CB8AC3E}">
        <p14:creationId xmlns:p14="http://schemas.microsoft.com/office/powerpoint/2010/main" val="135624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E675EC5-A58D-C02B-1813-9ED6D39C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43596C-CE87-07CC-08E6-BBDC05A8EFC2}"/>
              </a:ext>
            </a:extLst>
          </p:cNvPr>
          <p:cNvCxnSpPr>
            <a:cxnSpLocks/>
          </p:cNvCxnSpPr>
          <p:nvPr/>
        </p:nvCxnSpPr>
        <p:spPr>
          <a:xfrm flipH="1">
            <a:off x="9060110" y="3429000"/>
            <a:ext cx="1451295" cy="84099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891CCE7-5856-4092-C3F4-238BBF6A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3D06E-6426-C02B-4632-E76052B2C6B1}"/>
              </a:ext>
            </a:extLst>
          </p:cNvPr>
          <p:cNvCxnSpPr>
            <a:cxnSpLocks/>
          </p:cNvCxnSpPr>
          <p:nvPr/>
        </p:nvCxnSpPr>
        <p:spPr>
          <a:xfrm flipH="1">
            <a:off x="9070590" y="4974672"/>
            <a:ext cx="1482760" cy="83051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64246-709E-4CDB-ACB4-01D58FC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824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4A14E9C-9A84-7646-0D3C-A407DF3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14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B09EA97-6E99-6411-5286-A9B8B43A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99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Falling and Yields Are Rising </a:t>
            </a:r>
          </a:p>
        </p:txBody>
      </p:sp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894855" y="5009943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458071" y="2792105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71462" y="5167617"/>
            <a:ext cx="123391" cy="2769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782870" y="396072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2992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05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91311"/>
              </p:ext>
            </p:extLst>
          </p:nvPr>
        </p:nvGraphicFramePr>
        <p:xfrm>
          <a:off x="128587" y="652463"/>
          <a:ext cx="11863115" cy="563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72230" imgH="4876942" progId="MSGraph.Chart.8">
                  <p:embed followColorScheme="full"/>
                </p:oleObj>
              </mc:Choice>
              <mc:Fallback>
                <p:oleObj name="Chart" r:id="rId3" imgW="5372230" imgH="4876942" progId="MSGraph.Chart.8">
                  <p:embed followColorScheme="full"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C7260160-25C5-ACE8-F664-C30D6638E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" y="652463"/>
                        <a:ext cx="11863115" cy="5635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21761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03734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D8E19-5913-96B9-6471-0116A69E220E}"/>
              </a:ext>
            </a:extLst>
          </p:cNvPr>
          <p:cNvSpPr txBox="1"/>
          <p:nvPr/>
        </p:nvSpPr>
        <p:spPr>
          <a:xfrm>
            <a:off x="11516468" y="2403491"/>
            <a:ext cx="61262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EBEB9-B65F-1CDE-221C-A8DFDFF3225A}"/>
              </a:ext>
            </a:extLst>
          </p:cNvPr>
          <p:cNvSpPr txBox="1"/>
          <p:nvPr/>
        </p:nvSpPr>
        <p:spPr>
          <a:xfrm>
            <a:off x="11565352" y="1599730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B2C3B1-CA82-3D72-7C24-46240B146E01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B0D892-2EB1-B252-7693-4FFEE56C66D0}"/>
              </a:ext>
            </a:extLst>
          </p:cNvPr>
          <p:cNvSpPr txBox="1"/>
          <p:nvPr/>
        </p:nvSpPr>
        <p:spPr>
          <a:xfrm>
            <a:off x="11020171" y="2010248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F780E-1DCF-20D4-687A-E7C65C459D5F}"/>
              </a:ext>
            </a:extLst>
          </p:cNvPr>
          <p:cNvSpPr txBox="1"/>
          <p:nvPr/>
        </p:nvSpPr>
        <p:spPr>
          <a:xfrm>
            <a:off x="9029446" y="2002810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72.0%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78252-372B-3D36-F66B-AA48E4879DCE}"/>
              </a:ext>
            </a:extLst>
          </p:cNvPr>
          <p:cNvSpPr txBox="1"/>
          <p:nvPr/>
        </p:nvSpPr>
        <p:spPr>
          <a:xfrm>
            <a:off x="6419595" y="3603010"/>
            <a:ext cx="79082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64.0%</a:t>
            </a:r>
          </a:p>
        </p:txBody>
      </p:sp>
    </p:spTree>
    <p:extLst>
      <p:ext uri="{BB962C8B-B14F-4D97-AF65-F5344CB8AC3E}">
        <p14:creationId xmlns:p14="http://schemas.microsoft.com/office/powerpoint/2010/main" val="4256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693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120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360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not growing, you’re dying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BAFF76A7-1462-A1EA-4747-AE7B3D8955A2}"/>
              </a:ext>
            </a:extLst>
          </p:cNvPr>
          <p:cNvSpPr txBox="1"/>
          <p:nvPr/>
        </p:nvSpPr>
        <p:spPr>
          <a:xfrm>
            <a:off x="3078875" y="2493741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V="1">
            <a:off x="3302901" y="2070530"/>
            <a:ext cx="0" cy="436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BF935-86B8-89BA-8022-17F1BABFE691}"/>
              </a:ext>
            </a:extLst>
          </p:cNvPr>
          <p:cNvCxnSpPr>
            <a:cxnSpLocks/>
          </p:cNvCxnSpPr>
          <p:nvPr/>
        </p:nvCxnSpPr>
        <p:spPr>
          <a:xfrm flipH="1">
            <a:off x="5097718" y="1789012"/>
            <a:ext cx="89" cy="474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9103B6E3-7C95-236A-6330-30A6532E78B3}"/>
              </a:ext>
            </a:extLst>
          </p:cNvPr>
          <p:cNvSpPr txBox="1"/>
          <p:nvPr/>
        </p:nvSpPr>
        <p:spPr>
          <a:xfrm>
            <a:off x="4806612" y="134732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H="1">
            <a:off x="3000640" y="1123428"/>
            <a:ext cx="181862" cy="259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211DA9F4-8CB0-EA3C-9EC7-F216B99C0C52}"/>
              </a:ext>
            </a:extLst>
          </p:cNvPr>
          <p:cNvSpPr txBox="1"/>
          <p:nvPr/>
        </p:nvSpPr>
        <p:spPr>
          <a:xfrm>
            <a:off x="2891397" y="693597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7AB23-EBD7-1ECD-0703-C2CD51FEB02C}"/>
              </a:ext>
            </a:extLst>
          </p:cNvPr>
          <p:cNvSpPr txBox="1"/>
          <p:nvPr/>
        </p:nvSpPr>
        <p:spPr>
          <a:xfrm>
            <a:off x="5642331" y="2423937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5A5994A4-A5E3-0217-F878-E7491847D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06660"/>
            <a:ext cx="0" cy="1268385"/>
          </a:xfrm>
          <a:prstGeom prst="line">
            <a:avLst/>
          </a:prstGeom>
          <a:noFill/>
          <a:ln w="76200">
            <a:solidFill>
              <a:srgbClr val="C0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408C3BD4-CA16-BE29-C41B-89D2E31E5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5727" y="1436337"/>
            <a:ext cx="62563" cy="3437667"/>
          </a:xfrm>
          <a:prstGeom prst="line">
            <a:avLst/>
          </a:prstGeom>
          <a:noFill/>
          <a:ln w="76200">
            <a:solidFill>
              <a:srgbClr val="C0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94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EF8E540-50B5-1BBF-C29B-E2B7503AE482}"/>
              </a:ext>
            </a:extLst>
          </p:cNvPr>
          <p:cNvSpPr txBox="1"/>
          <p:nvPr/>
        </p:nvSpPr>
        <p:spPr>
          <a:xfrm>
            <a:off x="323511" y="2050196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2729F2-18B9-7F1D-9ED1-7A8787F814E4}"/>
              </a:ext>
            </a:extLst>
          </p:cNvPr>
          <p:cNvCxnSpPr>
            <a:cxnSpLocks/>
          </p:cNvCxnSpPr>
          <p:nvPr/>
        </p:nvCxnSpPr>
        <p:spPr>
          <a:xfrm>
            <a:off x="1219292" y="2080419"/>
            <a:ext cx="409917" cy="99400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1C8F6A9A-5843-A006-D325-38407491A11D}"/>
              </a:ext>
            </a:extLst>
          </p:cNvPr>
          <p:cNvSpPr txBox="1"/>
          <p:nvPr/>
        </p:nvSpPr>
        <p:spPr>
          <a:xfrm>
            <a:off x="305105" y="1718464"/>
            <a:ext cx="29388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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rates =&gt; </a:t>
            </a: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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Prices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42338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D8E19-5913-96B9-6471-0116A69E220E}"/>
              </a:ext>
            </a:extLst>
          </p:cNvPr>
          <p:cNvSpPr txBox="1"/>
          <p:nvPr/>
        </p:nvSpPr>
        <p:spPr>
          <a:xfrm>
            <a:off x="11516468" y="2403491"/>
            <a:ext cx="61262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28D7E-ABF9-4B77-92F6-B0A4FAD39511}"/>
              </a:ext>
            </a:extLst>
          </p:cNvPr>
          <p:cNvCxnSpPr>
            <a:cxnSpLocks/>
          </p:cNvCxnSpPr>
          <p:nvPr/>
        </p:nvCxnSpPr>
        <p:spPr>
          <a:xfrm flipV="1">
            <a:off x="1119113" y="4160939"/>
            <a:ext cx="11009978" cy="803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0A6073-100F-AF8C-0BC1-EBBEC4E1B51E}"/>
              </a:ext>
            </a:extLst>
          </p:cNvPr>
          <p:cNvSpPr txBox="1"/>
          <p:nvPr/>
        </p:nvSpPr>
        <p:spPr>
          <a:xfrm>
            <a:off x="11042121" y="4205847"/>
            <a:ext cx="108697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2.5%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Long Run Target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FFCD6-ACA4-E4A0-5C14-7B81FB532798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6BFF5-E3D7-8B13-282A-8462AE7E9827}"/>
              </a:ext>
            </a:extLst>
          </p:cNvPr>
          <p:cNvSpPr txBox="1"/>
          <p:nvPr/>
        </p:nvSpPr>
        <p:spPr>
          <a:xfrm>
            <a:off x="11516468" y="1607894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</p:spTree>
    <p:extLst>
      <p:ext uri="{BB962C8B-B14F-4D97-AF65-F5344CB8AC3E}">
        <p14:creationId xmlns:p14="http://schemas.microsoft.com/office/powerpoint/2010/main" val="18686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06B5D13-3320-0D1F-E73A-895B0E24E82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F01CFB-2F92-CA84-B4A0-D633D0ED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EBE7A-2C3A-EF78-0CA9-38A1F3340533}"/>
              </a:ext>
            </a:extLst>
          </p:cNvPr>
          <p:cNvCxnSpPr>
            <a:cxnSpLocks/>
          </p:cNvCxnSpPr>
          <p:nvPr/>
        </p:nvCxnSpPr>
        <p:spPr>
          <a:xfrm>
            <a:off x="10744200" y="4076362"/>
            <a:ext cx="219509" cy="150048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56592E-ABBE-1527-3F4F-8860B3778776}"/>
              </a:ext>
            </a:extLst>
          </p:cNvPr>
          <p:cNvCxnSpPr>
            <a:cxnSpLocks/>
          </p:cNvCxnSpPr>
          <p:nvPr/>
        </p:nvCxnSpPr>
        <p:spPr>
          <a:xfrm flipH="1">
            <a:off x="9219501" y="4076362"/>
            <a:ext cx="1524699" cy="139326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90286"/>
              </p:ext>
            </p:extLst>
          </p:nvPr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0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</p:spTree>
    <p:extLst>
      <p:ext uri="{BB962C8B-B14F-4D97-AF65-F5344CB8AC3E}">
        <p14:creationId xmlns:p14="http://schemas.microsoft.com/office/powerpoint/2010/main" val="6569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19A0F9-9412-ACFF-12BA-20ECFE4B45BC}"/>
              </a:ext>
            </a:extLst>
          </p:cNvPr>
          <p:cNvCxnSpPr>
            <a:cxnSpLocks/>
          </p:cNvCxnSpPr>
          <p:nvPr/>
        </p:nvCxnSpPr>
        <p:spPr>
          <a:xfrm>
            <a:off x="10264279" y="3407755"/>
            <a:ext cx="546596" cy="79277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54CB0-9CB9-06A2-B356-FE8D11B47768}"/>
              </a:ext>
            </a:extLst>
          </p:cNvPr>
          <p:cNvSpPr txBox="1"/>
          <p:nvPr/>
        </p:nvSpPr>
        <p:spPr>
          <a:xfrm>
            <a:off x="10537577" y="3190875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17139" y="3603509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93171-39B9-A89B-9A6C-909230874AE3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2DDED97-A824-7398-086A-7310BD1D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5D03DF-7074-2944-B883-D71A66556B08}"/>
              </a:ext>
            </a:extLst>
          </p:cNvPr>
          <p:cNvCxnSpPr>
            <a:cxnSpLocks/>
          </p:cNvCxnSpPr>
          <p:nvPr/>
        </p:nvCxnSpPr>
        <p:spPr>
          <a:xfrm>
            <a:off x="2279256" y="1583023"/>
            <a:ext cx="1202625" cy="1661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B38799-90BB-13D2-4766-59418FAED42E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E9EC6624-DDFE-DCB2-7C1F-CBA6E9DA449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278236-A76B-E509-F194-7F3400AA2AC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69676" y="1357727"/>
            <a:ext cx="573624" cy="16850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2D9CD4-CB84-828A-28B3-3979D376530E}"/>
              </a:ext>
            </a:extLst>
          </p:cNvPr>
          <p:cNvCxnSpPr>
            <a:cxnSpLocks/>
          </p:cNvCxnSpPr>
          <p:nvPr/>
        </p:nvCxnSpPr>
        <p:spPr>
          <a:xfrm>
            <a:off x="2969676" y="1143665"/>
            <a:ext cx="5831424" cy="61697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C21F7-AC9F-22B0-E18C-6C6FAD81249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A455EC-86E1-A177-2CB4-7AFD6002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C4397A-0E34-0EEF-864D-51BC74E15C1D}"/>
              </a:ext>
            </a:extLst>
          </p:cNvPr>
          <p:cNvCxnSpPr>
            <a:cxnSpLocks/>
          </p:cNvCxnSpPr>
          <p:nvPr/>
        </p:nvCxnSpPr>
        <p:spPr>
          <a:xfrm flipV="1">
            <a:off x="771525" y="3817005"/>
            <a:ext cx="648134" cy="120230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5D352672-22E0-CEEB-AC78-11CD3A4803D9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2732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55049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7973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H="1">
            <a:off x="2875302" y="1785823"/>
            <a:ext cx="3816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V="1">
            <a:off x="3529858" y="1089432"/>
            <a:ext cx="0" cy="42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4D7C2E-935E-058F-140B-91633F70E74B}"/>
              </a:ext>
            </a:extLst>
          </p:cNvPr>
          <p:cNvSpPr txBox="1"/>
          <p:nvPr/>
        </p:nvSpPr>
        <p:spPr>
          <a:xfrm>
            <a:off x="3256948" y="1496180"/>
            <a:ext cx="118333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rise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short term</a:t>
            </a:r>
          </a:p>
        </p:txBody>
      </p:sp>
    </p:spTree>
    <p:extLst>
      <p:ext uri="{BB962C8B-B14F-4D97-AF65-F5344CB8AC3E}">
        <p14:creationId xmlns:p14="http://schemas.microsoft.com/office/powerpoint/2010/main" val="25172872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H="1">
            <a:off x="2875302" y="1785823"/>
            <a:ext cx="3816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V="1">
            <a:off x="3529858" y="1089432"/>
            <a:ext cx="0" cy="42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4D7C2E-935E-058F-140B-91633F70E74B}"/>
              </a:ext>
            </a:extLst>
          </p:cNvPr>
          <p:cNvSpPr txBox="1"/>
          <p:nvPr/>
        </p:nvSpPr>
        <p:spPr>
          <a:xfrm>
            <a:off x="3256948" y="1496180"/>
            <a:ext cx="118333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rise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short term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3C36F3-0586-2136-C4BE-2112B146567C}"/>
              </a:ext>
            </a:extLst>
          </p:cNvPr>
          <p:cNvSpPr txBox="1"/>
          <p:nvPr/>
        </p:nvSpPr>
        <p:spPr>
          <a:xfrm>
            <a:off x="2810541" y="2426893"/>
            <a:ext cx="115288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fall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longer term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87B768-EAB5-E560-2820-A5D03CB52E25}"/>
              </a:ext>
            </a:extLst>
          </p:cNvPr>
          <p:cNvCxnSpPr>
            <a:cxnSpLocks/>
          </p:cNvCxnSpPr>
          <p:nvPr/>
        </p:nvCxnSpPr>
        <p:spPr>
          <a:xfrm>
            <a:off x="3378616" y="2827003"/>
            <a:ext cx="0" cy="343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43EBC7-7EE8-462A-CA9A-28FFACA0AD8D}"/>
              </a:ext>
            </a:extLst>
          </p:cNvPr>
          <p:cNvCxnSpPr>
            <a:cxnSpLocks/>
          </p:cNvCxnSpPr>
          <p:nvPr/>
        </p:nvCxnSpPr>
        <p:spPr>
          <a:xfrm>
            <a:off x="3963421" y="2640709"/>
            <a:ext cx="3928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408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48DAF-DFDC-B022-93BA-BE1339024031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8C4C89A-39AE-6AF1-0568-C2F6A408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FA5509-FD90-7E4F-6487-40986758BA26}"/>
              </a:ext>
            </a:extLst>
          </p:cNvPr>
          <p:cNvCxnSpPr>
            <a:cxnSpLocks/>
          </p:cNvCxnSpPr>
          <p:nvPr/>
        </p:nvCxnSpPr>
        <p:spPr>
          <a:xfrm flipH="1" flipV="1">
            <a:off x="10197156" y="2388287"/>
            <a:ext cx="889944" cy="182176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5C18A92E-1A4A-83D9-92EF-A4C8F7B3B34F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C7F121-2740-43F0-47F9-0A7F3FE200ED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F0C536E4-BEDA-2A32-C49D-9965E41D9E1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558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5531173"/>
              </p:ext>
            </p:extLst>
          </p:nvPr>
        </p:nvGraphicFramePr>
        <p:xfrm>
          <a:off x="1676400" y="152400"/>
          <a:ext cx="8915400" cy="658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58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10004426" y="3019426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</p:spTree>
    <p:extLst>
      <p:ext uri="{BB962C8B-B14F-4D97-AF65-F5344CB8AC3E}">
        <p14:creationId xmlns:p14="http://schemas.microsoft.com/office/powerpoint/2010/main" val="18744410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03958401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2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37283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011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0029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395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8766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7069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43898426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001209-E981-F9B7-C2FA-A1745C56C5D1}"/>
              </a:ext>
            </a:extLst>
          </p:cNvPr>
          <p:cNvCxnSpPr>
            <a:cxnSpLocks/>
          </p:cNvCxnSpPr>
          <p:nvPr/>
        </p:nvCxnSpPr>
        <p:spPr>
          <a:xfrm flipV="1">
            <a:off x="7223123" y="2358790"/>
            <a:ext cx="3810004" cy="2050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464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A112D-EEBB-C344-0BF3-5C2BC205073C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099825B-58D8-F75D-F320-41452771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EFD3D0-7A54-086E-66A7-8F814D7B582D}"/>
              </a:ext>
            </a:extLst>
          </p:cNvPr>
          <p:cNvCxnSpPr>
            <a:cxnSpLocks/>
          </p:cNvCxnSpPr>
          <p:nvPr/>
        </p:nvCxnSpPr>
        <p:spPr>
          <a:xfrm flipV="1">
            <a:off x="1711131" y="4194165"/>
            <a:ext cx="1822807" cy="69964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2D0B07-2D17-3236-8B78-A59DEB41FFFE}"/>
              </a:ext>
            </a:extLst>
          </p:cNvPr>
          <p:cNvCxnSpPr>
            <a:cxnSpLocks/>
          </p:cNvCxnSpPr>
          <p:nvPr/>
        </p:nvCxnSpPr>
        <p:spPr>
          <a:xfrm>
            <a:off x="2944789" y="5281676"/>
            <a:ext cx="936119" cy="77376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DA18FE-766F-5252-87C4-5379330945AF}"/>
              </a:ext>
            </a:extLst>
          </p:cNvPr>
          <p:cNvCxnSpPr>
            <a:cxnSpLocks/>
          </p:cNvCxnSpPr>
          <p:nvPr/>
        </p:nvCxnSpPr>
        <p:spPr>
          <a:xfrm flipV="1">
            <a:off x="1103510" y="2011964"/>
            <a:ext cx="7334004" cy="290113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85F356-8B82-59C8-6176-E40562FD9F84}"/>
              </a:ext>
            </a:extLst>
          </p:cNvPr>
          <p:cNvCxnSpPr>
            <a:cxnSpLocks/>
          </p:cNvCxnSpPr>
          <p:nvPr/>
        </p:nvCxnSpPr>
        <p:spPr>
          <a:xfrm flipV="1">
            <a:off x="8437514" y="255113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9D60861-4808-C0BD-6A19-39D7CD78166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19235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8B0FD3AF-6DE2-2A8E-899B-968A072A93E8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326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CORP-Std-06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CB432A6-4672-441D-BADC-71D421C12340}" vid="{5313CDCA-8156-4BA0-A4F1-C9BC678B1012}"/>
    </a:ext>
  </a:extLst>
</a:theme>
</file>

<file path=ppt/theme/theme4.xml><?xml version="1.0" encoding="utf-8"?>
<a:theme xmlns:a="http://schemas.openxmlformats.org/drawingml/2006/main" name="1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Speakers_PPT24" id="{E897620C-5DB7-404F-BF5C-5BEF695DCF29}" vid="{536032B7-B742-724A-B15A-BDE9561837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1647</TotalTime>
  <Words>5909</Words>
  <Application>Microsoft Office PowerPoint</Application>
  <PresentationFormat>Widescreen</PresentationFormat>
  <Paragraphs>2014</Paragraphs>
  <Slides>136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53" baseType="lpstr">
      <vt:lpstr>Arial</vt:lpstr>
      <vt:lpstr>Arial Narrow</vt:lpstr>
      <vt:lpstr>Calibri</vt:lpstr>
      <vt:lpstr>Century Gothic</vt:lpstr>
      <vt:lpstr>Georgia</vt:lpstr>
      <vt:lpstr>Quattrocento Sans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CORP-Std-0617</vt:lpstr>
      <vt:lpstr>1_Office Theme</vt:lpstr>
      <vt:lpstr>2_Office Theme</vt:lpstr>
      <vt:lpstr>Chart</vt:lpstr>
      <vt:lpstr>Economic and  Credit Union 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Slower Economic Growth for Next 2 Years</vt:lpstr>
      <vt:lpstr>Slower Economic Growth for Next 2 Years</vt:lpstr>
      <vt:lpstr>Slower Economic Growth for Next 2 Years</vt:lpstr>
      <vt:lpstr>PowerPoint Presentation</vt:lpstr>
      <vt:lpstr>PowerPoint Presentation</vt:lpstr>
      <vt:lpstr>PowerPoint Presentation</vt:lpstr>
      <vt:lpstr>PowerPoint Presentation</vt:lpstr>
      <vt:lpstr>Wage Growth Slowing as Core Inflation Falls</vt:lpstr>
      <vt:lpstr>Wage Growth Slowing as Core Inflation Falls</vt:lpstr>
      <vt:lpstr>Wage Growth Slowing as Core Inflation Falls</vt:lpstr>
      <vt:lpstr>Wage Growth Slowing as Core Inflation Falls</vt:lpstr>
      <vt:lpstr>High Inflation for the Next Year</vt:lpstr>
      <vt:lpstr>High Inflation for the Next Year</vt:lpstr>
      <vt:lpstr>High Inflation for the Next Year</vt:lpstr>
      <vt:lpstr>High Inflation for the Next Year</vt:lpstr>
      <vt:lpstr>High Inflation for the Next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PowerPoint Presentation</vt:lpstr>
      <vt:lpstr>PowerPoint Presentation</vt:lpstr>
      <vt:lpstr>Limerick of the Day</vt:lpstr>
      <vt:lpstr>Limerick of the Day</vt:lpstr>
      <vt:lpstr>Limerick of the Day</vt:lpstr>
      <vt:lpstr>Limerick of the Day</vt:lpstr>
      <vt:lpstr>Limerick of the Day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Forecast January 2024</vt:lpstr>
      <vt:lpstr>Credit Union Forecast January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Larson, Karen I.</cp:lastModifiedBy>
  <cp:revision>16</cp:revision>
  <dcterms:created xsi:type="dcterms:W3CDTF">2023-05-22T17:11:53Z</dcterms:created>
  <dcterms:modified xsi:type="dcterms:W3CDTF">2024-04-04T20:43:56Z</dcterms:modified>
</cp:coreProperties>
</file>