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7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8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9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0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1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2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5.xml" ContentType="application/vnd.openxmlformats-officedocument.drawingml.chart+xml"/>
  <Override PartName="/ppt/notesSlides/notesSlide33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1.xml" ContentType="application/vnd.openxmlformats-officedocument.drawingml.chart+xml"/>
  <Override PartName="/ppt/notesSlides/notesSlide44.xml" ContentType="application/vnd.openxmlformats-officedocument.presentationml.notesSlide+xml"/>
  <Override PartName="/ppt/charts/chart12.xml" ContentType="application/vnd.openxmlformats-officedocument.drawingml.chart+xml"/>
  <Override PartName="/ppt/notesSlides/notesSlide45.xml" ContentType="application/vnd.openxmlformats-officedocument.presentationml.notesSlide+xml"/>
  <Override PartName="/ppt/charts/chart13.xml" ContentType="application/vnd.openxmlformats-officedocument.drawingml.chart+xml"/>
  <Override PartName="/ppt/notesSlides/notesSlide46.xml" ContentType="application/vnd.openxmlformats-officedocument.presentationml.notesSlide+xml"/>
  <Override PartName="/ppt/charts/chart14.xml" ContentType="application/vnd.openxmlformats-officedocument.drawingml.chart+xml"/>
  <Override PartName="/ppt/notesSlides/notesSlide47.xml" ContentType="application/vnd.openxmlformats-officedocument.presentationml.notesSlide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notesSlides/notesSlide48.xml" ContentType="application/vnd.openxmlformats-officedocument.presentationml.notesSlide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notesSlides/notesSlide53.xml" ContentType="application/vnd.openxmlformats-officedocument.presentationml.notesSlide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notesSlides/notesSlide54.xml" ContentType="application/vnd.openxmlformats-officedocument.presentationml.notesSlide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notesSlides/notesSlide55.xml" ContentType="application/vnd.openxmlformats-officedocument.presentationml.notesSlide+xml"/>
  <Override PartName="/ppt/charts/chart20.xml" ContentType="application/vnd.openxmlformats-officedocument.drawingml.chart+xml"/>
  <Override PartName="/ppt/drawings/drawing11.xml" ContentType="application/vnd.openxmlformats-officedocument.drawingml.chartshapes+xml"/>
  <Override PartName="/ppt/notesSlides/notesSlide56.xml" ContentType="application/vnd.openxmlformats-officedocument.presentationml.notesSlide+xml"/>
  <Override PartName="/ppt/charts/chart21.xml" ContentType="application/vnd.openxmlformats-officedocument.drawingml.chart+xml"/>
  <Override PartName="/ppt/notesSlides/notesSlide57.xml" ContentType="application/vnd.openxmlformats-officedocument.presentationml.notesSlide+xml"/>
  <Override PartName="/ppt/charts/chart22.xml" ContentType="application/vnd.openxmlformats-officedocument.drawingml.chart+xml"/>
  <Override PartName="/ppt/notesSlides/notesSlide58.xml" ContentType="application/vnd.openxmlformats-officedocument.presentationml.notesSlide+xml"/>
  <Override PartName="/ppt/charts/chart23.xml" ContentType="application/vnd.openxmlformats-officedocument.drawingml.chart+xml"/>
  <Override PartName="/ppt/notesSlides/notesSlide59.xml" ContentType="application/vnd.openxmlformats-officedocument.presentationml.notesSlide+xml"/>
  <Override PartName="/ppt/charts/chart24.xml" ContentType="application/vnd.openxmlformats-officedocument.drawingml.chart+xml"/>
  <Override PartName="/ppt/notesSlides/notesSlide60.xml" ContentType="application/vnd.openxmlformats-officedocument.presentationml.notesSlide+xml"/>
  <Override PartName="/ppt/charts/chart25.xml" ContentType="application/vnd.openxmlformats-officedocument.drawingml.chart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1"/>
    <p:sldMasterId id="2147484318" r:id="rId12"/>
    <p:sldMasterId id="2147484362" r:id="rId13"/>
    <p:sldMasterId id="2147484375" r:id="rId14"/>
    <p:sldMasterId id="2147484405" r:id="rId15"/>
    <p:sldMasterId id="2147484409" r:id="rId16"/>
    <p:sldMasterId id="2147484421" r:id="rId17"/>
    <p:sldMasterId id="2147484451" r:id="rId18"/>
    <p:sldMasterId id="2147484466" r:id="rId19"/>
    <p:sldMasterId id="2147484497" r:id="rId20"/>
    <p:sldMasterId id="2147484526" r:id="rId21"/>
    <p:sldMasterId id="2147484539" r:id="rId22"/>
    <p:sldMasterId id="2147484551" r:id="rId23"/>
  </p:sldMasterIdLst>
  <p:notesMasterIdLst>
    <p:notesMasterId r:id="rId163"/>
  </p:notesMasterIdLst>
  <p:handoutMasterIdLst>
    <p:handoutMasterId r:id="rId164"/>
  </p:handoutMasterIdLst>
  <p:sldIdLst>
    <p:sldId id="290" r:id="rId24"/>
    <p:sldId id="720" r:id="rId25"/>
    <p:sldId id="721" r:id="rId26"/>
    <p:sldId id="2147375782" r:id="rId27"/>
    <p:sldId id="2147375802" r:id="rId28"/>
    <p:sldId id="2147375795" r:id="rId29"/>
    <p:sldId id="382" r:id="rId30"/>
    <p:sldId id="2147375739" r:id="rId31"/>
    <p:sldId id="2147375803" r:id="rId32"/>
    <p:sldId id="2147375796" r:id="rId33"/>
    <p:sldId id="2147375804" r:id="rId34"/>
    <p:sldId id="2147375738" r:id="rId35"/>
    <p:sldId id="2147375805" r:id="rId36"/>
    <p:sldId id="2147375737" r:id="rId37"/>
    <p:sldId id="2147375736" r:id="rId38"/>
    <p:sldId id="2147375735" r:id="rId39"/>
    <p:sldId id="2147375657" r:id="rId40"/>
    <p:sldId id="2147375716" r:id="rId41"/>
    <p:sldId id="2147375715" r:id="rId42"/>
    <p:sldId id="2147375725" r:id="rId43"/>
    <p:sldId id="2147375730" r:id="rId44"/>
    <p:sldId id="2147375729" r:id="rId45"/>
    <p:sldId id="2147375809" r:id="rId46"/>
    <p:sldId id="2147375808" r:id="rId47"/>
    <p:sldId id="2147375745" r:id="rId48"/>
    <p:sldId id="2147375728" r:id="rId49"/>
    <p:sldId id="2147375746" r:id="rId50"/>
    <p:sldId id="368" r:id="rId51"/>
    <p:sldId id="2147375688" r:id="rId52"/>
    <p:sldId id="4868" r:id="rId53"/>
    <p:sldId id="2147375709" r:id="rId54"/>
    <p:sldId id="2147375717" r:id="rId55"/>
    <p:sldId id="2147375708" r:id="rId56"/>
    <p:sldId id="2147375707" r:id="rId57"/>
    <p:sldId id="2147375706" r:id="rId58"/>
    <p:sldId id="2147375705" r:id="rId59"/>
    <p:sldId id="2147375704" r:id="rId60"/>
    <p:sldId id="2147375703" r:id="rId61"/>
    <p:sldId id="2147375731" r:id="rId62"/>
    <p:sldId id="2147375702" r:id="rId63"/>
    <p:sldId id="2147375721" r:id="rId64"/>
    <p:sldId id="2147375732" r:id="rId65"/>
    <p:sldId id="2147375727" r:id="rId66"/>
    <p:sldId id="2147375701" r:id="rId67"/>
    <p:sldId id="2147375700" r:id="rId68"/>
    <p:sldId id="2147375756" r:id="rId69"/>
    <p:sldId id="2147375741" r:id="rId70"/>
    <p:sldId id="2147375740" r:id="rId71"/>
    <p:sldId id="2147375720" r:id="rId72"/>
    <p:sldId id="2147375699" r:id="rId73"/>
    <p:sldId id="2147375733" r:id="rId74"/>
    <p:sldId id="2147375698" r:id="rId75"/>
    <p:sldId id="343" r:id="rId76"/>
    <p:sldId id="2147375697" r:id="rId77"/>
    <p:sldId id="2147375696" r:id="rId78"/>
    <p:sldId id="2147375712" r:id="rId79"/>
    <p:sldId id="2147375695" r:id="rId80"/>
    <p:sldId id="5080" r:id="rId81"/>
    <p:sldId id="5089" r:id="rId82"/>
    <p:sldId id="2147375637" r:id="rId83"/>
    <p:sldId id="2147375636" r:id="rId84"/>
    <p:sldId id="2147375764" r:id="rId85"/>
    <p:sldId id="2147375713" r:id="rId86"/>
    <p:sldId id="2147375694" r:id="rId87"/>
    <p:sldId id="2147375693" r:id="rId88"/>
    <p:sldId id="2147375749" r:id="rId89"/>
    <p:sldId id="2147375748" r:id="rId90"/>
    <p:sldId id="2147375747" r:id="rId91"/>
    <p:sldId id="2147375692" r:id="rId92"/>
    <p:sldId id="2147375691" r:id="rId93"/>
    <p:sldId id="2147375690" r:id="rId94"/>
    <p:sldId id="2147375722" r:id="rId95"/>
    <p:sldId id="2147375689" r:id="rId96"/>
    <p:sldId id="2147375714" r:id="rId97"/>
    <p:sldId id="2147375719" r:id="rId98"/>
    <p:sldId id="5004" r:id="rId99"/>
    <p:sldId id="5006" r:id="rId100"/>
    <p:sldId id="5042" r:id="rId101"/>
    <p:sldId id="5007" r:id="rId102"/>
    <p:sldId id="5070" r:id="rId103"/>
    <p:sldId id="2147375758" r:id="rId104"/>
    <p:sldId id="2147375798" r:id="rId105"/>
    <p:sldId id="5185" r:id="rId106"/>
    <p:sldId id="2147375800" r:id="rId107"/>
    <p:sldId id="2147375799" r:id="rId108"/>
    <p:sldId id="5191" r:id="rId109"/>
    <p:sldId id="2147375810" r:id="rId110"/>
    <p:sldId id="2147375811" r:id="rId111"/>
    <p:sldId id="5029" r:id="rId112"/>
    <p:sldId id="5082" r:id="rId113"/>
    <p:sldId id="4583" r:id="rId114"/>
    <p:sldId id="4587" r:id="rId115"/>
    <p:sldId id="2147375806" r:id="rId116"/>
    <p:sldId id="5092" r:id="rId117"/>
    <p:sldId id="5091" r:id="rId118"/>
    <p:sldId id="5068" r:id="rId119"/>
    <p:sldId id="4961" r:id="rId120"/>
    <p:sldId id="5010" r:id="rId121"/>
    <p:sldId id="4962" r:id="rId122"/>
    <p:sldId id="4964" r:id="rId123"/>
    <p:sldId id="4997" r:id="rId124"/>
    <p:sldId id="2147375659" r:id="rId125"/>
    <p:sldId id="2147375660" r:id="rId126"/>
    <p:sldId id="2147375661" r:id="rId127"/>
    <p:sldId id="2147375673" r:id="rId128"/>
    <p:sldId id="2147375807" r:id="rId129"/>
    <p:sldId id="2147375675" r:id="rId130"/>
    <p:sldId id="2147375676" r:id="rId131"/>
    <p:sldId id="4966" r:id="rId132"/>
    <p:sldId id="4998" r:id="rId133"/>
    <p:sldId id="4765" r:id="rId134"/>
    <p:sldId id="5081" r:id="rId135"/>
    <p:sldId id="2147375718" r:id="rId136"/>
    <p:sldId id="4811" r:id="rId137"/>
    <p:sldId id="5061" r:id="rId138"/>
    <p:sldId id="5017" r:id="rId139"/>
    <p:sldId id="2147375644" r:id="rId140"/>
    <p:sldId id="2147375643" r:id="rId141"/>
    <p:sldId id="2147375642" r:id="rId142"/>
    <p:sldId id="2147375641" r:id="rId143"/>
    <p:sldId id="2147375640" r:id="rId144"/>
    <p:sldId id="2147375639" r:id="rId145"/>
    <p:sldId id="2147375638" r:id="rId146"/>
    <p:sldId id="564" r:id="rId147"/>
    <p:sldId id="565" r:id="rId148"/>
    <p:sldId id="566" r:id="rId149"/>
    <p:sldId id="567" r:id="rId150"/>
    <p:sldId id="568" r:id="rId151"/>
    <p:sldId id="569" r:id="rId152"/>
    <p:sldId id="570" r:id="rId153"/>
    <p:sldId id="571" r:id="rId154"/>
    <p:sldId id="870" r:id="rId155"/>
    <p:sldId id="871" r:id="rId156"/>
    <p:sldId id="2147375750" r:id="rId157"/>
    <p:sldId id="2147375751" r:id="rId158"/>
    <p:sldId id="2147375752" r:id="rId159"/>
    <p:sldId id="2147375753" r:id="rId160"/>
    <p:sldId id="2147375754" r:id="rId161"/>
    <p:sldId id="2147375755" r:id="rId162"/>
  </p:sldIdLst>
  <p:sldSz cx="12192000" cy="6858000"/>
  <p:notesSz cx="7010400" cy="9296400"/>
  <p:custDataLst>
    <p:custData r:id="rId1"/>
    <p:custData r:id="rId2"/>
    <p:custData r:id="rId10"/>
    <p:custData r:id="rId7"/>
    <p:custData r:id="rId6"/>
    <p:custData r:id="rId3"/>
    <p:custData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4267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, Steven W." initials="RSW" lastIdx="1" clrIdx="0">
    <p:extLst>
      <p:ext uri="{19B8F6BF-5375-455C-9EA6-DF929625EA0E}">
        <p15:presenceInfo xmlns:p15="http://schemas.microsoft.com/office/powerpoint/2012/main" userId="S::Steve.Rick@cunamutual.com::e558b5ca-edb7-4a86-b4df-d7de91ad7c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661D"/>
    <a:srgbClr val="33CC33"/>
    <a:srgbClr val="C07888"/>
    <a:srgbClr val="891738"/>
    <a:srgbClr val="FAB27B"/>
    <a:srgbClr val="FF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905B0-3281-4496-A1D6-CA0F1C18B3C1}" v="56" dt="2023-05-05T18:07:04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50" autoAdjust="0"/>
    <p:restoredTop sz="98401" autoAdjust="0"/>
  </p:normalViewPr>
  <p:slideViewPr>
    <p:cSldViewPr snapToGrid="0">
      <p:cViewPr varScale="1">
        <p:scale>
          <a:sx n="110" d="100"/>
          <a:sy n="110" d="100"/>
        </p:scale>
        <p:origin x="174" y="108"/>
      </p:cViewPr>
      <p:guideLst>
        <p:guide orient="horz" pos="1800"/>
        <p:guide pos="4267"/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184"/>
    </p:cViewPr>
  </p:sorterViewPr>
  <p:notesViewPr>
    <p:cSldViewPr snapToGrid="0">
      <p:cViewPr varScale="1">
        <p:scale>
          <a:sx n="67" d="100"/>
          <a:sy n="67" d="100"/>
        </p:scale>
        <p:origin x="3246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117" Type="http://schemas.openxmlformats.org/officeDocument/2006/relationships/slide" Target="slides/slide94.xml"/><Relationship Id="rId21" Type="http://schemas.openxmlformats.org/officeDocument/2006/relationships/slideMaster" Target="slideMasters/slideMaster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84" Type="http://schemas.openxmlformats.org/officeDocument/2006/relationships/slide" Target="slides/slide61.xml"/><Relationship Id="rId89" Type="http://schemas.openxmlformats.org/officeDocument/2006/relationships/slide" Target="slides/slide66.xml"/><Relationship Id="rId112" Type="http://schemas.openxmlformats.org/officeDocument/2006/relationships/slide" Target="slides/slide89.xml"/><Relationship Id="rId133" Type="http://schemas.openxmlformats.org/officeDocument/2006/relationships/slide" Target="slides/slide110.xml"/><Relationship Id="rId138" Type="http://schemas.openxmlformats.org/officeDocument/2006/relationships/slide" Target="slides/slide115.xml"/><Relationship Id="rId154" Type="http://schemas.openxmlformats.org/officeDocument/2006/relationships/slide" Target="slides/slide131.xml"/><Relationship Id="rId159" Type="http://schemas.openxmlformats.org/officeDocument/2006/relationships/slide" Target="slides/slide136.xml"/><Relationship Id="rId170" Type="http://schemas.microsoft.com/office/2015/10/relationships/revisionInfo" Target="revisionInfo.xml"/><Relationship Id="rId16" Type="http://schemas.openxmlformats.org/officeDocument/2006/relationships/slideMaster" Target="slideMasters/slideMaster6.xml"/><Relationship Id="rId107" Type="http://schemas.openxmlformats.org/officeDocument/2006/relationships/slide" Target="slides/slide84.xml"/><Relationship Id="rId11" Type="http://schemas.openxmlformats.org/officeDocument/2006/relationships/slideMaster" Target="slideMasters/slideMaster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102" Type="http://schemas.openxmlformats.org/officeDocument/2006/relationships/slide" Target="slides/slide79.xml"/><Relationship Id="rId123" Type="http://schemas.openxmlformats.org/officeDocument/2006/relationships/slide" Target="slides/slide100.xml"/><Relationship Id="rId128" Type="http://schemas.openxmlformats.org/officeDocument/2006/relationships/slide" Target="slides/slide105.xml"/><Relationship Id="rId144" Type="http://schemas.openxmlformats.org/officeDocument/2006/relationships/slide" Target="slides/slide121.xml"/><Relationship Id="rId149" Type="http://schemas.openxmlformats.org/officeDocument/2006/relationships/slide" Target="slides/slide126.xml"/><Relationship Id="rId5" Type="http://schemas.openxmlformats.org/officeDocument/2006/relationships/customXml" Target="../customXml/item5.xml"/><Relationship Id="rId90" Type="http://schemas.openxmlformats.org/officeDocument/2006/relationships/slide" Target="slides/slide67.xml"/><Relationship Id="rId95" Type="http://schemas.openxmlformats.org/officeDocument/2006/relationships/slide" Target="slides/slide72.xml"/><Relationship Id="rId160" Type="http://schemas.openxmlformats.org/officeDocument/2006/relationships/slide" Target="slides/slide137.xml"/><Relationship Id="rId165" Type="http://schemas.openxmlformats.org/officeDocument/2006/relationships/commentAuthors" Target="commentAuthors.xml"/><Relationship Id="rId22" Type="http://schemas.openxmlformats.org/officeDocument/2006/relationships/slideMaster" Target="slideMasters/slideMaster12.xml"/><Relationship Id="rId27" Type="http://schemas.openxmlformats.org/officeDocument/2006/relationships/slide" Target="slides/slide4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113" Type="http://schemas.openxmlformats.org/officeDocument/2006/relationships/slide" Target="slides/slide90.xml"/><Relationship Id="rId118" Type="http://schemas.openxmlformats.org/officeDocument/2006/relationships/slide" Target="slides/slide95.xml"/><Relationship Id="rId134" Type="http://schemas.openxmlformats.org/officeDocument/2006/relationships/slide" Target="slides/slide111.xml"/><Relationship Id="rId139" Type="http://schemas.openxmlformats.org/officeDocument/2006/relationships/slide" Target="slides/slide116.xml"/><Relationship Id="rId80" Type="http://schemas.openxmlformats.org/officeDocument/2006/relationships/slide" Target="slides/slide57.xml"/><Relationship Id="rId85" Type="http://schemas.openxmlformats.org/officeDocument/2006/relationships/slide" Target="slides/slide62.xml"/><Relationship Id="rId150" Type="http://schemas.openxmlformats.org/officeDocument/2006/relationships/slide" Target="slides/slide127.xml"/><Relationship Id="rId155" Type="http://schemas.openxmlformats.org/officeDocument/2006/relationships/slide" Target="slides/slide132.xml"/><Relationship Id="rId12" Type="http://schemas.openxmlformats.org/officeDocument/2006/relationships/slideMaster" Target="slideMasters/slideMaster2.xml"/><Relationship Id="rId17" Type="http://schemas.openxmlformats.org/officeDocument/2006/relationships/slideMaster" Target="slideMasters/slideMaster7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59" Type="http://schemas.openxmlformats.org/officeDocument/2006/relationships/slide" Target="slides/slide36.xml"/><Relationship Id="rId103" Type="http://schemas.openxmlformats.org/officeDocument/2006/relationships/slide" Target="slides/slide80.xml"/><Relationship Id="rId108" Type="http://schemas.openxmlformats.org/officeDocument/2006/relationships/slide" Target="slides/slide85.xml"/><Relationship Id="rId124" Type="http://schemas.openxmlformats.org/officeDocument/2006/relationships/slide" Target="slides/slide101.xml"/><Relationship Id="rId129" Type="http://schemas.openxmlformats.org/officeDocument/2006/relationships/slide" Target="slides/slide106.xml"/><Relationship Id="rId54" Type="http://schemas.openxmlformats.org/officeDocument/2006/relationships/slide" Target="slides/slide31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91" Type="http://schemas.openxmlformats.org/officeDocument/2006/relationships/slide" Target="slides/slide68.xml"/><Relationship Id="rId96" Type="http://schemas.openxmlformats.org/officeDocument/2006/relationships/slide" Target="slides/slide73.xml"/><Relationship Id="rId140" Type="http://schemas.openxmlformats.org/officeDocument/2006/relationships/slide" Target="slides/slide117.xml"/><Relationship Id="rId145" Type="http://schemas.openxmlformats.org/officeDocument/2006/relationships/slide" Target="slides/slide122.xml"/><Relationship Id="rId161" Type="http://schemas.openxmlformats.org/officeDocument/2006/relationships/slide" Target="slides/slide138.xml"/><Relationship Id="rId16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Master" Target="slideMasters/slideMaster5.xml"/><Relationship Id="rId23" Type="http://schemas.openxmlformats.org/officeDocument/2006/relationships/slideMaster" Target="slideMasters/slideMaster1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6" Type="http://schemas.openxmlformats.org/officeDocument/2006/relationships/slide" Target="slides/slide83.xml"/><Relationship Id="rId114" Type="http://schemas.openxmlformats.org/officeDocument/2006/relationships/slide" Target="slides/slide91.xml"/><Relationship Id="rId119" Type="http://schemas.openxmlformats.org/officeDocument/2006/relationships/slide" Target="slides/slide96.xml"/><Relationship Id="rId127" Type="http://schemas.openxmlformats.org/officeDocument/2006/relationships/slide" Target="slides/slide104.xml"/><Relationship Id="rId10" Type="http://schemas.openxmlformats.org/officeDocument/2006/relationships/customXml" Target="../customXml/item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slide" Target="slides/slide63.xml"/><Relationship Id="rId94" Type="http://schemas.openxmlformats.org/officeDocument/2006/relationships/slide" Target="slides/slide71.xml"/><Relationship Id="rId99" Type="http://schemas.openxmlformats.org/officeDocument/2006/relationships/slide" Target="slides/slide76.xml"/><Relationship Id="rId101" Type="http://schemas.openxmlformats.org/officeDocument/2006/relationships/slide" Target="slides/slide78.xml"/><Relationship Id="rId122" Type="http://schemas.openxmlformats.org/officeDocument/2006/relationships/slide" Target="slides/slide99.xml"/><Relationship Id="rId130" Type="http://schemas.openxmlformats.org/officeDocument/2006/relationships/slide" Target="slides/slide107.xml"/><Relationship Id="rId135" Type="http://schemas.openxmlformats.org/officeDocument/2006/relationships/slide" Target="slides/slide112.xml"/><Relationship Id="rId143" Type="http://schemas.openxmlformats.org/officeDocument/2006/relationships/slide" Target="slides/slide120.xml"/><Relationship Id="rId148" Type="http://schemas.openxmlformats.org/officeDocument/2006/relationships/slide" Target="slides/slide125.xml"/><Relationship Id="rId151" Type="http://schemas.openxmlformats.org/officeDocument/2006/relationships/slide" Target="slides/slide128.xml"/><Relationship Id="rId156" Type="http://schemas.openxmlformats.org/officeDocument/2006/relationships/slide" Target="slides/slide133.xml"/><Relationship Id="rId164" Type="http://schemas.openxmlformats.org/officeDocument/2006/relationships/handoutMaster" Target="handoutMasters/handoutMaster1.xml"/><Relationship Id="rId16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slideMaster" Target="slideMasters/slideMaster3.xml"/><Relationship Id="rId18" Type="http://schemas.openxmlformats.org/officeDocument/2006/relationships/slideMaster" Target="slideMasters/slideMaster8.xml"/><Relationship Id="rId39" Type="http://schemas.openxmlformats.org/officeDocument/2006/relationships/slide" Target="slides/slide16.xml"/><Relationship Id="rId109" Type="http://schemas.openxmlformats.org/officeDocument/2006/relationships/slide" Target="slides/slide86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6" Type="http://schemas.openxmlformats.org/officeDocument/2006/relationships/slide" Target="slides/slide53.xml"/><Relationship Id="rId97" Type="http://schemas.openxmlformats.org/officeDocument/2006/relationships/slide" Target="slides/slide74.xml"/><Relationship Id="rId104" Type="http://schemas.openxmlformats.org/officeDocument/2006/relationships/slide" Target="slides/slide81.xml"/><Relationship Id="rId120" Type="http://schemas.openxmlformats.org/officeDocument/2006/relationships/slide" Target="slides/slide97.xml"/><Relationship Id="rId125" Type="http://schemas.openxmlformats.org/officeDocument/2006/relationships/slide" Target="slides/slide102.xml"/><Relationship Id="rId141" Type="http://schemas.openxmlformats.org/officeDocument/2006/relationships/slide" Target="slides/slide118.xml"/><Relationship Id="rId146" Type="http://schemas.openxmlformats.org/officeDocument/2006/relationships/slide" Target="slides/slide123.xml"/><Relationship Id="rId167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slide" Target="slides/slide48.xml"/><Relationship Id="rId92" Type="http://schemas.openxmlformats.org/officeDocument/2006/relationships/slide" Target="slides/slide69.xml"/><Relationship Id="rId162" Type="http://schemas.openxmlformats.org/officeDocument/2006/relationships/slide" Target="slides/slide139.xml"/><Relationship Id="rId2" Type="http://schemas.openxmlformats.org/officeDocument/2006/relationships/customXml" Target="../customXml/item2.xml"/><Relationship Id="rId29" Type="http://schemas.openxmlformats.org/officeDocument/2006/relationships/slide" Target="slides/slide6.xml"/><Relationship Id="rId24" Type="http://schemas.openxmlformats.org/officeDocument/2006/relationships/slide" Target="slides/slide1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66" Type="http://schemas.openxmlformats.org/officeDocument/2006/relationships/slide" Target="slides/slide43.xml"/><Relationship Id="rId87" Type="http://schemas.openxmlformats.org/officeDocument/2006/relationships/slide" Target="slides/slide64.xml"/><Relationship Id="rId110" Type="http://schemas.openxmlformats.org/officeDocument/2006/relationships/slide" Target="slides/slide87.xml"/><Relationship Id="rId115" Type="http://schemas.openxmlformats.org/officeDocument/2006/relationships/slide" Target="slides/slide92.xml"/><Relationship Id="rId131" Type="http://schemas.openxmlformats.org/officeDocument/2006/relationships/slide" Target="slides/slide108.xml"/><Relationship Id="rId136" Type="http://schemas.openxmlformats.org/officeDocument/2006/relationships/slide" Target="slides/slide113.xml"/><Relationship Id="rId157" Type="http://schemas.openxmlformats.org/officeDocument/2006/relationships/slide" Target="slides/slide134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152" Type="http://schemas.openxmlformats.org/officeDocument/2006/relationships/slide" Target="slides/slide129.xml"/><Relationship Id="rId19" Type="http://schemas.openxmlformats.org/officeDocument/2006/relationships/slideMaster" Target="slideMasters/slideMaster9.xml"/><Relationship Id="rId14" Type="http://schemas.openxmlformats.org/officeDocument/2006/relationships/slideMaster" Target="slideMasters/slideMaster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56" Type="http://schemas.openxmlformats.org/officeDocument/2006/relationships/slide" Target="slides/slide33.xml"/><Relationship Id="rId77" Type="http://schemas.openxmlformats.org/officeDocument/2006/relationships/slide" Target="slides/slide54.xml"/><Relationship Id="rId100" Type="http://schemas.openxmlformats.org/officeDocument/2006/relationships/slide" Target="slides/slide77.xml"/><Relationship Id="rId105" Type="http://schemas.openxmlformats.org/officeDocument/2006/relationships/slide" Target="slides/slide82.xml"/><Relationship Id="rId126" Type="http://schemas.openxmlformats.org/officeDocument/2006/relationships/slide" Target="slides/slide103.xml"/><Relationship Id="rId147" Type="http://schemas.openxmlformats.org/officeDocument/2006/relationships/slide" Target="slides/slide124.xml"/><Relationship Id="rId168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93" Type="http://schemas.openxmlformats.org/officeDocument/2006/relationships/slide" Target="slides/slide70.xml"/><Relationship Id="rId98" Type="http://schemas.openxmlformats.org/officeDocument/2006/relationships/slide" Target="slides/slide75.xml"/><Relationship Id="rId121" Type="http://schemas.openxmlformats.org/officeDocument/2006/relationships/slide" Target="slides/slide98.xml"/><Relationship Id="rId142" Type="http://schemas.openxmlformats.org/officeDocument/2006/relationships/slide" Target="slides/slide119.xml"/><Relationship Id="rId16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5" Type="http://schemas.openxmlformats.org/officeDocument/2006/relationships/slide" Target="slides/slide2.xml"/><Relationship Id="rId46" Type="http://schemas.openxmlformats.org/officeDocument/2006/relationships/slide" Target="slides/slide23.xml"/><Relationship Id="rId67" Type="http://schemas.openxmlformats.org/officeDocument/2006/relationships/slide" Target="slides/slide44.xml"/><Relationship Id="rId116" Type="http://schemas.openxmlformats.org/officeDocument/2006/relationships/slide" Target="slides/slide93.xml"/><Relationship Id="rId137" Type="http://schemas.openxmlformats.org/officeDocument/2006/relationships/slide" Target="slides/slide114.xml"/><Relationship Id="rId158" Type="http://schemas.openxmlformats.org/officeDocument/2006/relationships/slide" Target="slides/slide135.xml"/><Relationship Id="rId20" Type="http://schemas.openxmlformats.org/officeDocument/2006/relationships/slideMaster" Target="slideMasters/slideMaster10.xml"/><Relationship Id="rId41" Type="http://schemas.openxmlformats.org/officeDocument/2006/relationships/slide" Target="slides/slide18.xml"/><Relationship Id="rId62" Type="http://schemas.openxmlformats.org/officeDocument/2006/relationships/slide" Target="slides/slide39.xml"/><Relationship Id="rId83" Type="http://schemas.openxmlformats.org/officeDocument/2006/relationships/slide" Target="slides/slide60.xml"/><Relationship Id="rId88" Type="http://schemas.openxmlformats.org/officeDocument/2006/relationships/slide" Target="slides/slide65.xml"/><Relationship Id="rId111" Type="http://schemas.openxmlformats.org/officeDocument/2006/relationships/slide" Target="slides/slide88.xml"/><Relationship Id="rId132" Type="http://schemas.openxmlformats.org/officeDocument/2006/relationships/slide" Target="slides/slide109.xml"/><Relationship Id="rId153" Type="http://schemas.openxmlformats.org/officeDocument/2006/relationships/slide" Target="slides/slide1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Graph'!$A$12:$A$1950</c:f>
              <c:numCache>
                <c:formatCode>yyyy\-mm\-dd</c:formatCode>
                <c:ptCount val="1939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</c:numCache>
            </c:numRef>
          </c:cat>
          <c:val>
            <c:numRef>
              <c:f>'FRED Graph'!$B$12:$B$1950</c:f>
              <c:numCache>
                <c:formatCode>0.00</c:formatCode>
                <c:ptCount val="1939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5.0999999999999996</c:v>
                </c:pt>
                <c:pt idx="1916" formatCode="General">
                  <c:v>5.0999999999999996</c:v>
                </c:pt>
                <c:pt idx="1917" formatCode="General">
                  <c:v>5.0999999999999996</c:v>
                </c:pt>
                <c:pt idx="1918" formatCode="General">
                  <c:v>5.0999999999999996</c:v>
                </c:pt>
                <c:pt idx="1919" formatCode="General">
                  <c:v>5.0999999999999996</c:v>
                </c:pt>
                <c:pt idx="1920" formatCode="General">
                  <c:v>5.0999999999999996</c:v>
                </c:pt>
                <c:pt idx="1921" formatCode="General">
                  <c:v>5.0999999999999996</c:v>
                </c:pt>
                <c:pt idx="1922" formatCode="General">
                  <c:v>5.0999999999999996</c:v>
                </c:pt>
                <c:pt idx="1923" formatCode="General">
                  <c:v>5.0999999999999996</c:v>
                </c:pt>
                <c:pt idx="1924" formatCode="General">
                  <c:v>5.0999999999999996</c:v>
                </c:pt>
                <c:pt idx="1925" formatCode="General">
                  <c:v>5.0999999999999996</c:v>
                </c:pt>
                <c:pt idx="1926" formatCode="General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4.0800000000000003E-2</c:v>
                </c:pt>
                <c:pt idx="1">
                  <c:v>9.4999999999999998E-3</c:v>
                </c:pt>
                <c:pt idx="2">
                  <c:v>1.7000000000000001E-2</c:v>
                </c:pt>
                <c:pt idx="3">
                  <c:v>2.8000000000000001E-2</c:v>
                </c:pt>
                <c:pt idx="4">
                  <c:v>3.85E-2</c:v>
                </c:pt>
                <c:pt idx="5">
                  <c:v>3.4799999999999998E-2</c:v>
                </c:pt>
                <c:pt idx="6">
                  <c:v>2.7799999999999998E-2</c:v>
                </c:pt>
                <c:pt idx="7">
                  <c:v>2.01E-2</c:v>
                </c:pt>
                <c:pt idx="8">
                  <c:v>1.1999999999999999E-3</c:v>
                </c:pt>
                <c:pt idx="9">
                  <c:v>-2.5999999999999999E-2</c:v>
                </c:pt>
                <c:pt idx="10">
                  <c:v>2.7099999999999999E-2</c:v>
                </c:pt>
                <c:pt idx="11">
                  <c:v>1.55E-2</c:v>
                </c:pt>
                <c:pt idx="12">
                  <c:v>2.2800000000000001E-2</c:v>
                </c:pt>
                <c:pt idx="13">
                  <c:v>1.84E-2</c:v>
                </c:pt>
                <c:pt idx="14" formatCode="General">
                  <c:v>2.2877999999999999E-2</c:v>
                </c:pt>
                <c:pt idx="15" formatCode="General">
                  <c:v>2.7064000000000001E-2</c:v>
                </c:pt>
                <c:pt idx="16" formatCode="General">
                  <c:v>1.6674999999999999E-2</c:v>
                </c:pt>
                <c:pt idx="17" formatCode="General">
                  <c:v>2.2419000000000001E-2</c:v>
                </c:pt>
                <c:pt idx="18" formatCode="General">
                  <c:v>2.9454000000000001E-2</c:v>
                </c:pt>
                <c:pt idx="19" formatCode="General">
                  <c:v>2.2943999999999999E-2</c:v>
                </c:pt>
                <c:pt idx="20" formatCode="General">
                  <c:v>-2.768E-2</c:v>
                </c:pt>
                <c:pt idx="21" formatCode="General">
                  <c:v>5.9465999999999998E-2</c:v>
                </c:pt>
                <c:pt idx="22" formatCode="General">
                  <c:v>2.0816999999999999E-2</c:v>
                </c:pt>
                <c:pt idx="23" formatCode="General">
                  <c:v>0.01</c:v>
                </c:pt>
                <c:pt idx="24" formatCode="General">
                  <c:v>1.7999999999999999E-2</c:v>
                </c:pt>
                <c:pt idx="25" formatCode="General">
                  <c:v>2.1999999999999999E-2</c:v>
                </c:pt>
                <c:pt idx="26" formatCode="General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.0000000000000016E-2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Sheet1!$A$2:$A$287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Sheet1!$B$2:$B$287</c:f>
              <c:numCache>
                <c:formatCode>0.00%</c:formatCode>
                <c:ptCount val="286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7.5259300000000001E-2</c:v>
                </c:pt>
                <c:pt idx="265">
                  <c:v>7.9120200000000002E-2</c:v>
                </c:pt>
                <c:pt idx="266">
                  <c:v>8.5575899999999996E-2</c:v>
                </c:pt>
                <c:pt idx="267">
                  <c:v>8.2241400000000006E-2</c:v>
                </c:pt>
                <c:pt idx="268">
                  <c:v>8.5164100000000006E-2</c:v>
                </c:pt>
                <c:pt idx="269">
                  <c:v>8.9952199999999996E-2</c:v>
                </c:pt>
                <c:pt idx="270">
                  <c:v>8.4821300000000002E-2</c:v>
                </c:pt>
                <c:pt idx="271">
                  <c:v>8.2492300000000005E-2</c:v>
                </c:pt>
                <c:pt idx="272">
                  <c:v>8.2224099999999994E-2</c:v>
                </c:pt>
                <c:pt idx="273">
                  <c:v>7.7631199999999997E-2</c:v>
                </c:pt>
                <c:pt idx="274" formatCode="General">
                  <c:v>7.11788E-2</c:v>
                </c:pt>
                <c:pt idx="275" formatCode="General">
                  <c:v>6.4206799999999994E-2</c:v>
                </c:pt>
                <c:pt idx="276">
                  <c:v>6.4000000000000001E-2</c:v>
                </c:pt>
                <c:pt idx="277">
                  <c:v>0.06</c:v>
                </c:pt>
                <c:pt idx="278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accent4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noFill/>
                <a:prstDash val="solid"/>
              </a:ln>
            </c:spPr>
          </c:marker>
          <c:cat>
            <c:strRef>
              <c:f>Sheet1!$A$2:$A$287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Sheet1!$C$2:$C$287</c:f>
              <c:numCache>
                <c:formatCode>0.00%</c:formatCode>
                <c:ptCount val="28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Sheet1!$A$2:$A$287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Sheet1!$D$2:$D$287</c:f>
              <c:numCache>
                <c:formatCode>General</c:formatCode>
                <c:ptCount val="286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33122017229699"/>
          <c:y val="0.83117444118872696"/>
          <c:w val="0.40594987237938523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Food 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Sheet1!$A$2:$A$280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Sheet1!$B$2:$B$280</c:f>
              <c:numCache>
                <c:formatCode>General</c:formatCode>
                <c:ptCount val="279"/>
                <c:pt idx="0">
                  <c:v>1.59509E-2</c:v>
                </c:pt>
                <c:pt idx="1">
                  <c:v>1.7758699999999999E-2</c:v>
                </c:pt>
                <c:pt idx="2">
                  <c:v>1.95958E-2</c:v>
                </c:pt>
                <c:pt idx="3">
                  <c:v>1.95719E-2</c:v>
                </c:pt>
                <c:pt idx="4">
                  <c:v>2.1367500000000001E-2</c:v>
                </c:pt>
                <c:pt idx="5">
                  <c:v>2.2602299999999999E-2</c:v>
                </c:pt>
                <c:pt idx="6">
                  <c:v>2.6845600000000001E-2</c:v>
                </c:pt>
                <c:pt idx="7">
                  <c:v>2.7405599999999999E-2</c:v>
                </c:pt>
                <c:pt idx="8">
                  <c:v>2.6123899999999999E-2</c:v>
                </c:pt>
                <c:pt idx="9">
                  <c:v>2.4242400000000001E-2</c:v>
                </c:pt>
                <c:pt idx="10">
                  <c:v>2.35935E-2</c:v>
                </c:pt>
                <c:pt idx="11">
                  <c:v>2.7190300000000001E-2</c:v>
                </c:pt>
                <c:pt idx="12">
                  <c:v>2.83816E-2</c:v>
                </c:pt>
                <c:pt idx="13">
                  <c:v>3.0084199999999998E-2</c:v>
                </c:pt>
                <c:pt idx="14">
                  <c:v>3.1231200000000001E-2</c:v>
                </c:pt>
                <c:pt idx="15">
                  <c:v>3.2393499999999999E-2</c:v>
                </c:pt>
                <c:pt idx="16">
                  <c:v>3.0484199999999999E-2</c:v>
                </c:pt>
                <c:pt idx="17">
                  <c:v>3.4050200000000003E-2</c:v>
                </c:pt>
                <c:pt idx="18">
                  <c:v>3.1491400000000003E-2</c:v>
                </c:pt>
                <c:pt idx="19">
                  <c:v>3.1416699999999999E-2</c:v>
                </c:pt>
                <c:pt idx="20">
                  <c:v>3.1379499999999998E-2</c:v>
                </c:pt>
                <c:pt idx="21">
                  <c:v>3.4319500000000003E-2</c:v>
                </c:pt>
                <c:pt idx="22">
                  <c:v>3.36879E-2</c:v>
                </c:pt>
                <c:pt idx="23">
                  <c:v>2.7647100000000001E-2</c:v>
                </c:pt>
                <c:pt idx="24">
                  <c:v>2.9360000000000001E-2</c:v>
                </c:pt>
                <c:pt idx="25">
                  <c:v>2.6284999999999999E-2</c:v>
                </c:pt>
                <c:pt idx="26">
                  <c:v>2.5626099999999999E-2</c:v>
                </c:pt>
                <c:pt idx="27">
                  <c:v>2.4985500000000001E-2</c:v>
                </c:pt>
                <c:pt idx="28">
                  <c:v>1.9721599999999999E-2</c:v>
                </c:pt>
                <c:pt idx="29">
                  <c:v>1.6175599999999998E-2</c:v>
                </c:pt>
                <c:pt idx="30">
                  <c:v>1.4400899999999999E-2</c:v>
                </c:pt>
                <c:pt idx="31">
                  <c:v>1.2069E-2</c:v>
                </c:pt>
                <c:pt idx="32">
                  <c:v>1.32032E-2</c:v>
                </c:pt>
                <c:pt idx="33">
                  <c:v>9.1532999999999996E-3</c:v>
                </c:pt>
                <c:pt idx="34">
                  <c:v>1.14351E-2</c:v>
                </c:pt>
                <c:pt idx="35">
                  <c:v>1.37378E-2</c:v>
                </c:pt>
                <c:pt idx="36">
                  <c:v>1.02681E-2</c:v>
                </c:pt>
                <c:pt idx="37">
                  <c:v>1.3659599999999999E-2</c:v>
                </c:pt>
                <c:pt idx="38">
                  <c:v>1.3060799999999999E-2</c:v>
                </c:pt>
                <c:pt idx="39">
                  <c:v>1.19048E-2</c:v>
                </c:pt>
                <c:pt idx="40">
                  <c:v>1.7064800000000001E-2</c:v>
                </c:pt>
                <c:pt idx="41">
                  <c:v>2.1603199999999999E-2</c:v>
                </c:pt>
                <c:pt idx="42">
                  <c:v>2.10108E-2</c:v>
                </c:pt>
                <c:pt idx="43">
                  <c:v>2.4985799999999999E-2</c:v>
                </c:pt>
                <c:pt idx="44">
                  <c:v>2.4929199999999999E-2</c:v>
                </c:pt>
                <c:pt idx="45">
                  <c:v>2.9478500000000001E-2</c:v>
                </c:pt>
                <c:pt idx="46">
                  <c:v>3.2221600000000003E-2</c:v>
                </c:pt>
                <c:pt idx="47">
                  <c:v>3.6137799999999998E-2</c:v>
                </c:pt>
                <c:pt idx="48">
                  <c:v>3.5573100000000003E-2</c:v>
                </c:pt>
                <c:pt idx="49">
                  <c:v>3.2565999999999998E-2</c:v>
                </c:pt>
                <c:pt idx="50">
                  <c:v>3.2511199999999997E-2</c:v>
                </c:pt>
                <c:pt idx="51">
                  <c:v>3.4173700000000001E-2</c:v>
                </c:pt>
                <c:pt idx="52">
                  <c:v>4.0827700000000001E-2</c:v>
                </c:pt>
                <c:pt idx="53">
                  <c:v>3.7284400000000002E-2</c:v>
                </c:pt>
                <c:pt idx="54">
                  <c:v>3.8932099999999997E-2</c:v>
                </c:pt>
                <c:pt idx="55">
                  <c:v>3.6011099999999997E-2</c:v>
                </c:pt>
                <c:pt idx="56">
                  <c:v>3.3167500000000003E-2</c:v>
                </c:pt>
                <c:pt idx="57">
                  <c:v>3.4140999999999998E-2</c:v>
                </c:pt>
                <c:pt idx="58">
                  <c:v>3.1763399999999997E-2</c:v>
                </c:pt>
                <c:pt idx="59">
                  <c:v>2.6703000000000001E-2</c:v>
                </c:pt>
                <c:pt idx="60">
                  <c:v>2.88986E-2</c:v>
                </c:pt>
                <c:pt idx="61">
                  <c:v>2.5557400000000001E-2</c:v>
                </c:pt>
                <c:pt idx="62">
                  <c:v>2.66015E-2</c:v>
                </c:pt>
                <c:pt idx="63">
                  <c:v>3.1419299999999997E-2</c:v>
                </c:pt>
                <c:pt idx="64">
                  <c:v>2.4180500000000001E-2</c:v>
                </c:pt>
                <c:pt idx="65">
                  <c:v>2.19957E-2</c:v>
                </c:pt>
                <c:pt idx="66">
                  <c:v>2.1948599999999999E-2</c:v>
                </c:pt>
                <c:pt idx="67">
                  <c:v>2.1925099999999999E-2</c:v>
                </c:pt>
                <c:pt idx="68">
                  <c:v>2.4612100000000001E-2</c:v>
                </c:pt>
                <c:pt idx="69">
                  <c:v>2.2364200000000001E-2</c:v>
                </c:pt>
                <c:pt idx="70">
                  <c:v>2.2293E-2</c:v>
                </c:pt>
                <c:pt idx="71">
                  <c:v>2.3885400000000001E-2</c:v>
                </c:pt>
                <c:pt idx="72">
                  <c:v>2.59671E-2</c:v>
                </c:pt>
                <c:pt idx="73">
                  <c:v>2.70414E-2</c:v>
                </c:pt>
                <c:pt idx="74">
                  <c:v>2.59122E-2</c:v>
                </c:pt>
                <c:pt idx="75">
                  <c:v>1.7857100000000001E-2</c:v>
                </c:pt>
                <c:pt idx="76">
                  <c:v>1.83631E-2</c:v>
                </c:pt>
                <c:pt idx="77">
                  <c:v>2.2047199999999999E-2</c:v>
                </c:pt>
                <c:pt idx="78">
                  <c:v>2.25249E-2</c:v>
                </c:pt>
                <c:pt idx="79">
                  <c:v>2.4071200000000001E-2</c:v>
                </c:pt>
                <c:pt idx="80">
                  <c:v>2.5065299999999999E-2</c:v>
                </c:pt>
                <c:pt idx="81">
                  <c:v>2.55208E-2</c:v>
                </c:pt>
                <c:pt idx="82">
                  <c:v>2.2845299999999999E-2</c:v>
                </c:pt>
                <c:pt idx="83">
                  <c:v>2.1772900000000001E-2</c:v>
                </c:pt>
                <c:pt idx="84">
                  <c:v>2.4679799999999998E-2</c:v>
                </c:pt>
                <c:pt idx="85">
                  <c:v>3.1161600000000001E-2</c:v>
                </c:pt>
                <c:pt idx="86">
                  <c:v>3.3154599999999999E-2</c:v>
                </c:pt>
                <c:pt idx="87">
                  <c:v>3.6903999999999999E-2</c:v>
                </c:pt>
                <c:pt idx="88">
                  <c:v>3.93354E-2</c:v>
                </c:pt>
                <c:pt idx="89">
                  <c:v>4.0354399999999999E-2</c:v>
                </c:pt>
                <c:pt idx="90">
                  <c:v>4.1147499999999997E-2</c:v>
                </c:pt>
                <c:pt idx="91">
                  <c:v>4.2452700000000003E-2</c:v>
                </c:pt>
                <c:pt idx="92">
                  <c:v>4.4335199999999998E-2</c:v>
                </c:pt>
                <c:pt idx="93">
                  <c:v>4.4443900000000001E-2</c:v>
                </c:pt>
                <c:pt idx="94">
                  <c:v>4.8187800000000003E-2</c:v>
                </c:pt>
                <c:pt idx="95">
                  <c:v>4.9589000000000001E-2</c:v>
                </c:pt>
                <c:pt idx="96">
                  <c:v>4.9138500000000002E-2</c:v>
                </c:pt>
                <c:pt idx="97">
                  <c:v>4.5885599999999999E-2</c:v>
                </c:pt>
                <c:pt idx="98">
                  <c:v>4.4364199999999999E-2</c:v>
                </c:pt>
                <c:pt idx="99">
                  <c:v>5.0633999999999998E-2</c:v>
                </c:pt>
                <c:pt idx="100">
                  <c:v>5.0977799999999997E-2</c:v>
                </c:pt>
                <c:pt idx="101">
                  <c:v>5.3199799999999998E-2</c:v>
                </c:pt>
                <c:pt idx="102">
                  <c:v>6.0039799999999997E-2</c:v>
                </c:pt>
                <c:pt idx="103">
                  <c:v>6.1370099999999997E-2</c:v>
                </c:pt>
                <c:pt idx="104">
                  <c:v>6.2267400000000001E-2</c:v>
                </c:pt>
                <c:pt idx="105">
                  <c:v>6.3291700000000006E-2</c:v>
                </c:pt>
                <c:pt idx="106">
                  <c:v>6.0907599999999999E-2</c:v>
                </c:pt>
                <c:pt idx="107">
                  <c:v>5.8968300000000001E-2</c:v>
                </c:pt>
                <c:pt idx="108">
                  <c:v>5.3371500000000002E-2</c:v>
                </c:pt>
                <c:pt idx="109">
                  <c:v>4.8099299999999998E-2</c:v>
                </c:pt>
                <c:pt idx="110">
                  <c:v>4.3884100000000002E-2</c:v>
                </c:pt>
                <c:pt idx="111">
                  <c:v>3.3382799999999997E-2</c:v>
                </c:pt>
                <c:pt idx="112">
                  <c:v>2.73277E-2</c:v>
                </c:pt>
                <c:pt idx="113">
                  <c:v>2.1000000000000001E-2</c:v>
                </c:pt>
                <c:pt idx="114">
                  <c:v>9.0653999999999995E-3</c:v>
                </c:pt>
                <c:pt idx="115">
                  <c:v>3.9163999999999996E-3</c:v>
                </c:pt>
                <c:pt idx="116">
                  <c:v>-2.3419000000000001E-3</c:v>
                </c:pt>
                <c:pt idx="117">
                  <c:v>-5.5564000000000004E-3</c:v>
                </c:pt>
                <c:pt idx="118">
                  <c:v>-6.7968999999999998E-3</c:v>
                </c:pt>
                <c:pt idx="119">
                  <c:v>-5.3360999999999999E-3</c:v>
                </c:pt>
                <c:pt idx="120">
                  <c:v>-3.3982000000000001E-3</c:v>
                </c:pt>
                <c:pt idx="121">
                  <c:v>-1.8132000000000001E-3</c:v>
                </c:pt>
                <c:pt idx="122">
                  <c:v>2.1967000000000002E-3</c:v>
                </c:pt>
                <c:pt idx="123">
                  <c:v>4.7393000000000001E-3</c:v>
                </c:pt>
                <c:pt idx="124">
                  <c:v>6.9693000000000003E-3</c:v>
                </c:pt>
                <c:pt idx="125">
                  <c:v>6.7581000000000004E-3</c:v>
                </c:pt>
                <c:pt idx="126">
                  <c:v>8.4963999999999994E-3</c:v>
                </c:pt>
                <c:pt idx="127">
                  <c:v>9.6790999999999995E-3</c:v>
                </c:pt>
                <c:pt idx="128">
                  <c:v>1.3629E-2</c:v>
                </c:pt>
                <c:pt idx="129">
                  <c:v>1.4113499999999999E-2</c:v>
                </c:pt>
                <c:pt idx="130">
                  <c:v>1.54655E-2</c:v>
                </c:pt>
                <c:pt idx="131">
                  <c:v>1.51948E-2</c:v>
                </c:pt>
                <c:pt idx="132">
                  <c:v>1.8216E-2</c:v>
                </c:pt>
                <c:pt idx="133">
                  <c:v>2.26582E-2</c:v>
                </c:pt>
                <c:pt idx="134">
                  <c:v>2.8416799999999999E-2</c:v>
                </c:pt>
                <c:pt idx="135">
                  <c:v>3.1308000000000002E-2</c:v>
                </c:pt>
                <c:pt idx="136">
                  <c:v>3.4691899999999998E-2</c:v>
                </c:pt>
                <c:pt idx="137">
                  <c:v>3.7531099999999998E-2</c:v>
                </c:pt>
                <c:pt idx="138">
                  <c:v>4.2183199999999997E-2</c:v>
                </c:pt>
                <c:pt idx="139">
                  <c:v>4.6263899999999997E-2</c:v>
                </c:pt>
                <c:pt idx="140">
                  <c:v>4.75118E-2</c:v>
                </c:pt>
                <c:pt idx="141">
                  <c:v>4.70613E-2</c:v>
                </c:pt>
                <c:pt idx="142">
                  <c:v>4.60384E-2</c:v>
                </c:pt>
                <c:pt idx="143">
                  <c:v>4.6750899999999998E-2</c:v>
                </c:pt>
                <c:pt idx="144">
                  <c:v>4.3799400000000002E-2</c:v>
                </c:pt>
                <c:pt idx="145">
                  <c:v>3.8639100000000003E-2</c:v>
                </c:pt>
                <c:pt idx="146">
                  <c:v>3.27601E-2</c:v>
                </c:pt>
                <c:pt idx="147">
                  <c:v>3.0839700000000001E-2</c:v>
                </c:pt>
                <c:pt idx="148">
                  <c:v>2.7668100000000001E-2</c:v>
                </c:pt>
                <c:pt idx="149">
                  <c:v>2.71103E-2</c:v>
                </c:pt>
                <c:pt idx="150">
                  <c:v>2.3472300000000001E-2</c:v>
                </c:pt>
                <c:pt idx="151">
                  <c:v>2.00754E-2</c:v>
                </c:pt>
                <c:pt idx="152">
                  <c:v>1.6134800000000001E-2</c:v>
                </c:pt>
                <c:pt idx="153">
                  <c:v>1.7081099999999998E-2</c:v>
                </c:pt>
                <c:pt idx="154">
                  <c:v>1.7891299999999999E-2</c:v>
                </c:pt>
                <c:pt idx="155">
                  <c:v>1.7792599999999999E-2</c:v>
                </c:pt>
                <c:pt idx="156">
                  <c:v>1.6355700000000001E-2</c:v>
                </c:pt>
                <c:pt idx="157">
                  <c:v>1.6593400000000001E-2</c:v>
                </c:pt>
                <c:pt idx="158">
                  <c:v>1.55724E-2</c:v>
                </c:pt>
                <c:pt idx="159">
                  <c:v>1.5494900000000001E-2</c:v>
                </c:pt>
                <c:pt idx="160">
                  <c:v>1.3871100000000001E-2</c:v>
                </c:pt>
                <c:pt idx="161">
                  <c:v>1.4108900000000001E-2</c:v>
                </c:pt>
                <c:pt idx="162">
                  <c:v>1.42787E-2</c:v>
                </c:pt>
                <c:pt idx="163">
                  <c:v>1.3690900000000001E-2</c:v>
                </c:pt>
                <c:pt idx="164">
                  <c:v>1.3289E-2</c:v>
                </c:pt>
                <c:pt idx="165">
                  <c:v>1.2378500000000001E-2</c:v>
                </c:pt>
                <c:pt idx="166">
                  <c:v>1.14515E-2</c:v>
                </c:pt>
                <c:pt idx="167">
                  <c:v>1.0629E-2</c:v>
                </c:pt>
                <c:pt idx="168">
                  <c:v>1.0512199999999999E-2</c:v>
                </c:pt>
                <c:pt idx="169">
                  <c:v>1.4475099999999999E-2</c:v>
                </c:pt>
                <c:pt idx="170">
                  <c:v>1.7924499999999999E-2</c:v>
                </c:pt>
                <c:pt idx="171">
                  <c:v>1.93784E-2</c:v>
                </c:pt>
                <c:pt idx="172">
                  <c:v>2.5180399999999999E-2</c:v>
                </c:pt>
                <c:pt idx="173">
                  <c:v>2.3909199999999999E-2</c:v>
                </c:pt>
                <c:pt idx="174">
                  <c:v>2.5511800000000001E-2</c:v>
                </c:pt>
                <c:pt idx="175">
                  <c:v>2.6704499999999999E-2</c:v>
                </c:pt>
                <c:pt idx="176">
                  <c:v>2.9307099999999999E-2</c:v>
                </c:pt>
                <c:pt idx="177">
                  <c:v>2.9930600000000002E-2</c:v>
                </c:pt>
                <c:pt idx="178">
                  <c:v>3.1296900000000002E-2</c:v>
                </c:pt>
                <c:pt idx="179">
                  <c:v>3.38187E-2</c:v>
                </c:pt>
                <c:pt idx="180">
                  <c:v>3.2307200000000001E-2</c:v>
                </c:pt>
                <c:pt idx="181">
                  <c:v>2.9602199999999999E-2</c:v>
                </c:pt>
                <c:pt idx="182">
                  <c:v>2.3393899999999999E-2</c:v>
                </c:pt>
                <c:pt idx="183">
                  <c:v>1.97355E-2</c:v>
                </c:pt>
                <c:pt idx="184">
                  <c:v>1.5803899999999999E-2</c:v>
                </c:pt>
                <c:pt idx="185">
                  <c:v>1.7684200000000001E-2</c:v>
                </c:pt>
                <c:pt idx="186">
                  <c:v>1.6124300000000001E-2</c:v>
                </c:pt>
                <c:pt idx="187">
                  <c:v>1.6202299999999999E-2</c:v>
                </c:pt>
                <c:pt idx="188">
                  <c:v>1.6410299999999999E-2</c:v>
                </c:pt>
                <c:pt idx="189">
                  <c:v>1.5882199999999999E-2</c:v>
                </c:pt>
                <c:pt idx="190">
                  <c:v>1.2759100000000001E-2</c:v>
                </c:pt>
                <c:pt idx="191">
                  <c:v>7.9964000000000007E-3</c:v>
                </c:pt>
                <c:pt idx="192">
                  <c:v>8.7571999999999997E-3</c:v>
                </c:pt>
                <c:pt idx="193">
                  <c:v>8.5640999999999998E-3</c:v>
                </c:pt>
                <c:pt idx="194">
                  <c:v>7.953E-3</c:v>
                </c:pt>
                <c:pt idx="195">
                  <c:v>9.0772000000000005E-3</c:v>
                </c:pt>
                <c:pt idx="196">
                  <c:v>6.5668000000000002E-3</c:v>
                </c:pt>
                <c:pt idx="197">
                  <c:v>3.0209999999999998E-3</c:v>
                </c:pt>
                <c:pt idx="198">
                  <c:v>2.0271E-3</c:v>
                </c:pt>
                <c:pt idx="199">
                  <c:v>1.6099999999999998E-5</c:v>
                </c:pt>
                <c:pt idx="200">
                  <c:v>-2.8974999999999999E-3</c:v>
                </c:pt>
                <c:pt idx="201">
                  <c:v>-3.7908999999999998E-3</c:v>
                </c:pt>
                <c:pt idx="202">
                  <c:v>-3.1546E-3</c:v>
                </c:pt>
                <c:pt idx="203">
                  <c:v>-1.9379E-3</c:v>
                </c:pt>
                <c:pt idx="204">
                  <c:v>-1.1596E-3</c:v>
                </c:pt>
                <c:pt idx="205">
                  <c:v>5.1889999999999998E-4</c:v>
                </c:pt>
                <c:pt idx="206">
                  <c:v>4.8986000000000003E-3</c:v>
                </c:pt>
                <c:pt idx="207">
                  <c:v>5.4545000000000001E-3</c:v>
                </c:pt>
                <c:pt idx="208">
                  <c:v>8.5372E-3</c:v>
                </c:pt>
                <c:pt idx="209">
                  <c:v>8.4261000000000006E-3</c:v>
                </c:pt>
                <c:pt idx="210">
                  <c:v>1.02036E-2</c:v>
                </c:pt>
                <c:pt idx="211">
                  <c:v>1.09911E-2</c:v>
                </c:pt>
                <c:pt idx="212">
                  <c:v>1.23258E-2</c:v>
                </c:pt>
                <c:pt idx="213">
                  <c:v>1.30583E-2</c:v>
                </c:pt>
                <c:pt idx="214">
                  <c:v>1.3942E-2</c:v>
                </c:pt>
                <c:pt idx="215">
                  <c:v>1.6110599999999999E-2</c:v>
                </c:pt>
                <c:pt idx="216">
                  <c:v>1.68827E-2</c:v>
                </c:pt>
                <c:pt idx="217">
                  <c:v>1.4123500000000001E-2</c:v>
                </c:pt>
                <c:pt idx="218">
                  <c:v>1.27104E-2</c:v>
                </c:pt>
                <c:pt idx="219">
                  <c:v>1.3730600000000001E-2</c:v>
                </c:pt>
                <c:pt idx="220">
                  <c:v>1.2185400000000001E-2</c:v>
                </c:pt>
                <c:pt idx="221">
                  <c:v>1.4044900000000001E-2</c:v>
                </c:pt>
                <c:pt idx="222">
                  <c:v>1.39417E-2</c:v>
                </c:pt>
                <c:pt idx="223">
                  <c:v>1.4233300000000001E-2</c:v>
                </c:pt>
                <c:pt idx="224">
                  <c:v>1.37825E-2</c:v>
                </c:pt>
                <c:pt idx="225">
                  <c:v>1.2081400000000001E-2</c:v>
                </c:pt>
                <c:pt idx="226">
                  <c:v>1.4152400000000001E-2</c:v>
                </c:pt>
                <c:pt idx="227">
                  <c:v>1.5720100000000001E-2</c:v>
                </c:pt>
                <c:pt idx="228">
                  <c:v>1.6364500000000001E-2</c:v>
                </c:pt>
                <c:pt idx="229">
                  <c:v>1.97623E-2</c:v>
                </c:pt>
                <c:pt idx="230">
                  <c:v>2.1155899999999998E-2</c:v>
                </c:pt>
                <c:pt idx="231">
                  <c:v>1.7639200000000001E-2</c:v>
                </c:pt>
                <c:pt idx="232">
                  <c:v>1.9721900000000001E-2</c:v>
                </c:pt>
                <c:pt idx="233">
                  <c:v>1.8813300000000002E-2</c:v>
                </c:pt>
                <c:pt idx="234">
                  <c:v>1.7625100000000001E-2</c:v>
                </c:pt>
                <c:pt idx="235">
                  <c:v>1.6907200000000001E-2</c:v>
                </c:pt>
                <c:pt idx="236">
                  <c:v>1.8078299999999999E-2</c:v>
                </c:pt>
                <c:pt idx="237">
                  <c:v>2.0820100000000001E-2</c:v>
                </c:pt>
                <c:pt idx="238">
                  <c:v>2.0223700000000001E-2</c:v>
                </c:pt>
                <c:pt idx="239">
                  <c:v>1.79956E-2</c:v>
                </c:pt>
                <c:pt idx="240">
                  <c:v>1.8394500000000001E-2</c:v>
                </c:pt>
                <c:pt idx="241">
                  <c:v>1.81897E-2</c:v>
                </c:pt>
                <c:pt idx="242">
                  <c:v>1.9328700000000001E-2</c:v>
                </c:pt>
                <c:pt idx="243">
                  <c:v>3.5055299999999998E-2</c:v>
                </c:pt>
                <c:pt idx="244">
                  <c:v>3.9990999999999999E-2</c:v>
                </c:pt>
                <c:pt idx="245">
                  <c:v>4.5004099999999998E-2</c:v>
                </c:pt>
                <c:pt idx="246">
                  <c:v>4.0725299999999999E-2</c:v>
                </c:pt>
                <c:pt idx="247">
                  <c:v>4.11452E-2</c:v>
                </c:pt>
                <c:pt idx="248">
                  <c:v>3.9570500000000002E-2</c:v>
                </c:pt>
                <c:pt idx="249">
                  <c:v>3.9271899999999998E-2</c:v>
                </c:pt>
                <c:pt idx="250">
                  <c:v>3.7171700000000002E-2</c:v>
                </c:pt>
                <c:pt idx="251">
                  <c:v>3.9170299999999998E-2</c:v>
                </c:pt>
                <c:pt idx="252">
                  <c:v>3.8062499999999999E-2</c:v>
                </c:pt>
                <c:pt idx="253">
                  <c:v>3.6336599999999997E-2</c:v>
                </c:pt>
                <c:pt idx="254">
                  <c:v>3.4738600000000001E-2</c:v>
                </c:pt>
                <c:pt idx="255">
                  <c:v>2.3721900000000001E-2</c:v>
                </c:pt>
                <c:pt idx="256">
                  <c:v>2.1488799999999999E-2</c:v>
                </c:pt>
                <c:pt idx="257">
                  <c:v>2.3774699999999999E-2</c:v>
                </c:pt>
                <c:pt idx="258">
                  <c:v>3.4318899999999999E-2</c:v>
                </c:pt>
                <c:pt idx="259">
                  <c:v>3.7221400000000002E-2</c:v>
                </c:pt>
                <c:pt idx="260">
                  <c:v>4.58673E-2</c:v>
                </c:pt>
                <c:pt idx="261">
                  <c:v>5.3254000000000003E-2</c:v>
                </c:pt>
                <c:pt idx="262">
                  <c:v>6.1162000000000001E-2</c:v>
                </c:pt>
                <c:pt idx="263">
                  <c:v>6.27466E-2</c:v>
                </c:pt>
                <c:pt idx="264">
                  <c:v>6.98212E-2</c:v>
                </c:pt>
                <c:pt idx="265">
                  <c:v>7.9147800000000004E-2</c:v>
                </c:pt>
                <c:pt idx="266">
                  <c:v>8.8089100000000004E-2</c:v>
                </c:pt>
                <c:pt idx="267">
                  <c:v>9.3656400000000001E-2</c:v>
                </c:pt>
                <c:pt idx="268">
                  <c:v>0.10137839999999999</c:v>
                </c:pt>
                <c:pt idx="269">
                  <c:v>0.1043225</c:v>
                </c:pt>
                <c:pt idx="270">
                  <c:v>0.1091958</c:v>
                </c:pt>
                <c:pt idx="271">
                  <c:v>0.1136148</c:v>
                </c:pt>
                <c:pt idx="272">
                  <c:v>0.11238579999999999</c:v>
                </c:pt>
                <c:pt idx="273">
                  <c:v>0.1094388</c:v>
                </c:pt>
                <c:pt idx="274">
                  <c:v>0.1066247</c:v>
                </c:pt>
                <c:pt idx="275">
                  <c:v>0.1042478</c:v>
                </c:pt>
                <c:pt idx="276">
                  <c:v>0.10100000000000001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accent4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noFill/>
                <a:prstDash val="solid"/>
              </a:ln>
            </c:spPr>
          </c:marker>
          <c:cat>
            <c:strRef>
              <c:f>Sheet1!$A$2:$A$280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Sheet1!$C$2:$C$280</c:f>
              <c:numCache>
                <c:formatCode>0.00%</c:formatCode>
                <c:ptCount val="2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Sheet1!$A$2:$A$280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Sheet1!$D$2:$D$280</c:f>
              <c:numCache>
                <c:formatCode>General</c:formatCode>
                <c:ptCount val="279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ax val="0.12000000000000001"/>
          <c:min val="-2.0000000000000004E-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1.0000000000000002E-2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2000000000000001"/>
          <c:min val="-2.0000000000000004E-2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1.0000000000000002E-2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Rent 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Sheet1!$A$2:$A$280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Sheet1!$B$2:$B$280</c:f>
              <c:numCache>
                <c:formatCode>General</c:formatCode>
                <c:ptCount val="279"/>
                <c:pt idx="0">
                  <c:v>3.2534199999999999E-2</c:v>
                </c:pt>
                <c:pt idx="1">
                  <c:v>3.3048399999999999E-2</c:v>
                </c:pt>
                <c:pt idx="2">
                  <c:v>3.4110300000000003E-2</c:v>
                </c:pt>
                <c:pt idx="3">
                  <c:v>3.3446700000000003E-2</c:v>
                </c:pt>
                <c:pt idx="4">
                  <c:v>3.39367E-2</c:v>
                </c:pt>
                <c:pt idx="5">
                  <c:v>3.4988699999999998E-2</c:v>
                </c:pt>
                <c:pt idx="6">
                  <c:v>3.6599100000000002E-2</c:v>
                </c:pt>
                <c:pt idx="7">
                  <c:v>3.8202199999999999E-2</c:v>
                </c:pt>
                <c:pt idx="8">
                  <c:v>3.8655500000000002E-2</c:v>
                </c:pt>
                <c:pt idx="9">
                  <c:v>4.0827700000000001E-2</c:v>
                </c:pt>
                <c:pt idx="10">
                  <c:v>3.8953799999999997E-2</c:v>
                </c:pt>
                <c:pt idx="11">
                  <c:v>4.0533E-2</c:v>
                </c:pt>
                <c:pt idx="12">
                  <c:v>3.9248199999999997E-2</c:v>
                </c:pt>
                <c:pt idx="13">
                  <c:v>4.08163E-2</c:v>
                </c:pt>
                <c:pt idx="14">
                  <c:v>4.1781199999999998E-2</c:v>
                </c:pt>
                <c:pt idx="15">
                  <c:v>4.3335199999999997E-2</c:v>
                </c:pt>
                <c:pt idx="16">
                  <c:v>4.5404800000000002E-2</c:v>
                </c:pt>
                <c:pt idx="17">
                  <c:v>4.5801500000000002E-2</c:v>
                </c:pt>
                <c:pt idx="18">
                  <c:v>4.5627399999999999E-2</c:v>
                </c:pt>
                <c:pt idx="19">
                  <c:v>4.5454500000000002E-2</c:v>
                </c:pt>
                <c:pt idx="20">
                  <c:v>4.6386200000000002E-2</c:v>
                </c:pt>
                <c:pt idx="21">
                  <c:v>4.6211700000000001E-2</c:v>
                </c:pt>
                <c:pt idx="22">
                  <c:v>4.6598800000000003E-2</c:v>
                </c:pt>
                <c:pt idx="23">
                  <c:v>4.6958399999999997E-2</c:v>
                </c:pt>
                <c:pt idx="24">
                  <c:v>4.6808500000000003E-2</c:v>
                </c:pt>
                <c:pt idx="25">
                  <c:v>4.66349E-2</c:v>
                </c:pt>
                <c:pt idx="26">
                  <c:v>4.5382600000000002E-2</c:v>
                </c:pt>
                <c:pt idx="27">
                  <c:v>4.3638299999999998E-2</c:v>
                </c:pt>
                <c:pt idx="28">
                  <c:v>4.08163E-2</c:v>
                </c:pt>
                <c:pt idx="29">
                  <c:v>4.0146000000000001E-2</c:v>
                </c:pt>
                <c:pt idx="30">
                  <c:v>3.8961000000000003E-2</c:v>
                </c:pt>
                <c:pt idx="31">
                  <c:v>3.6749499999999997E-2</c:v>
                </c:pt>
                <c:pt idx="32">
                  <c:v>3.5051499999999999E-2</c:v>
                </c:pt>
                <c:pt idx="33">
                  <c:v>3.3898299999999999E-2</c:v>
                </c:pt>
                <c:pt idx="34">
                  <c:v>3.3265099999999999E-2</c:v>
                </c:pt>
                <c:pt idx="35">
                  <c:v>3.1600400000000001E-2</c:v>
                </c:pt>
                <c:pt idx="36">
                  <c:v>3.2520300000000002E-2</c:v>
                </c:pt>
                <c:pt idx="37">
                  <c:v>3.0379699999999999E-2</c:v>
                </c:pt>
                <c:pt idx="38">
                  <c:v>2.9782900000000001E-2</c:v>
                </c:pt>
                <c:pt idx="39">
                  <c:v>3.0226699999999999E-2</c:v>
                </c:pt>
                <c:pt idx="40">
                  <c:v>3.06687E-2</c:v>
                </c:pt>
                <c:pt idx="41">
                  <c:v>2.90727E-2</c:v>
                </c:pt>
                <c:pt idx="42">
                  <c:v>2.9000000000000001E-2</c:v>
                </c:pt>
                <c:pt idx="43">
                  <c:v>2.9455800000000001E-2</c:v>
                </c:pt>
                <c:pt idx="44">
                  <c:v>2.9382499999999999E-2</c:v>
                </c:pt>
                <c:pt idx="45">
                  <c:v>2.7819199999999999E-2</c:v>
                </c:pt>
                <c:pt idx="46">
                  <c:v>2.72412E-2</c:v>
                </c:pt>
                <c:pt idx="47">
                  <c:v>2.6185799999999999E-2</c:v>
                </c:pt>
                <c:pt idx="48">
                  <c:v>2.4114199999999999E-2</c:v>
                </c:pt>
                <c:pt idx="49">
                  <c:v>2.5061400000000001E-2</c:v>
                </c:pt>
                <c:pt idx="50">
                  <c:v>2.5000000000000001E-2</c:v>
                </c:pt>
                <c:pt idx="51">
                  <c:v>2.54279E-2</c:v>
                </c:pt>
                <c:pt idx="52">
                  <c:v>2.58537E-2</c:v>
                </c:pt>
                <c:pt idx="53">
                  <c:v>2.7277200000000001E-2</c:v>
                </c:pt>
                <c:pt idx="54">
                  <c:v>2.72109E-2</c:v>
                </c:pt>
                <c:pt idx="55">
                  <c:v>2.8128E-2</c:v>
                </c:pt>
                <c:pt idx="56">
                  <c:v>2.8060000000000002E-2</c:v>
                </c:pt>
                <c:pt idx="57">
                  <c:v>2.8516199999999998E-2</c:v>
                </c:pt>
                <c:pt idx="58">
                  <c:v>2.74831E-2</c:v>
                </c:pt>
                <c:pt idx="59">
                  <c:v>2.8887800000000002E-2</c:v>
                </c:pt>
                <c:pt idx="60">
                  <c:v>2.9793400000000001E-2</c:v>
                </c:pt>
                <c:pt idx="61">
                  <c:v>3.02013E-2</c:v>
                </c:pt>
                <c:pt idx="62">
                  <c:v>3.0129099999999999E-2</c:v>
                </c:pt>
                <c:pt idx="63">
                  <c:v>3.0042900000000001E-2</c:v>
                </c:pt>
                <c:pt idx="64">
                  <c:v>2.94817E-2</c:v>
                </c:pt>
                <c:pt idx="65">
                  <c:v>2.89237E-2</c:v>
                </c:pt>
                <c:pt idx="66">
                  <c:v>2.9801299999999999E-2</c:v>
                </c:pt>
                <c:pt idx="67">
                  <c:v>2.87736E-2</c:v>
                </c:pt>
                <c:pt idx="68">
                  <c:v>2.9176500000000001E-2</c:v>
                </c:pt>
                <c:pt idx="69">
                  <c:v>3.0545099999999999E-2</c:v>
                </c:pt>
                <c:pt idx="70">
                  <c:v>3.1909899999999998E-2</c:v>
                </c:pt>
                <c:pt idx="71">
                  <c:v>3.0884399999999999E-2</c:v>
                </c:pt>
                <c:pt idx="72">
                  <c:v>3.0331299999999999E-2</c:v>
                </c:pt>
                <c:pt idx="73">
                  <c:v>3.0712E-2</c:v>
                </c:pt>
                <c:pt idx="74">
                  <c:v>3.1569199999999999E-2</c:v>
                </c:pt>
                <c:pt idx="75">
                  <c:v>3.1944399999999998E-2</c:v>
                </c:pt>
                <c:pt idx="76">
                  <c:v>3.3256399999999998E-2</c:v>
                </c:pt>
                <c:pt idx="77">
                  <c:v>3.5022999999999999E-2</c:v>
                </c:pt>
                <c:pt idx="78">
                  <c:v>3.53698E-2</c:v>
                </c:pt>
                <c:pt idx="79">
                  <c:v>3.7597400000000003E-2</c:v>
                </c:pt>
                <c:pt idx="80">
                  <c:v>3.8865999999999998E-2</c:v>
                </c:pt>
                <c:pt idx="81">
                  <c:v>3.9671699999999997E-2</c:v>
                </c:pt>
                <c:pt idx="82">
                  <c:v>4.0472899999999999E-2</c:v>
                </c:pt>
                <c:pt idx="83">
                  <c:v>4.3123000000000002E-2</c:v>
                </c:pt>
                <c:pt idx="84">
                  <c:v>4.4144000000000003E-2</c:v>
                </c:pt>
                <c:pt idx="85">
                  <c:v>4.5354400000000003E-2</c:v>
                </c:pt>
                <c:pt idx="86">
                  <c:v>4.5675100000000003E-2</c:v>
                </c:pt>
                <c:pt idx="87">
                  <c:v>4.51323E-2</c:v>
                </c:pt>
                <c:pt idx="88">
                  <c:v>4.4505999999999997E-2</c:v>
                </c:pt>
                <c:pt idx="89">
                  <c:v>4.3112200000000003E-2</c:v>
                </c:pt>
                <c:pt idx="90">
                  <c:v>4.2573199999999999E-2</c:v>
                </c:pt>
                <c:pt idx="91">
                  <c:v>4.07601E-2</c:v>
                </c:pt>
                <c:pt idx="92">
                  <c:v>3.9784300000000002E-2</c:v>
                </c:pt>
                <c:pt idx="93">
                  <c:v>4.0263199999999999E-2</c:v>
                </c:pt>
                <c:pt idx="94">
                  <c:v>4.0485100000000003E-2</c:v>
                </c:pt>
                <c:pt idx="95">
                  <c:v>3.9482200000000002E-2</c:v>
                </c:pt>
                <c:pt idx="96">
                  <c:v>3.8907499999999998E-2</c:v>
                </c:pt>
                <c:pt idx="97">
                  <c:v>3.6856600000000003E-2</c:v>
                </c:pt>
                <c:pt idx="98">
                  <c:v>3.5855499999999998E-2</c:v>
                </c:pt>
                <c:pt idx="99">
                  <c:v>3.6388200000000002E-2</c:v>
                </c:pt>
                <c:pt idx="100">
                  <c:v>3.5398199999999998E-2</c:v>
                </c:pt>
                <c:pt idx="101">
                  <c:v>3.67035E-2</c:v>
                </c:pt>
                <c:pt idx="102">
                  <c:v>3.69325E-2</c:v>
                </c:pt>
                <c:pt idx="103">
                  <c:v>3.8004599999999999E-2</c:v>
                </c:pt>
                <c:pt idx="104">
                  <c:v>3.7826100000000001E-2</c:v>
                </c:pt>
                <c:pt idx="105">
                  <c:v>3.68244E-2</c:v>
                </c:pt>
                <c:pt idx="106">
                  <c:v>3.5675400000000003E-2</c:v>
                </c:pt>
                <c:pt idx="107">
                  <c:v>3.39888E-2</c:v>
                </c:pt>
                <c:pt idx="108">
                  <c:v>3.35926E-2</c:v>
                </c:pt>
                <c:pt idx="109">
                  <c:v>3.2964E-2</c:v>
                </c:pt>
                <c:pt idx="110">
                  <c:v>3.2059200000000003E-2</c:v>
                </c:pt>
                <c:pt idx="111">
                  <c:v>3.0649800000000001E-2</c:v>
                </c:pt>
                <c:pt idx="112">
                  <c:v>3.00793E-2</c:v>
                </c:pt>
                <c:pt idx="113">
                  <c:v>2.6757800000000002E-2</c:v>
                </c:pt>
                <c:pt idx="114">
                  <c:v>2.32605E-2</c:v>
                </c:pt>
                <c:pt idx="115">
                  <c:v>1.9977499999999999E-2</c:v>
                </c:pt>
                <c:pt idx="116">
                  <c:v>1.6665599999999999E-2</c:v>
                </c:pt>
                <c:pt idx="117">
                  <c:v>1.23824E-2</c:v>
                </c:pt>
                <c:pt idx="118">
                  <c:v>9.0121999999999997E-3</c:v>
                </c:pt>
                <c:pt idx="119">
                  <c:v>6.7815999999999996E-3</c:v>
                </c:pt>
                <c:pt idx="120">
                  <c:v>4.6775999999999996E-3</c:v>
                </c:pt>
                <c:pt idx="121">
                  <c:v>2.9153999999999998E-3</c:v>
                </c:pt>
                <c:pt idx="122">
                  <c:v>1.8438E-3</c:v>
                </c:pt>
                <c:pt idx="123">
                  <c:v>5.0230000000000001E-4</c:v>
                </c:pt>
                <c:pt idx="124">
                  <c:v>-5.5380000000000002E-4</c:v>
                </c:pt>
                <c:pt idx="125">
                  <c:v>-2.165E-4</c:v>
                </c:pt>
                <c:pt idx="126">
                  <c:v>4.6119999999999999E-4</c:v>
                </c:pt>
                <c:pt idx="127">
                  <c:v>-5.2099999999999999E-5</c:v>
                </c:pt>
                <c:pt idx="128">
                  <c:v>1.6128E-3</c:v>
                </c:pt>
                <c:pt idx="129">
                  <c:v>2.8157E-3</c:v>
                </c:pt>
                <c:pt idx="130">
                  <c:v>5.6436000000000004E-3</c:v>
                </c:pt>
                <c:pt idx="131">
                  <c:v>7.9383000000000006E-3</c:v>
                </c:pt>
                <c:pt idx="132">
                  <c:v>9.7338000000000008E-3</c:v>
                </c:pt>
                <c:pt idx="133">
                  <c:v>1.12538E-2</c:v>
                </c:pt>
                <c:pt idx="134">
                  <c:v>1.2260200000000001E-2</c:v>
                </c:pt>
                <c:pt idx="135">
                  <c:v>1.3018099999999999E-2</c:v>
                </c:pt>
                <c:pt idx="136">
                  <c:v>1.41248E-2</c:v>
                </c:pt>
                <c:pt idx="137">
                  <c:v>1.4675499999999999E-2</c:v>
                </c:pt>
                <c:pt idx="138">
                  <c:v>1.5894499999999999E-2</c:v>
                </c:pt>
                <c:pt idx="139">
                  <c:v>1.9847900000000002E-2</c:v>
                </c:pt>
                <c:pt idx="140">
                  <c:v>2.0956200000000001E-2</c:v>
                </c:pt>
                <c:pt idx="141">
                  <c:v>2.39966E-2</c:v>
                </c:pt>
                <c:pt idx="142">
                  <c:v>2.40825E-2</c:v>
                </c:pt>
                <c:pt idx="143">
                  <c:v>2.4573000000000001E-2</c:v>
                </c:pt>
                <c:pt idx="144">
                  <c:v>2.43886E-2</c:v>
                </c:pt>
                <c:pt idx="145">
                  <c:v>2.51515E-2</c:v>
                </c:pt>
                <c:pt idx="146">
                  <c:v>2.55255E-2</c:v>
                </c:pt>
                <c:pt idx="147">
                  <c:v>2.6859299999999999E-2</c:v>
                </c:pt>
                <c:pt idx="148">
                  <c:v>2.7305800000000002E-2</c:v>
                </c:pt>
                <c:pt idx="149">
                  <c:v>2.73019E-2</c:v>
                </c:pt>
                <c:pt idx="150">
                  <c:v>2.7830899999999999E-2</c:v>
                </c:pt>
                <c:pt idx="151">
                  <c:v>2.63631E-2</c:v>
                </c:pt>
                <c:pt idx="152">
                  <c:v>2.6383400000000001E-2</c:v>
                </c:pt>
                <c:pt idx="153">
                  <c:v>2.7302799999999999E-2</c:v>
                </c:pt>
                <c:pt idx="154">
                  <c:v>2.70484E-2</c:v>
                </c:pt>
                <c:pt idx="155">
                  <c:v>2.6748399999999999E-2</c:v>
                </c:pt>
                <c:pt idx="156">
                  <c:v>2.7123600000000001E-2</c:v>
                </c:pt>
                <c:pt idx="157">
                  <c:v>2.7388900000000001E-2</c:v>
                </c:pt>
                <c:pt idx="158">
                  <c:v>2.8133999999999999E-2</c:v>
                </c:pt>
                <c:pt idx="159">
                  <c:v>2.7481200000000001E-2</c:v>
                </c:pt>
                <c:pt idx="160">
                  <c:v>2.8364299999999999E-2</c:v>
                </c:pt>
                <c:pt idx="161">
                  <c:v>2.9081200000000001E-2</c:v>
                </c:pt>
                <c:pt idx="162">
                  <c:v>2.8386499999999999E-2</c:v>
                </c:pt>
                <c:pt idx="163">
                  <c:v>3.00308E-2</c:v>
                </c:pt>
                <c:pt idx="164">
                  <c:v>2.9412899999999999E-2</c:v>
                </c:pt>
                <c:pt idx="165">
                  <c:v>2.7380600000000001E-2</c:v>
                </c:pt>
                <c:pt idx="166">
                  <c:v>2.7552199999999999E-2</c:v>
                </c:pt>
                <c:pt idx="167">
                  <c:v>2.8638199999999999E-2</c:v>
                </c:pt>
                <c:pt idx="168">
                  <c:v>2.9037400000000001E-2</c:v>
                </c:pt>
                <c:pt idx="169">
                  <c:v>2.8527299999999998E-2</c:v>
                </c:pt>
                <c:pt idx="170">
                  <c:v>2.9133699999999998E-2</c:v>
                </c:pt>
                <c:pt idx="171">
                  <c:v>3.0669600000000002E-2</c:v>
                </c:pt>
                <c:pt idx="172">
                  <c:v>3.0624999999999999E-2</c:v>
                </c:pt>
                <c:pt idx="173">
                  <c:v>3.1288000000000003E-2</c:v>
                </c:pt>
                <c:pt idx="174">
                  <c:v>3.2825600000000003E-2</c:v>
                </c:pt>
                <c:pt idx="175">
                  <c:v>3.1550700000000001E-2</c:v>
                </c:pt>
                <c:pt idx="176">
                  <c:v>3.2801700000000003E-2</c:v>
                </c:pt>
                <c:pt idx="177">
                  <c:v>3.3262699999999999E-2</c:v>
                </c:pt>
                <c:pt idx="178">
                  <c:v>3.46577E-2</c:v>
                </c:pt>
                <c:pt idx="179">
                  <c:v>3.3784399999999999E-2</c:v>
                </c:pt>
                <c:pt idx="180">
                  <c:v>3.4219899999999998E-2</c:v>
                </c:pt>
                <c:pt idx="181">
                  <c:v>3.5638099999999999E-2</c:v>
                </c:pt>
                <c:pt idx="182">
                  <c:v>3.5541700000000002E-2</c:v>
                </c:pt>
                <c:pt idx="183">
                  <c:v>3.47523E-2</c:v>
                </c:pt>
                <c:pt idx="184">
                  <c:v>3.4711100000000002E-2</c:v>
                </c:pt>
                <c:pt idx="185">
                  <c:v>3.5015699999999997E-2</c:v>
                </c:pt>
                <c:pt idx="186">
                  <c:v>3.5320999999999998E-2</c:v>
                </c:pt>
                <c:pt idx="187">
                  <c:v>3.6063199999999997E-2</c:v>
                </c:pt>
                <c:pt idx="188">
                  <c:v>3.6800399999999997E-2</c:v>
                </c:pt>
                <c:pt idx="189">
                  <c:v>3.7442999999999997E-2</c:v>
                </c:pt>
                <c:pt idx="190">
                  <c:v>3.6442200000000001E-2</c:v>
                </c:pt>
                <c:pt idx="191">
                  <c:v>3.6878099999999997E-2</c:v>
                </c:pt>
                <c:pt idx="192">
                  <c:v>3.7255099999999999E-2</c:v>
                </c:pt>
                <c:pt idx="193">
                  <c:v>3.70201E-2</c:v>
                </c:pt>
                <c:pt idx="194">
                  <c:v>3.6794800000000003E-2</c:v>
                </c:pt>
                <c:pt idx="195">
                  <c:v>3.7390899999999998E-2</c:v>
                </c:pt>
                <c:pt idx="196">
                  <c:v>3.7995599999999997E-2</c:v>
                </c:pt>
                <c:pt idx="197">
                  <c:v>3.7933000000000001E-2</c:v>
                </c:pt>
                <c:pt idx="198">
                  <c:v>3.7554799999999999E-2</c:v>
                </c:pt>
                <c:pt idx="199">
                  <c:v>3.7272E-2</c:v>
                </c:pt>
                <c:pt idx="200">
                  <c:v>3.6929799999999999E-2</c:v>
                </c:pt>
                <c:pt idx="201">
                  <c:v>3.7958600000000002E-2</c:v>
                </c:pt>
                <c:pt idx="202">
                  <c:v>3.8868399999999997E-2</c:v>
                </c:pt>
                <c:pt idx="203">
                  <c:v>3.9721699999999999E-2</c:v>
                </c:pt>
                <c:pt idx="204">
                  <c:v>3.9273200000000001E-2</c:v>
                </c:pt>
                <c:pt idx="205">
                  <c:v>3.91057E-2</c:v>
                </c:pt>
                <c:pt idx="206">
                  <c:v>3.8903300000000002E-2</c:v>
                </c:pt>
                <c:pt idx="207">
                  <c:v>3.8366600000000001E-2</c:v>
                </c:pt>
                <c:pt idx="208">
                  <c:v>3.8422900000000003E-2</c:v>
                </c:pt>
                <c:pt idx="209">
                  <c:v>3.8389399999999997E-2</c:v>
                </c:pt>
                <c:pt idx="210">
                  <c:v>3.8015800000000002E-2</c:v>
                </c:pt>
                <c:pt idx="211">
                  <c:v>3.8851900000000002E-2</c:v>
                </c:pt>
                <c:pt idx="212">
                  <c:v>3.7824999999999998E-2</c:v>
                </c:pt>
                <c:pt idx="213">
                  <c:v>3.7023500000000001E-2</c:v>
                </c:pt>
                <c:pt idx="214">
                  <c:v>3.6756799999999999E-2</c:v>
                </c:pt>
                <c:pt idx="215">
                  <c:v>3.7023100000000003E-2</c:v>
                </c:pt>
                <c:pt idx="216">
                  <c:v>3.74197E-2</c:v>
                </c:pt>
                <c:pt idx="217">
                  <c:v>3.6446800000000001E-2</c:v>
                </c:pt>
                <c:pt idx="218">
                  <c:v>3.6131299999999998E-2</c:v>
                </c:pt>
                <c:pt idx="219">
                  <c:v>3.6844300000000003E-2</c:v>
                </c:pt>
                <c:pt idx="220">
                  <c:v>3.6133899999999997E-2</c:v>
                </c:pt>
                <c:pt idx="221">
                  <c:v>3.5598600000000001E-2</c:v>
                </c:pt>
                <c:pt idx="222">
                  <c:v>3.6211899999999998E-2</c:v>
                </c:pt>
                <c:pt idx="223">
                  <c:v>3.6074599999999998E-2</c:v>
                </c:pt>
                <c:pt idx="224">
                  <c:v>3.63208E-2</c:v>
                </c:pt>
                <c:pt idx="225">
                  <c:v>3.58237E-2</c:v>
                </c:pt>
                <c:pt idx="226">
                  <c:v>3.6263799999999999E-2</c:v>
                </c:pt>
                <c:pt idx="227">
                  <c:v>3.4897400000000002E-2</c:v>
                </c:pt>
                <c:pt idx="228">
                  <c:v>3.4410200000000002E-2</c:v>
                </c:pt>
                <c:pt idx="229">
                  <c:v>3.5187299999999998E-2</c:v>
                </c:pt>
                <c:pt idx="230">
                  <c:v>3.6792800000000001E-2</c:v>
                </c:pt>
                <c:pt idx="231">
                  <c:v>3.74817E-2</c:v>
                </c:pt>
                <c:pt idx="232">
                  <c:v>3.7151900000000002E-2</c:v>
                </c:pt>
                <c:pt idx="233">
                  <c:v>3.8611699999999999E-2</c:v>
                </c:pt>
                <c:pt idx="234">
                  <c:v>3.8321800000000003E-2</c:v>
                </c:pt>
                <c:pt idx="235">
                  <c:v>3.7424800000000001E-2</c:v>
                </c:pt>
                <c:pt idx="236">
                  <c:v>3.8275200000000002E-2</c:v>
                </c:pt>
                <c:pt idx="237">
                  <c:v>3.7431399999999997E-2</c:v>
                </c:pt>
                <c:pt idx="238">
                  <c:v>3.6641699999999999E-2</c:v>
                </c:pt>
                <c:pt idx="239">
                  <c:v>3.6975800000000003E-2</c:v>
                </c:pt>
                <c:pt idx="240">
                  <c:v>3.7648899999999999E-2</c:v>
                </c:pt>
                <c:pt idx="241">
                  <c:v>3.7602200000000002E-2</c:v>
                </c:pt>
                <c:pt idx="242">
                  <c:v>3.6586300000000002E-2</c:v>
                </c:pt>
                <c:pt idx="243">
                  <c:v>3.4756000000000002E-2</c:v>
                </c:pt>
                <c:pt idx="244">
                  <c:v>3.47593E-2</c:v>
                </c:pt>
                <c:pt idx="245">
                  <c:v>3.2093700000000003E-2</c:v>
                </c:pt>
                <c:pt idx="246">
                  <c:v>3.1186100000000001E-2</c:v>
                </c:pt>
                <c:pt idx="247">
                  <c:v>2.9592899999999998E-2</c:v>
                </c:pt>
                <c:pt idx="248">
                  <c:v>2.71735E-2</c:v>
                </c:pt>
                <c:pt idx="249">
                  <c:v>2.6725100000000002E-2</c:v>
                </c:pt>
                <c:pt idx="250">
                  <c:v>2.4532200000000001E-2</c:v>
                </c:pt>
                <c:pt idx="251">
                  <c:v>2.2836200000000001E-2</c:v>
                </c:pt>
                <c:pt idx="252">
                  <c:v>2.05498E-2</c:v>
                </c:pt>
                <c:pt idx="253">
                  <c:v>1.9565800000000001E-2</c:v>
                </c:pt>
                <c:pt idx="254">
                  <c:v>1.8185E-2</c:v>
                </c:pt>
                <c:pt idx="255">
                  <c:v>1.7971299999999999E-2</c:v>
                </c:pt>
                <c:pt idx="256">
                  <c:v>1.8137199999999999E-2</c:v>
                </c:pt>
                <c:pt idx="257">
                  <c:v>1.9138800000000001E-2</c:v>
                </c:pt>
                <c:pt idx="258">
                  <c:v>1.9070199999999999E-2</c:v>
                </c:pt>
                <c:pt idx="259">
                  <c:v>2.13291E-2</c:v>
                </c:pt>
                <c:pt idx="260">
                  <c:v>2.4352599999999999E-2</c:v>
                </c:pt>
                <c:pt idx="261">
                  <c:v>2.6978599999999998E-2</c:v>
                </c:pt>
                <c:pt idx="262">
                  <c:v>3.0499700000000001E-2</c:v>
                </c:pt>
                <c:pt idx="263">
                  <c:v>3.3323800000000001E-2</c:v>
                </c:pt>
                <c:pt idx="264">
                  <c:v>3.7645100000000001E-2</c:v>
                </c:pt>
                <c:pt idx="265">
                  <c:v>4.1666500000000002E-2</c:v>
                </c:pt>
                <c:pt idx="266">
                  <c:v>4.4450999999999997E-2</c:v>
                </c:pt>
                <c:pt idx="267">
                  <c:v>4.8178400000000003E-2</c:v>
                </c:pt>
                <c:pt idx="268">
                  <c:v>5.21579E-2</c:v>
                </c:pt>
                <c:pt idx="269">
                  <c:v>5.7765799999999999E-2</c:v>
                </c:pt>
                <c:pt idx="270">
                  <c:v>6.3075400000000004E-2</c:v>
                </c:pt>
                <c:pt idx="271">
                  <c:v>6.7403400000000002E-2</c:v>
                </c:pt>
                <c:pt idx="272">
                  <c:v>7.2075299999999995E-2</c:v>
                </c:pt>
                <c:pt idx="273">
                  <c:v>7.5217900000000004E-2</c:v>
                </c:pt>
                <c:pt idx="274">
                  <c:v>7.9084399999999999E-2</c:v>
                </c:pt>
                <c:pt idx="275">
                  <c:v>8.3491800000000005E-2</c:v>
                </c:pt>
                <c:pt idx="276">
                  <c:v>8.5999999999999993E-2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accent4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noFill/>
                <a:prstDash val="solid"/>
              </a:ln>
            </c:spPr>
          </c:marker>
          <c:cat>
            <c:strRef>
              <c:f>Sheet1!$A$2:$A$280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Sheet1!$C$2:$C$280</c:f>
              <c:numCache>
                <c:formatCode>0.00%</c:formatCode>
                <c:ptCount val="2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Sheet1!$A$2:$A$280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Sheet1!$D$2:$D$280</c:f>
              <c:numCache>
                <c:formatCode>General</c:formatCode>
                <c:ptCount val="279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ax val="0.1"/>
          <c:min val="-2.0000000000000004E-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1.0000000000000002E-2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2.0000000000000004E-2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1.0000000000000002E-2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Used Car 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Sheet1!$A$2:$A$280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Sheet1!$B$2:$B$280</c:f>
              <c:numCache>
                <c:formatCode>General</c:formatCode>
                <c:ptCount val="279"/>
                <c:pt idx="0">
                  <c:v>2.1912400000000002E-2</c:v>
                </c:pt>
                <c:pt idx="1">
                  <c:v>3.1692499999999998E-2</c:v>
                </c:pt>
                <c:pt idx="2">
                  <c:v>3.7991899999999995E-2</c:v>
                </c:pt>
                <c:pt idx="3">
                  <c:v>3.84356E-2</c:v>
                </c:pt>
                <c:pt idx="4">
                  <c:v>3.8770100000000002E-2</c:v>
                </c:pt>
                <c:pt idx="5">
                  <c:v>3.18091E-2</c:v>
                </c:pt>
                <c:pt idx="6">
                  <c:v>1.9698E-2</c:v>
                </c:pt>
                <c:pt idx="7">
                  <c:v>9.1027E-3</c:v>
                </c:pt>
                <c:pt idx="8">
                  <c:v>3.2113000000000003E-3</c:v>
                </c:pt>
                <c:pt idx="9">
                  <c:v>9.5908E-3</c:v>
                </c:pt>
                <c:pt idx="10">
                  <c:v>2.0499699999999999E-2</c:v>
                </c:pt>
                <c:pt idx="11">
                  <c:v>3.3548399999999999E-2</c:v>
                </c:pt>
                <c:pt idx="12">
                  <c:v>4.2235200000000001E-2</c:v>
                </c:pt>
                <c:pt idx="13">
                  <c:v>4.8365999999999999E-2</c:v>
                </c:pt>
                <c:pt idx="14">
                  <c:v>4.5097999999999999E-2</c:v>
                </c:pt>
                <c:pt idx="15">
                  <c:v>3.7012999999999997E-2</c:v>
                </c:pt>
                <c:pt idx="16">
                  <c:v>2.3809499999999997E-2</c:v>
                </c:pt>
                <c:pt idx="17">
                  <c:v>2.0552299999999999E-2</c:v>
                </c:pt>
                <c:pt idx="18">
                  <c:v>1.9317500000000001E-2</c:v>
                </c:pt>
                <c:pt idx="19">
                  <c:v>1.80412E-2</c:v>
                </c:pt>
                <c:pt idx="20">
                  <c:v>7.0423000000000005E-3</c:v>
                </c:pt>
                <c:pt idx="21">
                  <c:v>-6.3329999999999994E-4</c:v>
                </c:pt>
                <c:pt idx="22">
                  <c:v>-1.1927200000000001E-2</c:v>
                </c:pt>
                <c:pt idx="23">
                  <c:v>-1.8726599999999999E-2</c:v>
                </c:pt>
                <c:pt idx="24">
                  <c:v>-2.9925199999999999E-2</c:v>
                </c:pt>
                <c:pt idx="25">
                  <c:v>-4.0523699999999996E-2</c:v>
                </c:pt>
                <c:pt idx="26">
                  <c:v>-4.8780499999999997E-2</c:v>
                </c:pt>
                <c:pt idx="27">
                  <c:v>-4.9467800000000006E-2</c:v>
                </c:pt>
                <c:pt idx="28">
                  <c:v>-4.5883099999999996E-2</c:v>
                </c:pt>
                <c:pt idx="29">
                  <c:v>-4.2164900000000005E-2</c:v>
                </c:pt>
                <c:pt idx="30">
                  <c:v>-3.5375899999999995E-2</c:v>
                </c:pt>
                <c:pt idx="31">
                  <c:v>-2.9113899999999998E-2</c:v>
                </c:pt>
                <c:pt idx="32">
                  <c:v>-3.2422100000000002E-2</c:v>
                </c:pt>
                <c:pt idx="33">
                  <c:v>-4.4993699999999998E-2</c:v>
                </c:pt>
                <c:pt idx="34">
                  <c:v>-5.4637900000000003E-2</c:v>
                </c:pt>
                <c:pt idx="35">
                  <c:v>-5.5343499999999997E-2</c:v>
                </c:pt>
                <c:pt idx="36">
                  <c:v>-4.6915199999999997E-2</c:v>
                </c:pt>
                <c:pt idx="37">
                  <c:v>-3.5737499999999998E-2</c:v>
                </c:pt>
                <c:pt idx="38">
                  <c:v>-2.3668599999999998E-2</c:v>
                </c:pt>
                <c:pt idx="39">
                  <c:v>-2.2397900000000002E-2</c:v>
                </c:pt>
                <c:pt idx="40">
                  <c:v>-2.5691700000000001E-2</c:v>
                </c:pt>
                <c:pt idx="41">
                  <c:v>-3.1537500000000003E-2</c:v>
                </c:pt>
                <c:pt idx="42">
                  <c:v>-4.58415E-2</c:v>
                </c:pt>
                <c:pt idx="43">
                  <c:v>-6.5840899999999994E-2</c:v>
                </c:pt>
                <c:pt idx="44">
                  <c:v>-8.6728E-2</c:v>
                </c:pt>
                <c:pt idx="45">
                  <c:v>-0.1035169</c:v>
                </c:pt>
                <c:pt idx="46">
                  <c:v>-0.1129032</c:v>
                </c:pt>
                <c:pt idx="47">
                  <c:v>-0.11784509999999999</c:v>
                </c:pt>
                <c:pt idx="48">
                  <c:v>-0.111261</c:v>
                </c:pt>
                <c:pt idx="49">
                  <c:v>-0.11185980000000001</c:v>
                </c:pt>
                <c:pt idx="50">
                  <c:v>-0.1124579</c:v>
                </c:pt>
                <c:pt idx="51">
                  <c:v>-0.1132075</c:v>
                </c:pt>
                <c:pt idx="52">
                  <c:v>-0.1088573</c:v>
                </c:pt>
                <c:pt idx="53">
                  <c:v>-0.1187246</c:v>
                </c:pt>
                <c:pt idx="54">
                  <c:v>-0.10157859999999999</c:v>
                </c:pt>
                <c:pt idx="55">
                  <c:v>-7.8855500000000009E-2</c:v>
                </c:pt>
                <c:pt idx="56">
                  <c:v>-2.5179900000000002E-2</c:v>
                </c:pt>
                <c:pt idx="57">
                  <c:v>1.1843100000000001E-2</c:v>
                </c:pt>
                <c:pt idx="58">
                  <c:v>4.3181799999999999E-2</c:v>
                </c:pt>
                <c:pt idx="59">
                  <c:v>5.6488500000000004E-2</c:v>
                </c:pt>
                <c:pt idx="60">
                  <c:v>5.1593299999999995E-2</c:v>
                </c:pt>
                <c:pt idx="61">
                  <c:v>5.0075900000000007E-2</c:v>
                </c:pt>
                <c:pt idx="62">
                  <c:v>4.9317099999999996E-2</c:v>
                </c:pt>
                <c:pt idx="63">
                  <c:v>5.1671699999999994E-2</c:v>
                </c:pt>
                <c:pt idx="64">
                  <c:v>5.3110799999999993E-2</c:v>
                </c:pt>
                <c:pt idx="65">
                  <c:v>7.2363400000000008E-2</c:v>
                </c:pt>
                <c:pt idx="66">
                  <c:v>6.8754799999999991E-2</c:v>
                </c:pt>
                <c:pt idx="67">
                  <c:v>6.1363599999999997E-2</c:v>
                </c:pt>
                <c:pt idx="68">
                  <c:v>3.5424400000000002E-2</c:v>
                </c:pt>
                <c:pt idx="69">
                  <c:v>2.5603500000000001E-2</c:v>
                </c:pt>
                <c:pt idx="70">
                  <c:v>1.8881600000000002E-2</c:v>
                </c:pt>
                <c:pt idx="71">
                  <c:v>1.3005800000000001E-2</c:v>
                </c:pt>
                <c:pt idx="72">
                  <c:v>1.22655E-2</c:v>
                </c:pt>
                <c:pt idx="73">
                  <c:v>1.4450899999999999E-2</c:v>
                </c:pt>
                <c:pt idx="74">
                  <c:v>1.8076600000000002E-2</c:v>
                </c:pt>
                <c:pt idx="75">
                  <c:v>1.87861E-2</c:v>
                </c:pt>
                <c:pt idx="76">
                  <c:v>1.6570600000000001E-2</c:v>
                </c:pt>
                <c:pt idx="77">
                  <c:v>1.22039E-2</c:v>
                </c:pt>
                <c:pt idx="78">
                  <c:v>5.7184000000000002E-3</c:v>
                </c:pt>
                <c:pt idx="79">
                  <c:v>2.1413000000000001E-3</c:v>
                </c:pt>
                <c:pt idx="80">
                  <c:v>-2.8510000000000002E-3</c:v>
                </c:pt>
                <c:pt idx="81">
                  <c:v>-8.5591999999999994E-3</c:v>
                </c:pt>
                <c:pt idx="82">
                  <c:v>-1.4255199999999999E-2</c:v>
                </c:pt>
                <c:pt idx="83">
                  <c:v>-2.1398E-2</c:v>
                </c:pt>
                <c:pt idx="84">
                  <c:v>-2.9443999999999998E-2</c:v>
                </c:pt>
                <c:pt idx="85">
                  <c:v>-3.46652E-2</c:v>
                </c:pt>
                <c:pt idx="86">
                  <c:v>-3.9765599999999998E-2</c:v>
                </c:pt>
                <c:pt idx="87">
                  <c:v>-4.25887E-2</c:v>
                </c:pt>
                <c:pt idx="88">
                  <c:v>-4.5690999999999996E-2</c:v>
                </c:pt>
                <c:pt idx="89">
                  <c:v>-4.5602799999999999E-2</c:v>
                </c:pt>
                <c:pt idx="90">
                  <c:v>-4.2302799999999995E-2</c:v>
                </c:pt>
                <c:pt idx="91">
                  <c:v>-3.6645299999999999E-2</c:v>
                </c:pt>
                <c:pt idx="92">
                  <c:v>-2.7719800000000003E-2</c:v>
                </c:pt>
                <c:pt idx="93">
                  <c:v>-1.6496400000000001E-2</c:v>
                </c:pt>
                <c:pt idx="94">
                  <c:v>-5.3578999999999996E-3</c:v>
                </c:pt>
                <c:pt idx="95">
                  <c:v>4.7740999999999999E-3</c:v>
                </c:pt>
                <c:pt idx="96">
                  <c:v>2.0335000000000002E-2</c:v>
                </c:pt>
                <c:pt idx="97">
                  <c:v>2.4237600000000002E-2</c:v>
                </c:pt>
                <c:pt idx="98">
                  <c:v>2.4704E-2</c:v>
                </c:pt>
                <c:pt idx="99">
                  <c:v>1.9734100000000001E-2</c:v>
                </c:pt>
                <c:pt idx="100">
                  <c:v>1.2922100000000001E-2</c:v>
                </c:pt>
                <c:pt idx="101">
                  <c:v>3.3439999999999998E-3</c:v>
                </c:pt>
                <c:pt idx="102">
                  <c:v>-7.7107E-3</c:v>
                </c:pt>
                <c:pt idx="103">
                  <c:v>-2.0110199999999998E-2</c:v>
                </c:pt>
                <c:pt idx="104">
                  <c:v>-3.5626600000000001E-2</c:v>
                </c:pt>
                <c:pt idx="105">
                  <c:v>-5.3398899999999999E-2</c:v>
                </c:pt>
                <c:pt idx="106">
                  <c:v>-6.91412E-2</c:v>
                </c:pt>
                <c:pt idx="107">
                  <c:v>-7.6399099999999998E-2</c:v>
                </c:pt>
                <c:pt idx="108">
                  <c:v>-8.8312799999999997E-2</c:v>
                </c:pt>
                <c:pt idx="109">
                  <c:v>-0.10382659999999999</c:v>
                </c:pt>
                <c:pt idx="110">
                  <c:v>-0.11787850000000001</c:v>
                </c:pt>
                <c:pt idx="111">
                  <c:v>-0.11457299999999999</c:v>
                </c:pt>
                <c:pt idx="112">
                  <c:v>-0.10161809999999999</c:v>
                </c:pt>
                <c:pt idx="113">
                  <c:v>-8.7276000000000006E-2</c:v>
                </c:pt>
                <c:pt idx="114">
                  <c:v>-8.12586E-2</c:v>
                </c:pt>
                <c:pt idx="115">
                  <c:v>-5.6769899999999998E-2</c:v>
                </c:pt>
                <c:pt idx="116">
                  <c:v>-2.7024800000000002E-2</c:v>
                </c:pt>
                <c:pt idx="117">
                  <c:v>2.3708099999999999E-2</c:v>
                </c:pt>
                <c:pt idx="118">
                  <c:v>5.9993100000000001E-2</c:v>
                </c:pt>
                <c:pt idx="119">
                  <c:v>9.4664800000000007E-2</c:v>
                </c:pt>
                <c:pt idx="120">
                  <c:v>0.12758549999999999</c:v>
                </c:pt>
                <c:pt idx="121">
                  <c:v>0.1508621</c:v>
                </c:pt>
                <c:pt idx="122">
                  <c:v>0.16501919999999998</c:v>
                </c:pt>
                <c:pt idx="123">
                  <c:v>0.16238810000000001</c:v>
                </c:pt>
                <c:pt idx="124">
                  <c:v>0.1503187</c:v>
                </c:pt>
                <c:pt idx="125">
                  <c:v>0.1518631</c:v>
                </c:pt>
                <c:pt idx="126">
                  <c:v>0.16010549999999998</c:v>
                </c:pt>
                <c:pt idx="127">
                  <c:v>0.147259</c:v>
                </c:pt>
                <c:pt idx="128">
                  <c:v>0.12850329999999999</c:v>
                </c:pt>
                <c:pt idx="129">
                  <c:v>8.9360300000000004E-2</c:v>
                </c:pt>
                <c:pt idx="130">
                  <c:v>6.6462800000000002E-2</c:v>
                </c:pt>
                <c:pt idx="131">
                  <c:v>4.5151199999999996E-2</c:v>
                </c:pt>
                <c:pt idx="132">
                  <c:v>2.5548000000000001E-2</c:v>
                </c:pt>
                <c:pt idx="133">
                  <c:v>2.1016499999999997E-2</c:v>
                </c:pt>
                <c:pt idx="134">
                  <c:v>2.29602E-2</c:v>
                </c:pt>
                <c:pt idx="135">
                  <c:v>2.7258600000000001E-2</c:v>
                </c:pt>
                <c:pt idx="136">
                  <c:v>3.9190599999999999E-2</c:v>
                </c:pt>
                <c:pt idx="137">
                  <c:v>4.6262400000000002E-2</c:v>
                </c:pt>
                <c:pt idx="138">
                  <c:v>5.2339500000000004E-2</c:v>
                </c:pt>
                <c:pt idx="139">
                  <c:v>5.5027199999999998E-2</c:v>
                </c:pt>
                <c:pt idx="140">
                  <c:v>5.3078500000000001E-2</c:v>
                </c:pt>
                <c:pt idx="141">
                  <c:v>5.31692E-2</c:v>
                </c:pt>
                <c:pt idx="142">
                  <c:v>5.1371E-2</c:v>
                </c:pt>
                <c:pt idx="143">
                  <c:v>4.4031300000000002E-2</c:v>
                </c:pt>
                <c:pt idx="144">
                  <c:v>3.1595200000000004E-2</c:v>
                </c:pt>
                <c:pt idx="145">
                  <c:v>2.5386199999999998E-2</c:v>
                </c:pt>
                <c:pt idx="146">
                  <c:v>2.4847899999999999E-2</c:v>
                </c:pt>
                <c:pt idx="147">
                  <c:v>3.0994500000000001E-2</c:v>
                </c:pt>
                <c:pt idx="148">
                  <c:v>3.4893100000000003E-2</c:v>
                </c:pt>
                <c:pt idx="149">
                  <c:v>2.52158E-2</c:v>
                </c:pt>
                <c:pt idx="150">
                  <c:v>1.3329200000000001E-2</c:v>
                </c:pt>
                <c:pt idx="151">
                  <c:v>-2.9145E-3</c:v>
                </c:pt>
                <c:pt idx="152">
                  <c:v>-1.33837E-2</c:v>
                </c:pt>
                <c:pt idx="153">
                  <c:v>-1.9738700000000001E-2</c:v>
                </c:pt>
                <c:pt idx="154">
                  <c:v>-2.13882E-2</c:v>
                </c:pt>
                <c:pt idx="155">
                  <c:v>-1.8674E-2</c:v>
                </c:pt>
                <c:pt idx="156">
                  <c:v>-9.0334000000000005E-3</c:v>
                </c:pt>
                <c:pt idx="157">
                  <c:v>-6.9379999999999995E-4</c:v>
                </c:pt>
                <c:pt idx="158">
                  <c:v>-2.3649000000000001E-3</c:v>
                </c:pt>
                <c:pt idx="159">
                  <c:v>-9.8364999999999998E-3</c:v>
                </c:pt>
                <c:pt idx="160">
                  <c:v>-2.0357899999999998E-2</c:v>
                </c:pt>
                <c:pt idx="161">
                  <c:v>-2.3124500000000003E-2</c:v>
                </c:pt>
                <c:pt idx="162">
                  <c:v>-1.91617E-2</c:v>
                </c:pt>
                <c:pt idx="163">
                  <c:v>-8.8287000000000001E-3</c:v>
                </c:pt>
                <c:pt idx="164">
                  <c:v>5.4193999999999996E-3</c:v>
                </c:pt>
                <c:pt idx="165">
                  <c:v>1.5182599999999999E-2</c:v>
                </c:pt>
                <c:pt idx="166">
                  <c:v>2.0552999999999998E-2</c:v>
                </c:pt>
                <c:pt idx="167">
                  <c:v>2.15353E-2</c:v>
                </c:pt>
                <c:pt idx="168">
                  <c:v>1.19807E-2</c:v>
                </c:pt>
                <c:pt idx="169">
                  <c:v>6.2021000000000003E-3</c:v>
                </c:pt>
                <c:pt idx="170">
                  <c:v>4.8954999999999997E-3</c:v>
                </c:pt>
                <c:pt idx="171">
                  <c:v>4.3075000000000006E-3</c:v>
                </c:pt>
                <c:pt idx="172">
                  <c:v>3.4007E-3</c:v>
                </c:pt>
                <c:pt idx="173">
                  <c:v>1.2034000000000001E-3</c:v>
                </c:pt>
                <c:pt idx="174">
                  <c:v>1.06E-3</c:v>
                </c:pt>
                <c:pt idx="175">
                  <c:v>-4.4799999999999999E-4</c:v>
                </c:pt>
                <c:pt idx="176">
                  <c:v>-3.9811999999999998E-3</c:v>
                </c:pt>
                <c:pt idx="177">
                  <c:v>-1.5167099999999999E-2</c:v>
                </c:pt>
                <c:pt idx="178">
                  <c:v>-2.9639499999999999E-2</c:v>
                </c:pt>
                <c:pt idx="179">
                  <c:v>-4.3468E-2</c:v>
                </c:pt>
                <c:pt idx="180">
                  <c:v>-4.3950199999999995E-2</c:v>
                </c:pt>
                <c:pt idx="181">
                  <c:v>-2.2917E-2</c:v>
                </c:pt>
                <c:pt idx="182">
                  <c:v>-1.3011099999999999E-2</c:v>
                </c:pt>
                <c:pt idx="183">
                  <c:v>-5.4483999999999999E-3</c:v>
                </c:pt>
                <c:pt idx="184">
                  <c:v>1.9059999999999999E-3</c:v>
                </c:pt>
                <c:pt idx="185">
                  <c:v>3.7537E-3</c:v>
                </c:pt>
                <c:pt idx="186">
                  <c:v>-9.2480000000000004E-4</c:v>
                </c:pt>
                <c:pt idx="187">
                  <c:v>-7.8744000000000001E-3</c:v>
                </c:pt>
                <c:pt idx="188">
                  <c:v>-1.5381100000000002E-2</c:v>
                </c:pt>
                <c:pt idx="189">
                  <c:v>-1.7166399999999998E-2</c:v>
                </c:pt>
                <c:pt idx="190">
                  <c:v>-1.7886200000000001E-2</c:v>
                </c:pt>
                <c:pt idx="191">
                  <c:v>-1.2857400000000001E-2</c:v>
                </c:pt>
                <c:pt idx="192">
                  <c:v>-1.6359E-3</c:v>
                </c:pt>
                <c:pt idx="193">
                  <c:v>-2.2306900000000001E-2</c:v>
                </c:pt>
                <c:pt idx="194">
                  <c:v>-2.7320000000000001E-2</c:v>
                </c:pt>
                <c:pt idx="195">
                  <c:v>-1.9736699999999999E-2</c:v>
                </c:pt>
                <c:pt idx="196">
                  <c:v>-1.92511E-2</c:v>
                </c:pt>
                <c:pt idx="197">
                  <c:v>-3.07265E-2</c:v>
                </c:pt>
                <c:pt idx="198">
                  <c:v>-3.8959500000000001E-2</c:v>
                </c:pt>
                <c:pt idx="199">
                  <c:v>-3.7034299999999999E-2</c:v>
                </c:pt>
                <c:pt idx="200">
                  <c:v>-1.83187E-2</c:v>
                </c:pt>
                <c:pt idx="201">
                  <c:v>-2.8552499999999998E-2</c:v>
                </c:pt>
                <c:pt idx="202">
                  <c:v>-3.3655499999999998E-2</c:v>
                </c:pt>
                <c:pt idx="203">
                  <c:v>-3.12459E-2</c:v>
                </c:pt>
                <c:pt idx="204">
                  <c:v>-4.0632500000000002E-2</c:v>
                </c:pt>
                <c:pt idx="205">
                  <c:v>-3.6574799999999998E-2</c:v>
                </c:pt>
                <c:pt idx="206">
                  <c:v>-3.0816E-2</c:v>
                </c:pt>
                <c:pt idx="207">
                  <c:v>-4.7286500000000002E-2</c:v>
                </c:pt>
                <c:pt idx="208">
                  <c:v>-5.3375300000000001E-2</c:v>
                </c:pt>
                <c:pt idx="209">
                  <c:v>-4.9666300000000004E-2</c:v>
                </c:pt>
                <c:pt idx="210">
                  <c:v>-4.4656900000000006E-2</c:v>
                </c:pt>
                <c:pt idx="211">
                  <c:v>-4.1511699999999999E-2</c:v>
                </c:pt>
                <c:pt idx="212">
                  <c:v>-6.7779999999999993E-2</c:v>
                </c:pt>
                <c:pt idx="213">
                  <c:v>-3.1037099999999998E-2</c:v>
                </c:pt>
                <c:pt idx="214">
                  <c:v>-1.2244999999999999E-2</c:v>
                </c:pt>
                <c:pt idx="215">
                  <c:v>-9.5656999999999999E-3</c:v>
                </c:pt>
                <c:pt idx="216">
                  <c:v>-2.4862999999999999E-3</c:v>
                </c:pt>
                <c:pt idx="217">
                  <c:v>-5.4789000000000001E-3</c:v>
                </c:pt>
                <c:pt idx="218">
                  <c:v>-1.2935200000000001E-2</c:v>
                </c:pt>
                <c:pt idx="219">
                  <c:v>-9.5457000000000007E-3</c:v>
                </c:pt>
                <c:pt idx="220">
                  <c:v>-5.4761999999999996E-3</c:v>
                </c:pt>
                <c:pt idx="221">
                  <c:v>-5.3019999999999999E-4</c:v>
                </c:pt>
                <c:pt idx="222">
                  <c:v>1.06596E-2</c:v>
                </c:pt>
                <c:pt idx="223">
                  <c:v>1.6153399999999998E-2</c:v>
                </c:pt>
                <c:pt idx="224">
                  <c:v>1.8595500000000001E-2</c:v>
                </c:pt>
                <c:pt idx="225">
                  <c:v>7.2131999999999995E-3</c:v>
                </c:pt>
                <c:pt idx="226">
                  <c:v>1.47113E-2</c:v>
                </c:pt>
                <c:pt idx="227">
                  <c:v>1.4081699999999999E-2</c:v>
                </c:pt>
                <c:pt idx="228">
                  <c:v>1.6544300000000001E-2</c:v>
                </c:pt>
                <c:pt idx="229">
                  <c:v>1.12067E-2</c:v>
                </c:pt>
                <c:pt idx="230">
                  <c:v>4.5113999999999996E-3</c:v>
                </c:pt>
                <c:pt idx="231">
                  <c:v>7.8820999999999995E-3</c:v>
                </c:pt>
                <c:pt idx="232">
                  <c:v>2.7931000000000002E-3</c:v>
                </c:pt>
                <c:pt idx="233">
                  <c:v>1.2469300000000001E-2</c:v>
                </c:pt>
                <c:pt idx="234">
                  <c:v>1.4703900000000001E-2</c:v>
                </c:pt>
                <c:pt idx="235">
                  <c:v>2.0728200000000002E-2</c:v>
                </c:pt>
                <c:pt idx="236">
                  <c:v>2.5998999999999998E-2</c:v>
                </c:pt>
                <c:pt idx="237">
                  <c:v>1.42798E-2</c:v>
                </c:pt>
                <c:pt idx="238">
                  <c:v>-4.4263999999999996E-3</c:v>
                </c:pt>
                <c:pt idx="239">
                  <c:v>-6.9322999999999997E-3</c:v>
                </c:pt>
                <c:pt idx="240">
                  <c:v>-1.9785900000000002E-2</c:v>
                </c:pt>
                <c:pt idx="241">
                  <c:v>-1.2480400000000001E-2</c:v>
                </c:pt>
                <c:pt idx="242">
                  <c:v>1.1228E-3</c:v>
                </c:pt>
                <c:pt idx="243">
                  <c:v>-7.8205000000000011E-3</c:v>
                </c:pt>
                <c:pt idx="244">
                  <c:v>-3.2845000000000001E-3</c:v>
                </c:pt>
                <c:pt idx="245">
                  <c:v>-2.7365900000000002E-2</c:v>
                </c:pt>
                <c:pt idx="246">
                  <c:v>-9.0977000000000002E-3</c:v>
                </c:pt>
                <c:pt idx="247">
                  <c:v>3.9656500000000004E-2</c:v>
                </c:pt>
                <c:pt idx="248">
                  <c:v>0.10281319999999999</c:v>
                </c:pt>
                <c:pt idx="249">
                  <c:v>0.11512370000000001</c:v>
                </c:pt>
                <c:pt idx="250">
                  <c:v>0.1078583</c:v>
                </c:pt>
                <c:pt idx="251">
                  <c:v>0.10024660000000001</c:v>
                </c:pt>
                <c:pt idx="252">
                  <c:v>9.9955000000000002E-2</c:v>
                </c:pt>
                <c:pt idx="253">
                  <c:v>9.357710000000001E-2</c:v>
                </c:pt>
                <c:pt idx="254">
                  <c:v>9.3830899999999995E-2</c:v>
                </c:pt>
                <c:pt idx="255">
                  <c:v>0.20952409999999999</c:v>
                </c:pt>
                <c:pt idx="256">
                  <c:v>0.29775790000000002</c:v>
                </c:pt>
                <c:pt idx="257">
                  <c:v>0.45274900000000001</c:v>
                </c:pt>
                <c:pt idx="258">
                  <c:v>0.41614660000000003</c:v>
                </c:pt>
                <c:pt idx="259">
                  <c:v>0.31874199999999997</c:v>
                </c:pt>
                <c:pt idx="260">
                  <c:v>0.24415120000000001</c:v>
                </c:pt>
                <c:pt idx="261">
                  <c:v>0.2643102</c:v>
                </c:pt>
                <c:pt idx="262">
                  <c:v>0.31396740000000001</c:v>
                </c:pt>
                <c:pt idx="263">
                  <c:v>0.37276940000000003</c:v>
                </c:pt>
                <c:pt idx="264">
                  <c:v>0.40515329999999999</c:v>
                </c:pt>
                <c:pt idx="265">
                  <c:v>0.41151949999999998</c:v>
                </c:pt>
                <c:pt idx="266">
                  <c:v>0.35315600000000003</c:v>
                </c:pt>
                <c:pt idx="267">
                  <c:v>0.2273075</c:v>
                </c:pt>
                <c:pt idx="268">
                  <c:v>0.16064119999999998</c:v>
                </c:pt>
                <c:pt idx="269">
                  <c:v>7.1033799999999994E-2</c:v>
                </c:pt>
                <c:pt idx="270">
                  <c:v>6.6147499999999998E-2</c:v>
                </c:pt>
                <c:pt idx="271">
                  <c:v>7.7767199999999995E-2</c:v>
                </c:pt>
                <c:pt idx="272">
                  <c:v>7.1818900000000005E-2</c:v>
                </c:pt>
                <c:pt idx="273">
                  <c:v>2.0309499999999998E-2</c:v>
                </c:pt>
                <c:pt idx="274">
                  <c:v>-3.3360899999999999E-2</c:v>
                </c:pt>
                <c:pt idx="275">
                  <c:v>-8.8333600000000012E-2</c:v>
                </c:pt>
                <c:pt idx="276">
                  <c:v>-0.11600000000000001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accent4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noFill/>
                <a:prstDash val="solid"/>
              </a:ln>
            </c:spPr>
          </c:marker>
          <c:cat>
            <c:strRef>
              <c:f>Sheet1!$A$2:$A$280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Sheet1!$C$2:$C$280</c:f>
              <c:numCache>
                <c:formatCode>0.00%</c:formatCode>
                <c:ptCount val="2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Sheet1!$A$2:$A$280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Sheet1!$D$2:$D$280</c:f>
              <c:numCache>
                <c:formatCode>General</c:formatCode>
                <c:ptCount val="279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  <c:pt idx="278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ax val="0.5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5.000000000000001E-2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5"/>
          <c:min val="-0.15000000000000002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5.000000000000001E-2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 dirty="0"/>
              <a:t> U.S. CPI Inflation</a:t>
            </a:r>
          </a:p>
        </c:rich>
      </c:tx>
      <c:layout>
        <c:manualLayout>
          <c:xMode val="edge"/>
          <c:yMode val="edge"/>
          <c:x val="0.37069592721541555"/>
          <c:y val="3.6883739625055326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8542-4336-8E14-9C463F0DEA43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3.3666800000000004E-2</c:v>
                </c:pt>
                <c:pt idx="1">
                  <c:v>2.8166299999999998E-2</c:v>
                </c:pt>
                <c:pt idx="2">
                  <c:v>1.5956700000000001E-2</c:v>
                </c:pt>
                <c:pt idx="3">
                  <c:v>2.298E-2</c:v>
                </c:pt>
                <c:pt idx="4">
                  <c:v>2.66757E-2</c:v>
                </c:pt>
                <c:pt idx="5">
                  <c:v>3.3658300000000002E-2</c:v>
                </c:pt>
                <c:pt idx="6">
                  <c:v>3.2220900000000004E-2</c:v>
                </c:pt>
                <c:pt idx="7">
                  <c:v>2.8705500000000002E-2</c:v>
                </c:pt>
                <c:pt idx="8">
                  <c:v>3.8149500000000003E-2</c:v>
                </c:pt>
                <c:pt idx="9">
                  <c:v>-3.2035999999999996E-3</c:v>
                </c:pt>
                <c:pt idx="10">
                  <c:v>1.63657E-2</c:v>
                </c:pt>
                <c:pt idx="11">
                  <c:v>3.1396500000000001E-2</c:v>
                </c:pt>
                <c:pt idx="12">
                  <c:v>2.0731899999999998E-2</c:v>
                </c:pt>
                <c:pt idx="13">
                  <c:v>1.4659699999999999E-2</c:v>
                </c:pt>
                <c:pt idx="14">
                  <c:v>1.6154599999999998E-2</c:v>
                </c:pt>
                <c:pt idx="15">
                  <c:v>1.2114000000000001E-3</c:v>
                </c:pt>
                <c:pt idx="16">
                  <c:v>1.26736E-2</c:v>
                </c:pt>
                <c:pt idx="17">
                  <c:v>2.1374900000000002E-2</c:v>
                </c:pt>
                <c:pt idx="18">
                  <c:v>2.4340999999999998E-2</c:v>
                </c:pt>
                <c:pt idx="19">
                  <c:v>1.8121100000000001E-2</c:v>
                </c:pt>
                <c:pt idx="20">
                  <c:v>1.24837E-2</c:v>
                </c:pt>
                <c:pt idx="21">
                  <c:v>4.7E-2</c:v>
                </c:pt>
                <c:pt idx="22">
                  <c:v>0.08</c:v>
                </c:pt>
                <c:pt idx="23">
                  <c:v>0.04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2.5% Long Run Inflation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9.0000000000000024E-2"/>
          <c:min val="-1.0000000000000002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0.01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159245389807161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 dirty="0"/>
              <a:t> U.S. CPI Inflation</a:t>
            </a:r>
          </a:p>
        </c:rich>
      </c:tx>
      <c:layout>
        <c:manualLayout>
          <c:xMode val="edge"/>
          <c:yMode val="edge"/>
          <c:x val="0.37069592721541555"/>
          <c:y val="3.6883739625055326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8542-4336-8E14-9C463F0DEA43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3.3666800000000004E-2</c:v>
                </c:pt>
                <c:pt idx="1">
                  <c:v>2.8166299999999998E-2</c:v>
                </c:pt>
                <c:pt idx="2">
                  <c:v>1.5956700000000001E-2</c:v>
                </c:pt>
                <c:pt idx="3">
                  <c:v>2.298E-2</c:v>
                </c:pt>
                <c:pt idx="4">
                  <c:v>2.66757E-2</c:v>
                </c:pt>
                <c:pt idx="5">
                  <c:v>3.3658300000000002E-2</c:v>
                </c:pt>
                <c:pt idx="6">
                  <c:v>3.2220900000000004E-2</c:v>
                </c:pt>
                <c:pt idx="7">
                  <c:v>2.8705500000000002E-2</c:v>
                </c:pt>
                <c:pt idx="8">
                  <c:v>3.8149500000000003E-2</c:v>
                </c:pt>
                <c:pt idx="9">
                  <c:v>-3.2035999999999996E-3</c:v>
                </c:pt>
                <c:pt idx="10">
                  <c:v>1.63657E-2</c:v>
                </c:pt>
                <c:pt idx="11">
                  <c:v>3.1396500000000001E-2</c:v>
                </c:pt>
                <c:pt idx="12">
                  <c:v>2.0731899999999998E-2</c:v>
                </c:pt>
                <c:pt idx="13">
                  <c:v>1.4659699999999999E-2</c:v>
                </c:pt>
                <c:pt idx="14">
                  <c:v>1.6154599999999998E-2</c:v>
                </c:pt>
                <c:pt idx="15">
                  <c:v>1.2114000000000001E-3</c:v>
                </c:pt>
                <c:pt idx="16">
                  <c:v>1.26736E-2</c:v>
                </c:pt>
                <c:pt idx="17">
                  <c:v>2.1374900000000002E-2</c:v>
                </c:pt>
                <c:pt idx="18">
                  <c:v>2.4340999999999998E-2</c:v>
                </c:pt>
                <c:pt idx="19">
                  <c:v>1.8121100000000001E-2</c:v>
                </c:pt>
                <c:pt idx="20">
                  <c:v>1.24837E-2</c:v>
                </c:pt>
                <c:pt idx="21">
                  <c:v>4.7E-2</c:v>
                </c:pt>
                <c:pt idx="22">
                  <c:v>0.08</c:v>
                </c:pt>
                <c:pt idx="23">
                  <c:v>0.04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2.5% Long Run Inflation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9.0000000000000024E-2"/>
          <c:min val="-1.0000000000000002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0.01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159245389807161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Sheet1!$B$1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Sheet1!$B$2:$B$196</c:f>
              <c:numCache>
                <c:formatCode>0.0</c:formatCode>
                <c:ptCount val="195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5.7</c:v>
                </c:pt>
                <c:pt idx="169">
                  <c:v>5.3</c:v>
                </c:pt>
                <c:pt idx="170">
                  <c:v>5.9</c:v>
                </c:pt>
                <c:pt idx="171">
                  <c:v>5.8</c:v>
                </c:pt>
                <c:pt idx="172">
                  <c:v>5.5</c:v>
                </c:pt>
                <c:pt idx="173">
                  <c:v>5.4</c:v>
                </c:pt>
                <c:pt idx="174">
                  <c:v>5.4</c:v>
                </c:pt>
                <c:pt idx="175">
                  <c:v>5.4</c:v>
                </c:pt>
                <c:pt idx="176" formatCode="General">
                  <c:v>5.0999999999999996</c:v>
                </c:pt>
                <c:pt idx="177" formatCode="General">
                  <c:v>4.9000000000000004</c:v>
                </c:pt>
                <c:pt idx="178" formatCode="General">
                  <c:v>5</c:v>
                </c:pt>
                <c:pt idx="179" formatCode="General">
                  <c:v>4.8</c:v>
                </c:pt>
                <c:pt idx="180" formatCode="General">
                  <c:v>4.4000000000000004</c:v>
                </c:pt>
                <c:pt idx="181" formatCode="General">
                  <c:v>4.7</c:v>
                </c:pt>
                <c:pt idx="182" formatCode="General">
                  <c:v>4.3</c:v>
                </c:pt>
                <c:pt idx="183" formatCode="General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Sheet1!$A$2:$A$184</c:f>
              <c:strCache>
                <c:ptCount val="181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Sheet1!$C$2:$C$196</c:f>
              <c:numCache>
                <c:formatCode>0.0</c:formatCode>
                <c:ptCount val="195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5.7</c:v>
                </c:pt>
                <c:pt idx="169">
                  <c:v>5.3</c:v>
                </c:pt>
                <c:pt idx="170">
                  <c:v>5.9</c:v>
                </c:pt>
                <c:pt idx="171">
                  <c:v>5.8</c:v>
                </c:pt>
                <c:pt idx="172">
                  <c:v>5.5</c:v>
                </c:pt>
                <c:pt idx="173">
                  <c:v>5.4</c:v>
                </c:pt>
                <c:pt idx="174">
                  <c:v>5.4</c:v>
                </c:pt>
                <c:pt idx="175">
                  <c:v>5.4</c:v>
                </c:pt>
                <c:pt idx="176" formatCode="General">
                  <c:v>5.0999999999999996</c:v>
                </c:pt>
                <c:pt idx="177" formatCode="General">
                  <c:v>4.9000000000000004</c:v>
                </c:pt>
                <c:pt idx="178" formatCode="General">
                  <c:v>5</c:v>
                </c:pt>
                <c:pt idx="179" formatCode="General">
                  <c:v>4.8</c:v>
                </c:pt>
                <c:pt idx="180" formatCode="General">
                  <c:v>4.4000000000000004</c:v>
                </c:pt>
                <c:pt idx="181" formatCode="General">
                  <c:v>4.7</c:v>
                </c:pt>
                <c:pt idx="182" formatCode="General">
                  <c:v>4.3</c:v>
                </c:pt>
                <c:pt idx="183" formatCode="General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Sheet1!$B$2:$B$196</c:f>
              <c:numCache>
                <c:formatCode>0.0</c:formatCode>
                <c:ptCount val="195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2.2999999999999998</c:v>
                </c:pt>
                <c:pt idx="145">
                  <c:v>2.4</c:v>
                </c:pt>
                <c:pt idx="146">
                  <c:v>2.1</c:v>
                </c:pt>
                <c:pt idx="147">
                  <c:v>1.4</c:v>
                </c:pt>
                <c:pt idx="148">
                  <c:v>1.2</c:v>
                </c:pt>
                <c:pt idx="149">
                  <c:v>1.2</c:v>
                </c:pt>
                <c:pt idx="150">
                  <c:v>1.5</c:v>
                </c:pt>
                <c:pt idx="151">
                  <c:v>1.7</c:v>
                </c:pt>
                <c:pt idx="152">
                  <c:v>1.7</c:v>
                </c:pt>
                <c:pt idx="153">
                  <c:v>1.6</c:v>
                </c:pt>
                <c:pt idx="154">
                  <c:v>1.7</c:v>
                </c:pt>
                <c:pt idx="155">
                  <c:v>1.6</c:v>
                </c:pt>
                <c:pt idx="156">
                  <c:v>1.4</c:v>
                </c:pt>
                <c:pt idx="157">
                  <c:v>1.3</c:v>
                </c:pt>
                <c:pt idx="158">
                  <c:v>1.7</c:v>
                </c:pt>
                <c:pt idx="159">
                  <c:v>3</c:v>
                </c:pt>
                <c:pt idx="160">
                  <c:v>3.8</c:v>
                </c:pt>
                <c:pt idx="161">
                  <c:v>4.4000000000000004</c:v>
                </c:pt>
                <c:pt idx="162">
                  <c:v>4.2</c:v>
                </c:pt>
                <c:pt idx="163">
                  <c:v>3.9</c:v>
                </c:pt>
                <c:pt idx="164">
                  <c:v>4</c:v>
                </c:pt>
                <c:pt idx="165">
                  <c:v>4.5999999999999996</c:v>
                </c:pt>
                <c:pt idx="166">
                  <c:v>5</c:v>
                </c:pt>
                <c:pt idx="167">
                  <c:v>5.5</c:v>
                </c:pt>
                <c:pt idx="168">
                  <c:v>6.1</c:v>
                </c:pt>
                <c:pt idx="169">
                  <c:v>6.4</c:v>
                </c:pt>
                <c:pt idx="170">
                  <c:v>6.5</c:v>
                </c:pt>
                <c:pt idx="171">
                  <c:v>6.1</c:v>
                </c:pt>
                <c:pt idx="172">
                  <c:v>6</c:v>
                </c:pt>
                <c:pt idx="173">
                  <c:v>5.9</c:v>
                </c:pt>
                <c:pt idx="174">
                  <c:v>5.9</c:v>
                </c:pt>
                <c:pt idx="175">
                  <c:v>6.3</c:v>
                </c:pt>
                <c:pt idx="176">
                  <c:v>6.6</c:v>
                </c:pt>
                <c:pt idx="177">
                  <c:v>6.3</c:v>
                </c:pt>
                <c:pt idx="178">
                  <c:v>6</c:v>
                </c:pt>
                <c:pt idx="179">
                  <c:v>5.7</c:v>
                </c:pt>
                <c:pt idx="180" formatCode="General">
                  <c:v>5.5</c:v>
                </c:pt>
                <c:pt idx="181" formatCode="General">
                  <c:v>5.5</c:v>
                </c:pt>
                <c:pt idx="182" formatCode="General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 dirty="0"/>
              <a:t> Unemployment Rate</a:t>
            </a:r>
          </a:p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600" dirty="0"/>
              <a:t>(Unemployed </a:t>
            </a:r>
            <a:r>
              <a:rPr lang="en-US" sz="1600" baseline="0" dirty="0"/>
              <a:t>to Labor Force)</a:t>
            </a:r>
            <a:endParaRPr lang="en-US" sz="1600" dirty="0"/>
          </a:p>
        </c:rich>
      </c:tx>
      <c:layout>
        <c:manualLayout>
          <c:xMode val="edge"/>
          <c:yMode val="edge"/>
          <c:x val="0.28758201941295358"/>
          <c:y val="9.5730222505125868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3.966666666666667E-2</c:v>
                </c:pt>
                <c:pt idx="1">
                  <c:v>4.7416666666666669E-2</c:v>
                </c:pt>
                <c:pt idx="2">
                  <c:v>5.7833333333333334E-2</c:v>
                </c:pt>
                <c:pt idx="3">
                  <c:v>5.9916666666666674E-2</c:v>
                </c:pt>
                <c:pt idx="4">
                  <c:v>5.541666666666667E-2</c:v>
                </c:pt>
                <c:pt idx="5">
                  <c:v>5.0833333333333328E-2</c:v>
                </c:pt>
                <c:pt idx="6">
                  <c:v>4.6083333333333337E-2</c:v>
                </c:pt>
                <c:pt idx="7">
                  <c:v>4.6166666666666668E-2</c:v>
                </c:pt>
                <c:pt idx="8">
                  <c:v>5.7999999999999996E-2</c:v>
                </c:pt>
                <c:pt idx="9">
                  <c:v>9.2833333333333337E-2</c:v>
                </c:pt>
                <c:pt idx="10">
                  <c:v>9.6083333333333326E-2</c:v>
                </c:pt>
                <c:pt idx="11">
                  <c:v>8.9333333333333334E-2</c:v>
                </c:pt>
                <c:pt idx="12">
                  <c:v>8.0749999999999988E-2</c:v>
                </c:pt>
                <c:pt idx="13">
                  <c:v>7.3583333333333334E-2</c:v>
                </c:pt>
                <c:pt idx="14">
                  <c:v>6.158333333333333E-2</c:v>
                </c:pt>
                <c:pt idx="15">
                  <c:v>5.2750000000000005E-2</c:v>
                </c:pt>
                <c:pt idx="16">
                  <c:v>4.8750000000000002E-2</c:v>
                </c:pt>
                <c:pt idx="17">
                  <c:v>4.3499999999999997E-2</c:v>
                </c:pt>
                <c:pt idx="18">
                  <c:v>3.8916666666666669E-2</c:v>
                </c:pt>
                <c:pt idx="19">
                  <c:v>3.6833333333333329E-2</c:v>
                </c:pt>
                <c:pt idx="20">
                  <c:v>8.1083333333333327E-2</c:v>
                </c:pt>
                <c:pt idx="21">
                  <c:v>5.3999999999999999E-2</c:v>
                </c:pt>
                <c:pt idx="22">
                  <c:v>3.5999999999999997E-2</c:v>
                </c:pt>
                <c:pt idx="23">
                  <c:v>4.4999999999999998E-2</c:v>
                </c:pt>
                <c:pt idx="24">
                  <c:v>4.4999999999999998E-2</c:v>
                </c:pt>
                <c:pt idx="25">
                  <c:v>4.4999999999999998E-2</c:v>
                </c:pt>
                <c:pt idx="26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4.5% Full Employment Target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4.4999999999999998E-2</c:v>
                </c:pt>
                <c:pt idx="1">
                  <c:v>4.4999999999999998E-2</c:v>
                </c:pt>
                <c:pt idx="2">
                  <c:v>4.4999999999999998E-2</c:v>
                </c:pt>
                <c:pt idx="3">
                  <c:v>4.4999999999999998E-2</c:v>
                </c:pt>
                <c:pt idx="4">
                  <c:v>4.4999999999999998E-2</c:v>
                </c:pt>
                <c:pt idx="5">
                  <c:v>4.4999999999999998E-2</c:v>
                </c:pt>
                <c:pt idx="6">
                  <c:v>4.4999999999999998E-2</c:v>
                </c:pt>
                <c:pt idx="7">
                  <c:v>4.4999999999999998E-2</c:v>
                </c:pt>
                <c:pt idx="8">
                  <c:v>4.4999999999999998E-2</c:v>
                </c:pt>
                <c:pt idx="9">
                  <c:v>4.4999999999999998E-2</c:v>
                </c:pt>
                <c:pt idx="10">
                  <c:v>4.4999999999999998E-2</c:v>
                </c:pt>
                <c:pt idx="11">
                  <c:v>4.4999999999999998E-2</c:v>
                </c:pt>
                <c:pt idx="12">
                  <c:v>4.4999999999999998E-2</c:v>
                </c:pt>
                <c:pt idx="13">
                  <c:v>4.4999999999999998E-2</c:v>
                </c:pt>
                <c:pt idx="14">
                  <c:v>4.4999999999999998E-2</c:v>
                </c:pt>
                <c:pt idx="15">
                  <c:v>4.4999999999999998E-2</c:v>
                </c:pt>
                <c:pt idx="16">
                  <c:v>4.4999999999999998E-2</c:v>
                </c:pt>
                <c:pt idx="17">
                  <c:v>4.4999999999999998E-2</c:v>
                </c:pt>
                <c:pt idx="18">
                  <c:v>4.4999999999999998E-2</c:v>
                </c:pt>
                <c:pt idx="19">
                  <c:v>4.4999999999999998E-2</c:v>
                </c:pt>
                <c:pt idx="20">
                  <c:v>4.4999999999999998E-2</c:v>
                </c:pt>
                <c:pt idx="21">
                  <c:v>4.4999999999999998E-2</c:v>
                </c:pt>
                <c:pt idx="22">
                  <c:v>4.4999999999999998E-2</c:v>
                </c:pt>
                <c:pt idx="23">
                  <c:v>4.4999999999999998E-2</c:v>
                </c:pt>
                <c:pt idx="24">
                  <c:v>4.4999999999999998E-2</c:v>
                </c:pt>
                <c:pt idx="25">
                  <c:v>4.4999999999999998E-2</c:v>
                </c:pt>
                <c:pt idx="26">
                  <c:v>4.4999999999999998E-2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0.12000000000000001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9868780222726313"/>
          <c:y val="0.12886631394070386"/>
          <c:w val="0.32053342293898723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Graph'!$A$12:$A$1950</c:f>
              <c:numCache>
                <c:formatCode>yyyy\-mm\-dd</c:formatCode>
                <c:ptCount val="1939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</c:numCache>
            </c:numRef>
          </c:cat>
          <c:val>
            <c:numRef>
              <c:f>'FRED Graph'!$B$12:$B$1950</c:f>
              <c:numCache>
                <c:formatCode>0.00</c:formatCode>
                <c:ptCount val="1939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5.0999999999999996</c:v>
                </c:pt>
                <c:pt idx="1916" formatCode="General">
                  <c:v>5.0999999999999996</c:v>
                </c:pt>
                <c:pt idx="1917" formatCode="General">
                  <c:v>5.0999999999999996</c:v>
                </c:pt>
                <c:pt idx="1918" formatCode="General">
                  <c:v>5.0999999999999996</c:v>
                </c:pt>
                <c:pt idx="1919" formatCode="General">
                  <c:v>5.0999999999999996</c:v>
                </c:pt>
                <c:pt idx="1920" formatCode="General">
                  <c:v>5.0999999999999996</c:v>
                </c:pt>
                <c:pt idx="1921" formatCode="General">
                  <c:v>5.0999999999999996</c:v>
                </c:pt>
                <c:pt idx="1922" formatCode="General">
                  <c:v>5.0999999999999996</c:v>
                </c:pt>
                <c:pt idx="1923" formatCode="General">
                  <c:v>5.0999999999999996</c:v>
                </c:pt>
                <c:pt idx="1924" formatCode="General">
                  <c:v>5.0999999999999996</c:v>
                </c:pt>
                <c:pt idx="1925" formatCode="General">
                  <c:v>5.0999999999999996</c:v>
                </c:pt>
                <c:pt idx="1926" formatCode="General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 dirty="0"/>
              <a:t> Unemployment Rate</a:t>
            </a:r>
          </a:p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600" dirty="0"/>
              <a:t>(Unemployed </a:t>
            </a:r>
            <a:r>
              <a:rPr lang="en-US" sz="1600" baseline="0" dirty="0"/>
              <a:t>to Labor Force)</a:t>
            </a:r>
            <a:endParaRPr lang="en-US" sz="1600" dirty="0"/>
          </a:p>
        </c:rich>
      </c:tx>
      <c:layout>
        <c:manualLayout>
          <c:xMode val="edge"/>
          <c:yMode val="edge"/>
          <c:x val="0.28758201941295358"/>
          <c:y val="9.5730222505125868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3.966666666666667E-2</c:v>
                </c:pt>
                <c:pt idx="1">
                  <c:v>4.7416666666666669E-2</c:v>
                </c:pt>
                <c:pt idx="2">
                  <c:v>5.7833333333333334E-2</c:v>
                </c:pt>
                <c:pt idx="3">
                  <c:v>5.9916666666666674E-2</c:v>
                </c:pt>
                <c:pt idx="4">
                  <c:v>5.541666666666667E-2</c:v>
                </c:pt>
                <c:pt idx="5">
                  <c:v>5.0833333333333328E-2</c:v>
                </c:pt>
                <c:pt idx="6">
                  <c:v>4.6083333333333337E-2</c:v>
                </c:pt>
                <c:pt idx="7">
                  <c:v>4.6166666666666668E-2</c:v>
                </c:pt>
                <c:pt idx="8">
                  <c:v>5.7999999999999996E-2</c:v>
                </c:pt>
                <c:pt idx="9">
                  <c:v>9.2833333333333337E-2</c:v>
                </c:pt>
                <c:pt idx="10">
                  <c:v>9.6083333333333326E-2</c:v>
                </c:pt>
                <c:pt idx="11">
                  <c:v>8.9333333333333334E-2</c:v>
                </c:pt>
                <c:pt idx="12">
                  <c:v>8.0749999999999988E-2</c:v>
                </c:pt>
                <c:pt idx="13">
                  <c:v>7.3583333333333334E-2</c:v>
                </c:pt>
                <c:pt idx="14">
                  <c:v>6.158333333333333E-2</c:v>
                </c:pt>
                <c:pt idx="15">
                  <c:v>5.2750000000000005E-2</c:v>
                </c:pt>
                <c:pt idx="16">
                  <c:v>4.8750000000000002E-2</c:v>
                </c:pt>
                <c:pt idx="17">
                  <c:v>4.3499999999999997E-2</c:v>
                </c:pt>
                <c:pt idx="18">
                  <c:v>3.8916666666666669E-2</c:v>
                </c:pt>
                <c:pt idx="19">
                  <c:v>3.6833333333333329E-2</c:v>
                </c:pt>
                <c:pt idx="20">
                  <c:v>8.1083333333333327E-2</c:v>
                </c:pt>
                <c:pt idx="21">
                  <c:v>5.3999999999999999E-2</c:v>
                </c:pt>
                <c:pt idx="22">
                  <c:v>3.5999999999999997E-2</c:v>
                </c:pt>
                <c:pt idx="23">
                  <c:v>4.4999999999999998E-2</c:v>
                </c:pt>
                <c:pt idx="24">
                  <c:v>4.4999999999999998E-2</c:v>
                </c:pt>
                <c:pt idx="25">
                  <c:v>4.4999999999999998E-2</c:v>
                </c:pt>
                <c:pt idx="26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4.5% Full Employment Target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4.4999999999999998E-2</c:v>
                </c:pt>
                <c:pt idx="1">
                  <c:v>4.4999999999999998E-2</c:v>
                </c:pt>
                <c:pt idx="2">
                  <c:v>4.4999999999999998E-2</c:v>
                </c:pt>
                <c:pt idx="3">
                  <c:v>4.4999999999999998E-2</c:v>
                </c:pt>
                <c:pt idx="4">
                  <c:v>4.4999999999999998E-2</c:v>
                </c:pt>
                <c:pt idx="5">
                  <c:v>4.4999999999999998E-2</c:v>
                </c:pt>
                <c:pt idx="6">
                  <c:v>4.4999999999999998E-2</c:v>
                </c:pt>
                <c:pt idx="7">
                  <c:v>4.4999999999999998E-2</c:v>
                </c:pt>
                <c:pt idx="8">
                  <c:v>4.4999999999999998E-2</c:v>
                </c:pt>
                <c:pt idx="9">
                  <c:v>4.4999999999999998E-2</c:v>
                </c:pt>
                <c:pt idx="10">
                  <c:v>4.4999999999999998E-2</c:v>
                </c:pt>
                <c:pt idx="11">
                  <c:v>4.4999999999999998E-2</c:v>
                </c:pt>
                <c:pt idx="12">
                  <c:v>4.4999999999999998E-2</c:v>
                </c:pt>
                <c:pt idx="13">
                  <c:v>4.4999999999999998E-2</c:v>
                </c:pt>
                <c:pt idx="14">
                  <c:v>4.4999999999999998E-2</c:v>
                </c:pt>
                <c:pt idx="15">
                  <c:v>4.4999999999999998E-2</c:v>
                </c:pt>
                <c:pt idx="16">
                  <c:v>4.4999999999999998E-2</c:v>
                </c:pt>
                <c:pt idx="17">
                  <c:v>4.4999999999999998E-2</c:v>
                </c:pt>
                <c:pt idx="18">
                  <c:v>4.4999999999999998E-2</c:v>
                </c:pt>
                <c:pt idx="19">
                  <c:v>4.4999999999999998E-2</c:v>
                </c:pt>
                <c:pt idx="20">
                  <c:v>4.4999999999999998E-2</c:v>
                </c:pt>
                <c:pt idx="21">
                  <c:v>4.4999999999999998E-2</c:v>
                </c:pt>
                <c:pt idx="22">
                  <c:v>4.4999999999999998E-2</c:v>
                </c:pt>
                <c:pt idx="23">
                  <c:v>4.4999999999999998E-2</c:v>
                </c:pt>
                <c:pt idx="24">
                  <c:v>4.4999999999999998E-2</c:v>
                </c:pt>
                <c:pt idx="25">
                  <c:v>4.4999999999999998E-2</c:v>
                </c:pt>
                <c:pt idx="26">
                  <c:v>4.4999999999999998E-2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0.12000000000000001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9868780222726313"/>
          <c:y val="0.12886631394070386"/>
          <c:w val="0.32053342293898723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Credit Union Loan Growth</a:t>
            </a:r>
            <a:endParaRPr lang="en-US" sz="1600" b="1" i="0" u="none" strike="noStrike" baseline="0" dirty="0">
              <a:solidFill>
                <a:srgbClr val="000000"/>
              </a:solidFill>
              <a:latin typeface="+mn-lt"/>
              <a:cs typeface="Calibri"/>
            </a:endParaRP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 (Annual Percent Growth)</a:t>
            </a:r>
          </a:p>
        </c:rich>
      </c:tx>
      <c:layout>
        <c:manualLayout>
          <c:xMode val="edge"/>
          <c:yMode val="edge"/>
          <c:x val="0.37388304176838466"/>
          <c:y val="2.5900947878282232E-2"/>
        </c:manualLayout>
      </c:layout>
      <c:overlay val="0"/>
      <c:spPr>
        <a:noFill/>
        <a:ln w="193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716072771849662E-2"/>
          <c:y val="0.12948207366070011"/>
          <c:w val="0.91155234657039708"/>
          <c:h val="0.81872509960159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 Loan Growth</c:v>
                </c:pt>
              </c:strCache>
            </c:strRef>
          </c:tx>
          <c:spPr>
            <a:solidFill>
              <a:schemeClr val="accent1"/>
            </a:solidFill>
            <a:ln w="9662">
              <a:solidFill>
                <a:schemeClr val="tx1"/>
              </a:solidFill>
              <a:prstDash val="solid"/>
            </a:ln>
          </c:spPr>
          <c:invertIfNegative val="0"/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A46-49BB-B058-CD676C36B0A0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rgbClr val="891738"/>
                </a:bgClr>
              </a:pattFill>
              <a:ln w="966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A46-49BB-B058-CD676C36B0A0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rgbClr val="891738"/>
                </a:fgClr>
                <a:bgClr>
                  <a:srgbClr val="891738"/>
                </a:bgClr>
              </a:pattFill>
              <a:ln w="966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A46-49BB-B058-CD676C36B0A0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A46-49BB-B058-CD676C36B0A0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966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A46-49BB-B058-CD676C36B0A0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966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6EC4-49BF-BCA4-D4FDFE4C6AD7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966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6EC4-49BF-BCA4-D4FDFE4C6AD7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966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8638-4725-9BF0-494E3ECB8AC2}"/>
              </c:ext>
            </c:extLst>
          </c:dPt>
          <c:dLbls>
            <c:dLbl>
              <c:idx val="10"/>
              <c:layout>
                <c:manualLayout>
                  <c:x val="-2.8306354999582091E-3"/>
                  <c:y val="-2.17287479890520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46-49BB-B058-CD676C36B0A0}"/>
                </c:ext>
              </c:extLst>
            </c:dLbl>
            <c:dLbl>
              <c:idx val="14"/>
              <c:layout>
                <c:manualLayout>
                  <c:x val="-1.4153177499791149E-2"/>
                  <c:y val="9.3123205667365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46-49BB-B058-CD676C36B0A0}"/>
                </c:ext>
              </c:extLst>
            </c:dLbl>
            <c:dLbl>
              <c:idx val="15"/>
              <c:layout>
                <c:manualLayout>
                  <c:x val="-8.4919064998747306E-3"/>
                  <c:y val="-9.31232056673661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A46-49BB-B058-CD676C36B0A0}"/>
                </c:ext>
              </c:extLst>
            </c:dLbl>
            <c:dLbl>
              <c:idx val="16"/>
              <c:layout>
                <c:manualLayout>
                  <c:x val="5.6612709999163142E-3"/>
                  <c:y val="-9.31232056673661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A46-49BB-B058-CD676C36B0A0}"/>
                </c:ext>
              </c:extLst>
            </c:dLbl>
            <c:dLbl>
              <c:idx val="17"/>
              <c:layout>
                <c:manualLayout>
                  <c:x val="5.6612709999164183E-3"/>
                  <c:y val="6.20821371115772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A46-49BB-B058-CD676C36B0A0}"/>
                </c:ext>
              </c:extLst>
            </c:dLbl>
            <c:dLbl>
              <c:idx val="19"/>
              <c:layout>
                <c:manualLayout>
                  <c:x val="-1.3816075618397459E-3"/>
                  <c:y val="8.45665021205589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46-49BB-B058-CD676C36B0A0}"/>
                </c:ext>
              </c:extLst>
            </c:dLbl>
            <c:dLbl>
              <c:idx val="21"/>
              <c:numFmt formatCode="0.0" sourceLinked="0"/>
              <c:spPr>
                <a:noFill/>
                <a:ln w="19323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+mn-lt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46-49BB-B058-CD676C36B0A0}"/>
                </c:ext>
              </c:extLst>
            </c:dLbl>
            <c:numFmt formatCode="0.0" sourceLinked="0"/>
            <c:spPr>
              <a:noFill/>
              <a:ln w="1932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just">
                  <a:defRPr sz="900" b="1" i="0" u="none" strike="noStrike" baseline="0">
                    <a:solidFill>
                      <a:schemeClr val="tx1"/>
                    </a:solidFill>
                    <a:latin typeface="+mn-lt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11.5</c:v>
                </c:pt>
                <c:pt idx="1">
                  <c:v>7.9</c:v>
                </c:pt>
                <c:pt idx="2">
                  <c:v>7.2</c:v>
                </c:pt>
                <c:pt idx="3">
                  <c:v>10.3</c:v>
                </c:pt>
                <c:pt idx="4">
                  <c:v>10.9</c:v>
                </c:pt>
                <c:pt idx="5">
                  <c:v>11.7</c:v>
                </c:pt>
                <c:pt idx="6">
                  <c:v>8.5</c:v>
                </c:pt>
                <c:pt idx="7">
                  <c:v>7.5</c:v>
                </c:pt>
                <c:pt idx="8">
                  <c:v>7.7</c:v>
                </c:pt>
                <c:pt idx="9">
                  <c:v>2.2999999999999998</c:v>
                </c:pt>
                <c:pt idx="10">
                  <c:v>-0.4</c:v>
                </c:pt>
                <c:pt idx="11">
                  <c:v>2</c:v>
                </c:pt>
                <c:pt idx="12">
                  <c:v>5.2</c:v>
                </c:pt>
                <c:pt idx="13">
                  <c:v>8</c:v>
                </c:pt>
                <c:pt idx="14">
                  <c:v>11</c:v>
                </c:pt>
                <c:pt idx="15">
                  <c:v>10.9</c:v>
                </c:pt>
                <c:pt idx="16">
                  <c:v>10.9</c:v>
                </c:pt>
                <c:pt idx="17">
                  <c:v>10.5</c:v>
                </c:pt>
                <c:pt idx="18">
                  <c:v>9</c:v>
                </c:pt>
                <c:pt idx="19">
                  <c:v>6.5</c:v>
                </c:pt>
                <c:pt idx="20">
                  <c:v>5.3</c:v>
                </c:pt>
                <c:pt idx="21">
                  <c:v>7.7</c:v>
                </c:pt>
                <c:pt idx="22">
                  <c:v>19.399999999999999</c:v>
                </c:pt>
                <c:pt idx="23">
                  <c:v>7.5</c:v>
                </c:pt>
                <c:pt idx="24">
                  <c:v>8</c:v>
                </c:pt>
                <c:pt idx="25">
                  <c:v>7</c:v>
                </c:pt>
                <c:pt idx="2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46-49BB-B058-CD676C36B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7645312"/>
        <c:axId val="187659392"/>
      </c:bar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7% Long Run Average</c:v>
                </c:pt>
              </c:strCache>
            </c:strRef>
          </c:tx>
          <c:spPr>
            <a:ln w="28985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A46-49BB-B058-CD676C36B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645312"/>
        <c:axId val="187659392"/>
      </c:lineChart>
      <c:catAx>
        <c:axId val="18764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87659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659392"/>
        <c:scaling>
          <c:orientation val="minMax"/>
          <c:max val="22"/>
          <c:min val="-2"/>
        </c:scaling>
        <c:delete val="0"/>
        <c:axPos val="l"/>
        <c:majorGridlines>
          <c:spPr>
            <a:ln w="241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87645312"/>
        <c:crosses val="autoZero"/>
        <c:crossBetween val="between"/>
        <c:majorUnit val="2"/>
      </c:valAx>
      <c:spPr>
        <a:noFill/>
        <a:ln w="317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3483943944501715"/>
          <c:y val="0.13055794935960763"/>
          <c:w val="0.21877411737537233"/>
          <c:h val="0.10721935618438434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7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Credit Union Loan Growth</a:t>
            </a:r>
            <a:endParaRPr lang="en-US" sz="1600" b="1" i="0" u="none" strike="noStrike" baseline="0" dirty="0">
              <a:solidFill>
                <a:srgbClr val="000000"/>
              </a:solidFill>
              <a:latin typeface="+mn-lt"/>
              <a:cs typeface="Calibri"/>
            </a:endParaRP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 (Annual Percent Growth)</a:t>
            </a:r>
          </a:p>
        </c:rich>
      </c:tx>
      <c:layout>
        <c:manualLayout>
          <c:xMode val="edge"/>
          <c:yMode val="edge"/>
          <c:x val="0.37388304176838466"/>
          <c:y val="2.5900947878282232E-2"/>
        </c:manualLayout>
      </c:layout>
      <c:overlay val="0"/>
      <c:spPr>
        <a:noFill/>
        <a:ln w="193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716072771849662E-2"/>
          <c:y val="0.12948207366070011"/>
          <c:w val="0.91155234657039708"/>
          <c:h val="0.81872509960159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 Loan Growth</c:v>
                </c:pt>
              </c:strCache>
            </c:strRef>
          </c:tx>
          <c:spPr>
            <a:solidFill>
              <a:schemeClr val="accent1"/>
            </a:solidFill>
            <a:ln w="9662">
              <a:solidFill>
                <a:schemeClr val="tx1"/>
              </a:solidFill>
              <a:prstDash val="solid"/>
            </a:ln>
          </c:spPr>
          <c:invertIfNegative val="0"/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A46-49BB-B058-CD676C36B0A0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rgbClr val="891738"/>
                </a:bgClr>
              </a:pattFill>
              <a:ln w="966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A46-49BB-B058-CD676C36B0A0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rgbClr val="891738"/>
                </a:fgClr>
                <a:bgClr>
                  <a:srgbClr val="891738"/>
                </a:bgClr>
              </a:pattFill>
              <a:ln w="966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A46-49BB-B058-CD676C36B0A0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A46-49BB-B058-CD676C36B0A0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966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A46-49BB-B058-CD676C36B0A0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966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6EC4-49BF-BCA4-D4FDFE4C6AD7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966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6EC4-49BF-BCA4-D4FDFE4C6AD7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966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8638-4725-9BF0-494E3ECB8AC2}"/>
              </c:ext>
            </c:extLst>
          </c:dPt>
          <c:dLbls>
            <c:dLbl>
              <c:idx val="10"/>
              <c:layout>
                <c:manualLayout>
                  <c:x val="-2.8306354999582091E-3"/>
                  <c:y val="-2.17287479890520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46-49BB-B058-CD676C36B0A0}"/>
                </c:ext>
              </c:extLst>
            </c:dLbl>
            <c:dLbl>
              <c:idx val="14"/>
              <c:layout>
                <c:manualLayout>
                  <c:x val="-1.4153177499791149E-2"/>
                  <c:y val="9.3123205667365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46-49BB-B058-CD676C36B0A0}"/>
                </c:ext>
              </c:extLst>
            </c:dLbl>
            <c:dLbl>
              <c:idx val="15"/>
              <c:layout>
                <c:manualLayout>
                  <c:x val="-8.4919064998747306E-3"/>
                  <c:y val="-9.31232056673661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A46-49BB-B058-CD676C36B0A0}"/>
                </c:ext>
              </c:extLst>
            </c:dLbl>
            <c:dLbl>
              <c:idx val="16"/>
              <c:layout>
                <c:manualLayout>
                  <c:x val="5.6612709999163142E-3"/>
                  <c:y val="-9.31232056673661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A46-49BB-B058-CD676C36B0A0}"/>
                </c:ext>
              </c:extLst>
            </c:dLbl>
            <c:dLbl>
              <c:idx val="17"/>
              <c:layout>
                <c:manualLayout>
                  <c:x val="5.6612709999164183E-3"/>
                  <c:y val="6.20821371115772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A46-49BB-B058-CD676C36B0A0}"/>
                </c:ext>
              </c:extLst>
            </c:dLbl>
            <c:dLbl>
              <c:idx val="19"/>
              <c:layout>
                <c:manualLayout>
                  <c:x val="-1.3816075618397459E-3"/>
                  <c:y val="8.45665021205589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46-49BB-B058-CD676C36B0A0}"/>
                </c:ext>
              </c:extLst>
            </c:dLbl>
            <c:dLbl>
              <c:idx val="21"/>
              <c:numFmt formatCode="0.0" sourceLinked="0"/>
              <c:spPr>
                <a:noFill/>
                <a:ln w="19323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+mn-lt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46-49BB-B058-CD676C36B0A0}"/>
                </c:ext>
              </c:extLst>
            </c:dLbl>
            <c:numFmt formatCode="0.0" sourceLinked="0"/>
            <c:spPr>
              <a:noFill/>
              <a:ln w="1932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just">
                  <a:defRPr sz="900" b="1" i="0" u="none" strike="noStrike" baseline="0">
                    <a:solidFill>
                      <a:schemeClr val="tx1"/>
                    </a:solidFill>
                    <a:latin typeface="+mn-lt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11.5</c:v>
                </c:pt>
                <c:pt idx="1">
                  <c:v>7.9</c:v>
                </c:pt>
                <c:pt idx="2">
                  <c:v>7.2</c:v>
                </c:pt>
                <c:pt idx="3">
                  <c:v>10.3</c:v>
                </c:pt>
                <c:pt idx="4">
                  <c:v>10.9</c:v>
                </c:pt>
                <c:pt idx="5">
                  <c:v>11.7</c:v>
                </c:pt>
                <c:pt idx="6">
                  <c:v>8.5</c:v>
                </c:pt>
                <c:pt idx="7">
                  <c:v>7.5</c:v>
                </c:pt>
                <c:pt idx="8">
                  <c:v>7.7</c:v>
                </c:pt>
                <c:pt idx="9">
                  <c:v>2.2999999999999998</c:v>
                </c:pt>
                <c:pt idx="10">
                  <c:v>-0.4</c:v>
                </c:pt>
                <c:pt idx="11">
                  <c:v>2</c:v>
                </c:pt>
                <c:pt idx="12">
                  <c:v>5.2</c:v>
                </c:pt>
                <c:pt idx="13">
                  <c:v>8</c:v>
                </c:pt>
                <c:pt idx="14">
                  <c:v>11</c:v>
                </c:pt>
                <c:pt idx="15">
                  <c:v>10.9</c:v>
                </c:pt>
                <c:pt idx="16">
                  <c:v>10.9</c:v>
                </c:pt>
                <c:pt idx="17">
                  <c:v>10.5</c:v>
                </c:pt>
                <c:pt idx="18">
                  <c:v>9</c:v>
                </c:pt>
                <c:pt idx="19">
                  <c:v>6.5</c:v>
                </c:pt>
                <c:pt idx="20">
                  <c:v>5.3</c:v>
                </c:pt>
                <c:pt idx="21">
                  <c:v>7.7</c:v>
                </c:pt>
                <c:pt idx="22">
                  <c:v>19.399999999999999</c:v>
                </c:pt>
                <c:pt idx="23">
                  <c:v>7.5</c:v>
                </c:pt>
                <c:pt idx="24">
                  <c:v>8</c:v>
                </c:pt>
                <c:pt idx="25">
                  <c:v>7</c:v>
                </c:pt>
                <c:pt idx="2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46-49BB-B058-CD676C36B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7645312"/>
        <c:axId val="187659392"/>
      </c:bar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7% Long Run Average</c:v>
                </c:pt>
              </c:strCache>
            </c:strRef>
          </c:tx>
          <c:spPr>
            <a:ln w="28985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A46-49BB-B058-CD676C36B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645312"/>
        <c:axId val="187659392"/>
      </c:lineChart>
      <c:catAx>
        <c:axId val="18764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87659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659392"/>
        <c:scaling>
          <c:orientation val="minMax"/>
          <c:max val="22"/>
          <c:min val="-2"/>
        </c:scaling>
        <c:delete val="0"/>
        <c:axPos val="l"/>
        <c:majorGridlines>
          <c:spPr>
            <a:ln w="241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87645312"/>
        <c:crosses val="autoZero"/>
        <c:crossBetween val="between"/>
        <c:majorUnit val="2"/>
      </c:valAx>
      <c:spPr>
        <a:noFill/>
        <a:ln w="317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3483943944501715"/>
          <c:y val="0.13055794935960763"/>
          <c:w val="0.21877411737537233"/>
          <c:h val="0.10721935618438434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7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Credit Union Savings Growth</a:t>
            </a:r>
            <a:endParaRPr lang="en-US" sz="1600" b="1" i="0" u="none" strike="noStrike" baseline="0" dirty="0">
              <a:solidFill>
                <a:srgbClr val="000000"/>
              </a:solidFill>
              <a:latin typeface="+mn-lt"/>
              <a:cs typeface="Calibri"/>
            </a:endParaRP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 (Annual Percent Growth)</a:t>
            </a:r>
          </a:p>
        </c:rich>
      </c:tx>
      <c:layout>
        <c:manualLayout>
          <c:xMode val="edge"/>
          <c:yMode val="edge"/>
          <c:x val="0.32712236956391072"/>
          <c:y val="2.7532090635115525E-2"/>
        </c:manualLayout>
      </c:layout>
      <c:overlay val="0"/>
      <c:spPr>
        <a:noFill/>
        <a:ln w="1867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141048824593131E-2"/>
          <c:y val="0.12350597609561753"/>
          <c:w val="0.89873417721518989"/>
          <c:h val="0.79880478087649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 Savings Growth</c:v>
                </c:pt>
              </c:strCache>
            </c:strRef>
          </c:tx>
          <c:spPr>
            <a:solidFill>
              <a:srgbClr val="0070C0"/>
            </a:solidFill>
            <a:ln w="9335">
              <a:solidFill>
                <a:schemeClr val="tx1"/>
              </a:solidFill>
              <a:prstDash val="solid"/>
            </a:ln>
          </c:spPr>
          <c:invertIfNegative val="0"/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5D2-4D5D-A836-682BB84E4A30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5D2-4D5D-A836-682BB84E4A30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5D2-4D5D-A836-682BB84E4A30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5D2-4D5D-A836-682BB84E4A30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5D2-4D5D-A836-682BB84E4A30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0070C0"/>
                </a:fgClr>
                <a:bgClr>
                  <a:srgbClr val="0070C0"/>
                </a:bgClr>
              </a:pattFill>
              <a:ln w="93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95D2-4D5D-A836-682BB84E4A30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rgbClr val="0070C0"/>
                </a:fgClr>
                <a:bgClr>
                  <a:srgbClr val="0070C0"/>
                </a:bgClr>
              </a:pattFill>
              <a:ln w="93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95D2-4D5D-A836-682BB84E4A30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5D2-4D5D-A836-682BB84E4A30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rgbClr val="0070C0"/>
                </a:fgClr>
                <a:bgClr>
                  <a:schemeClr val="bg1"/>
                </a:bgClr>
              </a:pattFill>
              <a:ln w="93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95D2-4D5D-A836-682BB84E4A30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rgbClr val="0070C0"/>
                </a:fgClr>
                <a:bgClr>
                  <a:schemeClr val="bg1"/>
                </a:bgClr>
              </a:pattFill>
              <a:ln w="93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F5A2-4B62-A072-9FAED9A593D6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rgbClr val="0070C0"/>
                </a:fgClr>
                <a:bgClr>
                  <a:schemeClr val="bg1"/>
                </a:bgClr>
              </a:pattFill>
              <a:ln w="93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F5A2-4B62-A072-9FAED9A593D6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rgbClr val="0070C0"/>
                </a:fgClr>
                <a:bgClr>
                  <a:schemeClr val="bg1"/>
                </a:bgClr>
              </a:pattFill>
              <a:ln w="93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B9F3-41C7-983A-D5D8B2310479}"/>
              </c:ext>
            </c:extLst>
          </c:dPt>
          <c:dLbls>
            <c:dLbl>
              <c:idx val="21"/>
              <c:numFmt formatCode="0.0" sourceLinked="0"/>
              <c:spPr>
                <a:noFill/>
                <a:ln w="1867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+mn-lt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5D2-4D5D-A836-682BB84E4A30}"/>
                </c:ext>
              </c:extLst>
            </c:dLbl>
            <c:numFmt formatCode="0.0" sourceLinked="0"/>
            <c:spPr>
              <a:noFill/>
              <a:ln w="1867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just">
                  <a:defRPr sz="900" b="1" i="0" u="none" strike="noStrike" baseline="0">
                    <a:solidFill>
                      <a:schemeClr val="tx1"/>
                    </a:solidFill>
                    <a:latin typeface="+mn-lt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6.2</c:v>
                </c:pt>
                <c:pt idx="1">
                  <c:v>15</c:v>
                </c:pt>
                <c:pt idx="2">
                  <c:v>11.3</c:v>
                </c:pt>
                <c:pt idx="3">
                  <c:v>8.4</c:v>
                </c:pt>
                <c:pt idx="4">
                  <c:v>5</c:v>
                </c:pt>
                <c:pt idx="5">
                  <c:v>3</c:v>
                </c:pt>
                <c:pt idx="6">
                  <c:v>4.0999999999999996</c:v>
                </c:pt>
                <c:pt idx="7">
                  <c:v>4.8</c:v>
                </c:pt>
                <c:pt idx="8">
                  <c:v>6.9</c:v>
                </c:pt>
                <c:pt idx="9">
                  <c:v>10.6</c:v>
                </c:pt>
                <c:pt idx="10">
                  <c:v>4.4000000000000004</c:v>
                </c:pt>
                <c:pt idx="11">
                  <c:v>5.2</c:v>
                </c:pt>
                <c:pt idx="12">
                  <c:v>6.1</c:v>
                </c:pt>
                <c:pt idx="13">
                  <c:v>3.6</c:v>
                </c:pt>
                <c:pt idx="14">
                  <c:v>4.4000000000000004</c:v>
                </c:pt>
                <c:pt idx="15">
                  <c:v>6.9</c:v>
                </c:pt>
                <c:pt idx="16">
                  <c:v>7.7</c:v>
                </c:pt>
                <c:pt idx="17">
                  <c:v>6.7</c:v>
                </c:pt>
                <c:pt idx="18">
                  <c:v>6</c:v>
                </c:pt>
                <c:pt idx="19">
                  <c:v>8.1999999999999993</c:v>
                </c:pt>
                <c:pt idx="20">
                  <c:v>20.3</c:v>
                </c:pt>
                <c:pt idx="21">
                  <c:v>12.6</c:v>
                </c:pt>
                <c:pt idx="22">
                  <c:v>3.5</c:v>
                </c:pt>
                <c:pt idx="23">
                  <c:v>4</c:v>
                </c:pt>
                <c:pt idx="24">
                  <c:v>5</c:v>
                </c:pt>
                <c:pt idx="25">
                  <c:v>6.5</c:v>
                </c:pt>
                <c:pt idx="26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5D2-4D5D-A836-682BB84E4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027904"/>
        <c:axId val="19803788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7% Long Run Average</c:v>
                </c:pt>
              </c:strCache>
            </c:strRef>
          </c:tx>
          <c:spPr>
            <a:ln w="28005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95D2-4D5D-A836-682BB84E4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027904"/>
        <c:axId val="198037888"/>
      </c:lineChart>
      <c:catAx>
        <c:axId val="19802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98037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8037888"/>
        <c:scaling>
          <c:orientation val="minMax"/>
        </c:scaling>
        <c:delete val="0"/>
        <c:axPos val="l"/>
        <c:majorGridlines>
          <c:spPr>
            <a:ln w="233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3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98027904"/>
        <c:crosses val="autoZero"/>
        <c:crossBetween val="between"/>
      </c:valAx>
      <c:spPr>
        <a:noFill/>
        <a:ln w="317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6030086182728677"/>
          <c:y val="0.12585519217174534"/>
          <c:w val="0.24782134301533559"/>
          <c:h val="9.2223090374669775E-2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75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Net Income </a:t>
            </a:r>
            <a:endParaRPr lang="en-US" sz="1600" b="1" i="0" u="none" strike="noStrike" baseline="0" dirty="0">
              <a:solidFill>
                <a:srgbClr val="000000"/>
              </a:solidFill>
              <a:latin typeface="+mn-lt"/>
              <a:cs typeface="Calibri"/>
            </a:endParaRP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(Percent of Average Assets)</a:t>
            </a:r>
            <a:endParaRPr lang="en-US" sz="1600" b="1" i="0" u="none" strike="noStrike" baseline="0" dirty="0">
              <a:solidFill>
                <a:srgbClr val="000000"/>
              </a:solidFill>
              <a:latin typeface="+mn-lt"/>
              <a:cs typeface="Calibri"/>
            </a:endParaRPr>
          </a:p>
        </c:rich>
      </c:tx>
      <c:layout>
        <c:manualLayout>
          <c:xMode val="edge"/>
          <c:yMode val="edge"/>
          <c:x val="0.37519927962346544"/>
          <c:y val="1.6428529513604847E-2"/>
        </c:manualLayout>
      </c:layout>
      <c:overlay val="0"/>
      <c:spPr>
        <a:noFill/>
        <a:ln w="1852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799667847494956E-2"/>
          <c:y val="0.12948207171314741"/>
          <c:w val="0.88057874049734186"/>
          <c:h val="0.7970038555126739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Other Income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261">
              <a:solidFill>
                <a:schemeClr val="tx1"/>
              </a:solidFill>
              <a:prstDash val="solid"/>
            </a:ln>
          </c:spPr>
          <c:invertIfNegative val="0"/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8AD-4BB8-80FA-F91C0750823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8AD-4BB8-80FA-F91C0750823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8AD-4BB8-80FA-F91C0750823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8AD-4BB8-80FA-F91C0750823F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8AD-4BB8-80FA-F91C0750823F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92D050"/>
                </a:bgClr>
              </a:pattFill>
              <a:ln w="92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58AD-4BB8-80FA-F91C0750823F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8AD-4BB8-80FA-F91C0750823F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1D5-4610-9166-DE994E590E48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92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EDBF-4C12-A3F6-69467848884E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92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DBF-4C12-A3F6-69467848884E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92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DBF-4C12-A3F6-69467848884E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92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DBF-4C12-A3F6-69467848884E}"/>
              </c:ext>
            </c:extLst>
          </c:dPt>
          <c:dLbls>
            <c:spPr>
              <a:noFill/>
              <a:ln w="1852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+mn-lt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102</c:v>
                </c:pt>
                <c:pt idx="1">
                  <c:v>95</c:v>
                </c:pt>
                <c:pt idx="2">
                  <c:v>107</c:v>
                </c:pt>
                <c:pt idx="3">
                  <c:v>104</c:v>
                </c:pt>
                <c:pt idx="4">
                  <c:v>95</c:v>
                </c:pt>
                <c:pt idx="5">
                  <c:v>85</c:v>
                </c:pt>
                <c:pt idx="6">
                  <c:v>82</c:v>
                </c:pt>
                <c:pt idx="7">
                  <c:v>64</c:v>
                </c:pt>
                <c:pt idx="8">
                  <c:v>31</c:v>
                </c:pt>
                <c:pt idx="9">
                  <c:v>18</c:v>
                </c:pt>
                <c:pt idx="10">
                  <c:v>50</c:v>
                </c:pt>
                <c:pt idx="11">
                  <c:v>68</c:v>
                </c:pt>
                <c:pt idx="12">
                  <c:v>84</c:v>
                </c:pt>
                <c:pt idx="13">
                  <c:v>77</c:v>
                </c:pt>
                <c:pt idx="14">
                  <c:v>80</c:v>
                </c:pt>
                <c:pt idx="15">
                  <c:v>75</c:v>
                </c:pt>
                <c:pt idx="16">
                  <c:v>76</c:v>
                </c:pt>
                <c:pt idx="17">
                  <c:v>77</c:v>
                </c:pt>
                <c:pt idx="18">
                  <c:v>91</c:v>
                </c:pt>
                <c:pt idx="19">
                  <c:v>93</c:v>
                </c:pt>
                <c:pt idx="20">
                  <c:v>70</c:v>
                </c:pt>
                <c:pt idx="21">
                  <c:v>107</c:v>
                </c:pt>
                <c:pt idx="22">
                  <c:v>82</c:v>
                </c:pt>
                <c:pt idx="23">
                  <c:v>55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8AD-4BB8-80FA-F91C07508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4166400"/>
        <c:axId val="174167936"/>
      </c:barChart>
      <c:catAx>
        <c:axId val="17416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74167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4167936"/>
        <c:scaling>
          <c:orientation val="minMax"/>
        </c:scaling>
        <c:delete val="0"/>
        <c:axPos val="l"/>
        <c:majorGridlines>
          <c:spPr>
            <a:ln w="231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Basis Points</a:t>
                </a:r>
              </a:p>
            </c:rich>
          </c:tx>
          <c:layout>
            <c:manualLayout>
              <c:xMode val="edge"/>
              <c:yMode val="edge"/>
              <c:x val="2.6228485126394561E-2"/>
              <c:y val="0.39620660669810048"/>
            </c:manualLayout>
          </c:layout>
          <c:overlay val="0"/>
          <c:spPr>
            <a:noFill/>
            <a:ln w="1852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74166400"/>
        <c:crosses val="autoZero"/>
        <c:crossBetween val="between"/>
      </c:valAx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74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Net Income </a:t>
            </a:r>
            <a:endParaRPr lang="en-US" sz="1600" b="1" i="0" u="none" strike="noStrike" baseline="0" dirty="0">
              <a:solidFill>
                <a:srgbClr val="000000"/>
              </a:solidFill>
              <a:latin typeface="+mn-lt"/>
              <a:cs typeface="Calibri"/>
            </a:endParaRP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(Percent of Average Assets)</a:t>
            </a:r>
            <a:endParaRPr lang="en-US" sz="1600" b="1" i="0" u="none" strike="noStrike" baseline="0" dirty="0">
              <a:solidFill>
                <a:srgbClr val="000000"/>
              </a:solidFill>
              <a:latin typeface="+mn-lt"/>
              <a:cs typeface="Calibri"/>
            </a:endParaRPr>
          </a:p>
        </c:rich>
      </c:tx>
      <c:layout>
        <c:manualLayout>
          <c:xMode val="edge"/>
          <c:yMode val="edge"/>
          <c:x val="0.37519927962346544"/>
          <c:y val="1.6428529513604847E-2"/>
        </c:manualLayout>
      </c:layout>
      <c:overlay val="0"/>
      <c:spPr>
        <a:noFill/>
        <a:ln w="1852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799667847494956E-2"/>
          <c:y val="0.12948207171314741"/>
          <c:w val="0.88057874049734186"/>
          <c:h val="0.7970038555126739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Other Income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261">
              <a:solidFill>
                <a:schemeClr val="tx1"/>
              </a:solidFill>
              <a:prstDash val="solid"/>
            </a:ln>
          </c:spPr>
          <c:invertIfNegative val="0"/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8AD-4BB8-80FA-F91C0750823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8AD-4BB8-80FA-F91C0750823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8AD-4BB8-80FA-F91C0750823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8AD-4BB8-80FA-F91C0750823F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8AD-4BB8-80FA-F91C0750823F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chemeClr val="accent4">
                    <a:lumMod val="60000"/>
                    <a:lumOff val="40000"/>
                  </a:schemeClr>
                </a:fgClr>
                <a:bgClr>
                  <a:srgbClr val="92D050"/>
                </a:bgClr>
              </a:pattFill>
              <a:ln w="92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58AD-4BB8-80FA-F91C0750823F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8AD-4BB8-80FA-F91C0750823F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1D5-4610-9166-DE994E590E48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92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EDBF-4C12-A3F6-69467848884E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92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DBF-4C12-A3F6-69467848884E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92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DBF-4C12-A3F6-69467848884E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92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DBF-4C12-A3F6-69467848884E}"/>
              </c:ext>
            </c:extLst>
          </c:dPt>
          <c:dLbls>
            <c:spPr>
              <a:noFill/>
              <a:ln w="1852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+mn-lt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102</c:v>
                </c:pt>
                <c:pt idx="1">
                  <c:v>95</c:v>
                </c:pt>
                <c:pt idx="2">
                  <c:v>107</c:v>
                </c:pt>
                <c:pt idx="3">
                  <c:v>104</c:v>
                </c:pt>
                <c:pt idx="4">
                  <c:v>95</c:v>
                </c:pt>
                <c:pt idx="5">
                  <c:v>85</c:v>
                </c:pt>
                <c:pt idx="6">
                  <c:v>82</c:v>
                </c:pt>
                <c:pt idx="7">
                  <c:v>64</c:v>
                </c:pt>
                <c:pt idx="8">
                  <c:v>31</c:v>
                </c:pt>
                <c:pt idx="9">
                  <c:v>18</c:v>
                </c:pt>
                <c:pt idx="10">
                  <c:v>50</c:v>
                </c:pt>
                <c:pt idx="11">
                  <c:v>68</c:v>
                </c:pt>
                <c:pt idx="12">
                  <c:v>84</c:v>
                </c:pt>
                <c:pt idx="13">
                  <c:v>77</c:v>
                </c:pt>
                <c:pt idx="14">
                  <c:v>80</c:v>
                </c:pt>
                <c:pt idx="15">
                  <c:v>75</c:v>
                </c:pt>
                <c:pt idx="16">
                  <c:v>76</c:v>
                </c:pt>
                <c:pt idx="17">
                  <c:v>77</c:v>
                </c:pt>
                <c:pt idx="18">
                  <c:v>91</c:v>
                </c:pt>
                <c:pt idx="19">
                  <c:v>93</c:v>
                </c:pt>
                <c:pt idx="20">
                  <c:v>70</c:v>
                </c:pt>
                <c:pt idx="21">
                  <c:v>107</c:v>
                </c:pt>
                <c:pt idx="22">
                  <c:v>82</c:v>
                </c:pt>
                <c:pt idx="23">
                  <c:v>55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8AD-4BB8-80FA-F91C07508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4166400"/>
        <c:axId val="174167936"/>
      </c:barChart>
      <c:catAx>
        <c:axId val="17416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74167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4167936"/>
        <c:scaling>
          <c:orientation val="minMax"/>
        </c:scaling>
        <c:delete val="0"/>
        <c:axPos val="l"/>
        <c:majorGridlines>
          <c:spPr>
            <a:ln w="231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Basis Points</a:t>
                </a:r>
              </a:p>
            </c:rich>
          </c:tx>
          <c:layout>
            <c:manualLayout>
              <c:xMode val="edge"/>
              <c:yMode val="edge"/>
              <c:x val="2.6228485126394561E-2"/>
              <c:y val="0.39620660669810048"/>
            </c:manualLayout>
          </c:layout>
          <c:overlay val="0"/>
          <c:spPr>
            <a:noFill/>
            <a:ln w="1852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74166400"/>
        <c:crosses val="autoZero"/>
        <c:crossBetween val="between"/>
      </c:valAx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74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Graph'!$A$12:$A$1950</c:f>
              <c:numCache>
                <c:formatCode>yyyy\-mm\-dd</c:formatCode>
                <c:ptCount val="1939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</c:numCache>
            </c:numRef>
          </c:cat>
          <c:val>
            <c:numRef>
              <c:f>'FRED Graph'!$B$12:$B$1950</c:f>
              <c:numCache>
                <c:formatCode>0.00</c:formatCode>
                <c:ptCount val="1939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5.0999999999999996</c:v>
                </c:pt>
                <c:pt idx="1916" formatCode="General">
                  <c:v>5.0999999999999996</c:v>
                </c:pt>
                <c:pt idx="1917" formatCode="General">
                  <c:v>5.0999999999999996</c:v>
                </c:pt>
                <c:pt idx="1918" formatCode="General">
                  <c:v>5.0999999999999996</c:v>
                </c:pt>
                <c:pt idx="1919" formatCode="General">
                  <c:v>5.0999999999999996</c:v>
                </c:pt>
                <c:pt idx="1920" formatCode="General">
                  <c:v>5.0999999999999996</c:v>
                </c:pt>
                <c:pt idx="1921" formatCode="General">
                  <c:v>5.0999999999999996</c:v>
                </c:pt>
                <c:pt idx="1922" formatCode="General">
                  <c:v>5.0999999999999996</c:v>
                </c:pt>
                <c:pt idx="1923" formatCode="General">
                  <c:v>5.0999999999999996</c:v>
                </c:pt>
                <c:pt idx="1924" formatCode="General">
                  <c:v>5.0999999999999996</c:v>
                </c:pt>
                <c:pt idx="1925" formatCode="General">
                  <c:v>5.0999999999999996</c:v>
                </c:pt>
                <c:pt idx="1926" formatCode="General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4.6399999999999997</c:v>
                </c:pt>
                <c:pt idx="375">
                  <c:v>4.8499999999999996</c:v>
                </c:pt>
                <c:pt idx="376">
                  <c:v>5.0999999999999996</c:v>
                </c:pt>
                <c:pt idx="377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0.15</c:v>
                </c:pt>
                <c:pt idx="373">
                  <c:v>0.13</c:v>
                </c:pt>
                <c:pt idx="374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0.5</c:v>
                </c:pt>
                <c:pt idx="373">
                  <c:v>0.55000000000000004</c:v>
                </c:pt>
                <c:pt idx="374">
                  <c:v>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2.23</c:v>
                </c:pt>
                <c:pt idx="373">
                  <c:v>2.4</c:v>
                </c:pt>
                <c:pt idx="37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Inflation Expectations</a:t>
            </a:r>
          </a:p>
        </c:rich>
      </c:tx>
      <c:layout>
        <c:manualLayout>
          <c:xMode val="edge"/>
          <c:yMode val="edge"/>
          <c:x val="0.30542995820671914"/>
          <c:y val="6.3762628456979151E-2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861675647889712"/>
          <c:w val="0.83950617283950613"/>
          <c:h val="0.77393075356415475"/>
        </c:manualLayout>
      </c:layout>
      <c:areaChart>
        <c:grouping val="stacke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Inflation Expectations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Sheet1!$A$2:$A$196</c:f>
              <c:strCache>
                <c:ptCount val="193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</c:strCache>
            </c:strRef>
          </c:cat>
          <c:val>
            <c:numRef>
              <c:f>Sheet1!$D$2:$D$196</c:f>
              <c:numCache>
                <c:formatCode>General</c:formatCode>
                <c:ptCount val="195"/>
                <c:pt idx="0">
                  <c:v>2.3199999999999998</c:v>
                </c:pt>
                <c:pt idx="1">
                  <c:v>2.36</c:v>
                </c:pt>
                <c:pt idx="2">
                  <c:v>2.38</c:v>
                </c:pt>
                <c:pt idx="3">
                  <c:v>2.4300000000000002</c:v>
                </c:pt>
                <c:pt idx="4">
                  <c:v>2.38</c:v>
                </c:pt>
                <c:pt idx="5">
                  <c:v>2.41</c:v>
                </c:pt>
                <c:pt idx="6">
                  <c:v>2.36</c:v>
                </c:pt>
                <c:pt idx="7">
                  <c:v>2.23</c:v>
                </c:pt>
                <c:pt idx="8">
                  <c:v>2.2599999999999998</c:v>
                </c:pt>
                <c:pt idx="9">
                  <c:v>2.33</c:v>
                </c:pt>
                <c:pt idx="10">
                  <c:v>2.38</c:v>
                </c:pt>
                <c:pt idx="11">
                  <c:v>2.31</c:v>
                </c:pt>
                <c:pt idx="12">
                  <c:v>2.27</c:v>
                </c:pt>
                <c:pt idx="13">
                  <c:v>2.33</c:v>
                </c:pt>
                <c:pt idx="14">
                  <c:v>2.42</c:v>
                </c:pt>
                <c:pt idx="15">
                  <c:v>2.3200001000000001</c:v>
                </c:pt>
                <c:pt idx="16">
                  <c:v>2.4200001000000002</c:v>
                </c:pt>
                <c:pt idx="17">
                  <c:v>2.4699998999999999</c:v>
                </c:pt>
                <c:pt idx="18">
                  <c:v>2.4400002000000001</c:v>
                </c:pt>
                <c:pt idx="19">
                  <c:v>2.2100000999999998</c:v>
                </c:pt>
                <c:pt idx="20">
                  <c:v>1.8400000999999999</c:v>
                </c:pt>
                <c:pt idx="21">
                  <c:v>1.0599999</c:v>
                </c:pt>
                <c:pt idx="22">
                  <c:v>0.64</c:v>
                </c:pt>
                <c:pt idx="23">
                  <c:v>0.2500001</c:v>
                </c:pt>
                <c:pt idx="24">
                  <c:v>0.61</c:v>
                </c:pt>
                <c:pt idx="25">
                  <c:v>1.1199999</c:v>
                </c:pt>
                <c:pt idx="26">
                  <c:v>1.1099999</c:v>
                </c:pt>
                <c:pt idx="27">
                  <c:v>1.3600000999999999</c:v>
                </c:pt>
                <c:pt idx="28">
                  <c:v>1.57</c:v>
                </c:pt>
                <c:pt idx="29">
                  <c:v>1.86</c:v>
                </c:pt>
                <c:pt idx="30">
                  <c:v>1.7399998999999999</c:v>
                </c:pt>
                <c:pt idx="31">
                  <c:v>1.8199999</c:v>
                </c:pt>
                <c:pt idx="32">
                  <c:v>1.7600001000000001</c:v>
                </c:pt>
                <c:pt idx="33">
                  <c:v>1.9100001</c:v>
                </c:pt>
                <c:pt idx="34">
                  <c:v>2.1200000999999999</c:v>
                </c:pt>
                <c:pt idx="35">
                  <c:v>2.2299999000000001</c:v>
                </c:pt>
                <c:pt idx="36">
                  <c:v>2.36</c:v>
                </c:pt>
                <c:pt idx="37">
                  <c:v>2.27</c:v>
                </c:pt>
                <c:pt idx="38">
                  <c:v>2.2200000000000002</c:v>
                </c:pt>
                <c:pt idx="39">
                  <c:v>2.35</c:v>
                </c:pt>
                <c:pt idx="40">
                  <c:v>2.11</c:v>
                </c:pt>
                <c:pt idx="41">
                  <c:v>1.94</c:v>
                </c:pt>
                <c:pt idx="42">
                  <c:v>1.77</c:v>
                </c:pt>
                <c:pt idx="43">
                  <c:v>1.68</c:v>
                </c:pt>
                <c:pt idx="44">
                  <c:v>1.74</c:v>
                </c:pt>
                <c:pt idx="45">
                  <c:v>2.0099999999999998</c:v>
                </c:pt>
                <c:pt idx="46">
                  <c:v>2.09</c:v>
                </c:pt>
                <c:pt idx="47">
                  <c:v>2.25</c:v>
                </c:pt>
                <c:pt idx="48">
                  <c:v>2.33</c:v>
                </c:pt>
                <c:pt idx="49">
                  <c:v>2.34</c:v>
                </c:pt>
                <c:pt idx="50">
                  <c:v>2.4500000000000002</c:v>
                </c:pt>
                <c:pt idx="51">
                  <c:v>2.6</c:v>
                </c:pt>
                <c:pt idx="52">
                  <c:v>2.39</c:v>
                </c:pt>
                <c:pt idx="53">
                  <c:v>2.2400000000000002</c:v>
                </c:pt>
                <c:pt idx="54">
                  <c:v>2.38</c:v>
                </c:pt>
                <c:pt idx="55">
                  <c:v>2.16</c:v>
                </c:pt>
                <c:pt idx="56">
                  <c:v>1.9</c:v>
                </c:pt>
                <c:pt idx="57">
                  <c:v>1.96</c:v>
                </c:pt>
                <c:pt idx="58">
                  <c:v>2.0099999999999998</c:v>
                </c:pt>
                <c:pt idx="59">
                  <c:v>2.0099999999999998</c:v>
                </c:pt>
                <c:pt idx="60">
                  <c:v>2.08</c:v>
                </c:pt>
                <c:pt idx="61">
                  <c:v>2.2200000000000002</c:v>
                </c:pt>
                <c:pt idx="62">
                  <c:v>2.31</c:v>
                </c:pt>
                <c:pt idx="63">
                  <c:v>2.2599999999999998</c:v>
                </c:pt>
                <c:pt idx="64">
                  <c:v>2.14</c:v>
                </c:pt>
                <c:pt idx="65">
                  <c:v>2.12</c:v>
                </c:pt>
                <c:pt idx="66">
                  <c:v>2.13</c:v>
                </c:pt>
                <c:pt idx="67">
                  <c:v>2.27</c:v>
                </c:pt>
                <c:pt idx="68">
                  <c:v>2.4300000000000002</c:v>
                </c:pt>
                <c:pt idx="69">
                  <c:v>2.5</c:v>
                </c:pt>
                <c:pt idx="70">
                  <c:v>2.42</c:v>
                </c:pt>
                <c:pt idx="71">
                  <c:v>2.48</c:v>
                </c:pt>
                <c:pt idx="72">
                  <c:v>2.52</c:v>
                </c:pt>
                <c:pt idx="73">
                  <c:v>2.5499999999999998</c:v>
                </c:pt>
                <c:pt idx="74">
                  <c:v>2.5499999999999998</c:v>
                </c:pt>
                <c:pt idx="75">
                  <c:v>2.41</c:v>
                </c:pt>
                <c:pt idx="76">
                  <c:v>2.29</c:v>
                </c:pt>
                <c:pt idx="77">
                  <c:v>2.0499999999999998</c:v>
                </c:pt>
                <c:pt idx="78">
                  <c:v>2.12</c:v>
                </c:pt>
                <c:pt idx="79">
                  <c:v>2.19</c:v>
                </c:pt>
                <c:pt idx="80">
                  <c:v>2.15</c:v>
                </c:pt>
                <c:pt idx="81">
                  <c:v>2.19</c:v>
                </c:pt>
                <c:pt idx="82">
                  <c:v>2.17</c:v>
                </c:pt>
                <c:pt idx="83">
                  <c:v>2.16</c:v>
                </c:pt>
                <c:pt idx="84">
                  <c:v>2.23</c:v>
                </c:pt>
                <c:pt idx="85">
                  <c:v>2.16</c:v>
                </c:pt>
                <c:pt idx="86">
                  <c:v>2.16</c:v>
                </c:pt>
                <c:pt idx="87">
                  <c:v>2.17</c:v>
                </c:pt>
                <c:pt idx="88">
                  <c:v>2.19</c:v>
                </c:pt>
                <c:pt idx="89">
                  <c:v>2.23</c:v>
                </c:pt>
                <c:pt idx="90">
                  <c:v>2.2599999999999998</c:v>
                </c:pt>
                <c:pt idx="91">
                  <c:v>2.2000000000000002</c:v>
                </c:pt>
                <c:pt idx="92">
                  <c:v>2.0699999999999998</c:v>
                </c:pt>
                <c:pt idx="93">
                  <c:v>1.92</c:v>
                </c:pt>
                <c:pt idx="94">
                  <c:v>1.88</c:v>
                </c:pt>
                <c:pt idx="95">
                  <c:v>1.7</c:v>
                </c:pt>
                <c:pt idx="96">
                  <c:v>1.61</c:v>
                </c:pt>
                <c:pt idx="97">
                  <c:v>1.72</c:v>
                </c:pt>
                <c:pt idx="98">
                  <c:v>1.76</c:v>
                </c:pt>
                <c:pt idx="99">
                  <c:v>1.86</c:v>
                </c:pt>
                <c:pt idx="100">
                  <c:v>1.87</c:v>
                </c:pt>
                <c:pt idx="101">
                  <c:v>1.86</c:v>
                </c:pt>
                <c:pt idx="102">
                  <c:v>1.82</c:v>
                </c:pt>
                <c:pt idx="103">
                  <c:v>1.62</c:v>
                </c:pt>
                <c:pt idx="104">
                  <c:v>1.52</c:v>
                </c:pt>
                <c:pt idx="105">
                  <c:v>1.5</c:v>
                </c:pt>
                <c:pt idx="106">
                  <c:v>1.57</c:v>
                </c:pt>
                <c:pt idx="107">
                  <c:v>1.51</c:v>
                </c:pt>
                <c:pt idx="108">
                  <c:v>1.42</c:v>
                </c:pt>
                <c:pt idx="109">
                  <c:v>1.31</c:v>
                </c:pt>
                <c:pt idx="110">
                  <c:v>1.55</c:v>
                </c:pt>
                <c:pt idx="111">
                  <c:v>1.62</c:v>
                </c:pt>
                <c:pt idx="112">
                  <c:v>1.6</c:v>
                </c:pt>
                <c:pt idx="113">
                  <c:v>1.47</c:v>
                </c:pt>
                <c:pt idx="114">
                  <c:v>1.46</c:v>
                </c:pt>
                <c:pt idx="115">
                  <c:v>1.47</c:v>
                </c:pt>
                <c:pt idx="116">
                  <c:v>1.51</c:v>
                </c:pt>
                <c:pt idx="117">
                  <c:v>1.66</c:v>
                </c:pt>
                <c:pt idx="118">
                  <c:v>1.82</c:v>
                </c:pt>
                <c:pt idx="119">
                  <c:v>1.93</c:v>
                </c:pt>
                <c:pt idx="120">
                  <c:v>2.0099999999999998</c:v>
                </c:pt>
                <c:pt idx="121">
                  <c:v>2.02</c:v>
                </c:pt>
                <c:pt idx="122">
                  <c:v>1.99</c:v>
                </c:pt>
                <c:pt idx="123">
                  <c:v>1.91</c:v>
                </c:pt>
                <c:pt idx="124">
                  <c:v>1.83</c:v>
                </c:pt>
                <c:pt idx="125">
                  <c:v>1.73</c:v>
                </c:pt>
                <c:pt idx="126">
                  <c:v>1.77</c:v>
                </c:pt>
                <c:pt idx="127">
                  <c:v>1.78</c:v>
                </c:pt>
                <c:pt idx="128">
                  <c:v>1.83</c:v>
                </c:pt>
                <c:pt idx="129">
                  <c:v>1.86</c:v>
                </c:pt>
                <c:pt idx="130">
                  <c:v>1.85</c:v>
                </c:pt>
                <c:pt idx="131">
                  <c:v>1.9</c:v>
                </c:pt>
                <c:pt idx="132">
                  <c:v>2.04</c:v>
                </c:pt>
                <c:pt idx="133">
                  <c:v>2.1</c:v>
                </c:pt>
                <c:pt idx="134">
                  <c:v>2.09</c:v>
                </c:pt>
                <c:pt idx="135">
                  <c:v>2.13</c:v>
                </c:pt>
                <c:pt idx="136">
                  <c:v>2.14</c:v>
                </c:pt>
                <c:pt idx="137">
                  <c:v>2.12</c:v>
                </c:pt>
                <c:pt idx="138">
                  <c:v>2.12</c:v>
                </c:pt>
                <c:pt idx="139">
                  <c:v>2.1</c:v>
                </c:pt>
                <c:pt idx="140">
                  <c:v>2.12</c:v>
                </c:pt>
                <c:pt idx="141">
                  <c:v>2.11</c:v>
                </c:pt>
                <c:pt idx="142">
                  <c:v>2.0099999999999998</c:v>
                </c:pt>
                <c:pt idx="143">
                  <c:v>1.81</c:v>
                </c:pt>
                <c:pt idx="144">
                  <c:v>1.79</c:v>
                </c:pt>
                <c:pt idx="145">
                  <c:v>1.88</c:v>
                </c:pt>
                <c:pt idx="146">
                  <c:v>1.91</c:v>
                </c:pt>
                <c:pt idx="147">
                  <c:v>1.93</c:v>
                </c:pt>
                <c:pt idx="148">
                  <c:v>1.83</c:v>
                </c:pt>
                <c:pt idx="149">
                  <c:v>1.7</c:v>
                </c:pt>
                <c:pt idx="150">
                  <c:v>1.75</c:v>
                </c:pt>
                <c:pt idx="151">
                  <c:v>1.59</c:v>
                </c:pt>
                <c:pt idx="152">
                  <c:v>1.59</c:v>
                </c:pt>
                <c:pt idx="153">
                  <c:v>1.56</c:v>
                </c:pt>
                <c:pt idx="154">
                  <c:v>1.64</c:v>
                </c:pt>
                <c:pt idx="155">
                  <c:v>1.72</c:v>
                </c:pt>
                <c:pt idx="156">
                  <c:v>1.72</c:v>
                </c:pt>
                <c:pt idx="157">
                  <c:v>1.61</c:v>
                </c:pt>
                <c:pt idx="158">
                  <c:v>0.99</c:v>
                </c:pt>
                <c:pt idx="159">
                  <c:v>1.1100000000000001</c:v>
                </c:pt>
                <c:pt idx="160">
                  <c:v>1.1100000000000001</c:v>
                </c:pt>
                <c:pt idx="161">
                  <c:v>1.27</c:v>
                </c:pt>
                <c:pt idx="162">
                  <c:v>1.45</c:v>
                </c:pt>
                <c:pt idx="163">
                  <c:v>1.66</c:v>
                </c:pt>
                <c:pt idx="164">
                  <c:v>1.66</c:v>
                </c:pt>
                <c:pt idx="165">
                  <c:v>1.71</c:v>
                </c:pt>
                <c:pt idx="166">
                  <c:v>1.71</c:v>
                </c:pt>
                <c:pt idx="167">
                  <c:v>1.91</c:v>
                </c:pt>
                <c:pt idx="168" formatCode="0.00">
                  <c:v>2.08</c:v>
                </c:pt>
                <c:pt idx="169" formatCode="0.00">
                  <c:v>2.1800000000000002</c:v>
                </c:pt>
                <c:pt idx="170" formatCode="0.00">
                  <c:v>2.2799999999999998</c:v>
                </c:pt>
                <c:pt idx="171" formatCode="0.00">
                  <c:v>2.35</c:v>
                </c:pt>
                <c:pt idx="172" formatCode="0.00">
                  <c:v>2.4700000000000002</c:v>
                </c:pt>
                <c:pt idx="173" formatCode="0.00">
                  <c:v>2.34</c:v>
                </c:pt>
                <c:pt idx="174" formatCode="0.00">
                  <c:v>2.33</c:v>
                </c:pt>
                <c:pt idx="175" formatCode="0.00">
                  <c:v>2.35</c:v>
                </c:pt>
                <c:pt idx="176" formatCode="0.00">
                  <c:v>2.34</c:v>
                </c:pt>
                <c:pt idx="177" formatCode="0.00">
                  <c:v>2.54</c:v>
                </c:pt>
                <c:pt idx="178" formatCode="0.00">
                  <c:v>2.62</c:v>
                </c:pt>
                <c:pt idx="179" formatCode="0.00">
                  <c:v>2.46</c:v>
                </c:pt>
                <c:pt idx="180" formatCode="0.00">
                  <c:v>2.4500000000000002</c:v>
                </c:pt>
                <c:pt idx="181" formatCode="0.00">
                  <c:v>2.46</c:v>
                </c:pt>
                <c:pt idx="182" formatCode="0.00">
                  <c:v>2.85</c:v>
                </c:pt>
                <c:pt idx="183" formatCode="0.00">
                  <c:v>2.88</c:v>
                </c:pt>
                <c:pt idx="184">
                  <c:v>2.688571</c:v>
                </c:pt>
                <c:pt idx="185" formatCode="0.00">
                  <c:v>2.6176189999999999</c:v>
                </c:pt>
                <c:pt idx="186">
                  <c:v>2.3620000000000001</c:v>
                </c:pt>
                <c:pt idx="187">
                  <c:v>2.5082610000000001</c:v>
                </c:pt>
                <c:pt idx="188">
                  <c:v>2.3823810000000001</c:v>
                </c:pt>
                <c:pt idx="189">
                  <c:v>2.3935</c:v>
                </c:pt>
                <c:pt idx="190">
                  <c:v>2.371</c:v>
                </c:pt>
                <c:pt idx="191">
                  <c:v>2.2595239999999999</c:v>
                </c:pt>
                <c:pt idx="192">
                  <c:v>2.2370000000000001</c:v>
                </c:pt>
                <c:pt idx="193">
                  <c:v>2.37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1-4E8E-A3D1-ED4DE5102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9309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Sheet1!$A$2:$A$196</c:f>
              <c:strCache>
                <c:ptCount val="193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</c:strCache>
            </c:strRef>
          </c:cat>
          <c:val>
            <c:numRef>
              <c:f>Sheet1!$C$2:$C$196</c:f>
              <c:numCache>
                <c:formatCode>General</c:formatCode>
                <c:ptCount val="19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B1-4E8E-A3D1-ED4DE5102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9309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Sheet1!$A$2:$A$196</c:f>
              <c:strCache>
                <c:ptCount val="193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</c:strCache>
            </c:strRef>
          </c:cat>
          <c:val>
            <c:numRef>
              <c:f>Sheet1!$B$2:$B$196</c:f>
              <c:numCache>
                <c:formatCode>General</c:formatCode>
                <c:ptCount val="19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B1-4E8E-A3D1-ED4DE5102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6"/>
          <c:min val="-2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6"/>
          <c:min val="-2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Nominal Interest Rates, </a:t>
            </a:r>
          </a:p>
          <a:p>
            <a:pPr>
              <a:defRPr sz="1600"/>
            </a:pPr>
            <a:r>
              <a:rPr lang="en-US" sz="1600" dirty="0"/>
              <a:t>Real Interest Rates</a:t>
            </a:r>
          </a:p>
          <a:p>
            <a:pPr>
              <a:defRPr sz="1600"/>
            </a:pPr>
            <a:r>
              <a:rPr lang="en-US" sz="1600" dirty="0"/>
              <a:t> and Inflation Expectations</a:t>
            </a:r>
          </a:p>
        </c:rich>
      </c:tx>
      <c:layout>
        <c:manualLayout>
          <c:xMode val="edge"/>
          <c:yMode val="edge"/>
          <c:x val="0.34566739634576527"/>
          <c:y val="2.4524087868068905E-2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703703703703706E-2"/>
          <c:y val="0.18126272912423624"/>
          <c:w val="0.83950617283950613"/>
          <c:h val="0.77393075356415475"/>
        </c:manualLayout>
      </c:layout>
      <c:areaChart>
        <c:grouping val="stacked"/>
        <c:varyColors val="0"/>
        <c:ser>
          <c:idx val="3"/>
          <c:order val="2"/>
          <c:tx>
            <c:strRef>
              <c:f>Sheet1!$C$1</c:f>
              <c:strCache>
                <c:ptCount val="1"/>
                <c:pt idx="0">
                  <c:v>Inflation Expectations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Sheet1!$A$2:$A$196</c:f>
              <c:strCache>
                <c:ptCount val="193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</c:strCache>
            </c:strRef>
          </c:cat>
          <c:val>
            <c:numRef>
              <c:f>Sheet1!$C$2:$C$196</c:f>
              <c:numCache>
                <c:formatCode>General</c:formatCode>
                <c:ptCount val="195"/>
                <c:pt idx="0">
                  <c:v>2.3199999999999998</c:v>
                </c:pt>
                <c:pt idx="1">
                  <c:v>2.36</c:v>
                </c:pt>
                <c:pt idx="2">
                  <c:v>2.38</c:v>
                </c:pt>
                <c:pt idx="3">
                  <c:v>2.4300000000000002</c:v>
                </c:pt>
                <c:pt idx="4">
                  <c:v>2.38</c:v>
                </c:pt>
                <c:pt idx="5">
                  <c:v>2.41</c:v>
                </c:pt>
                <c:pt idx="6">
                  <c:v>2.36</c:v>
                </c:pt>
                <c:pt idx="7">
                  <c:v>2.23</c:v>
                </c:pt>
                <c:pt idx="8">
                  <c:v>2.2599999999999998</c:v>
                </c:pt>
                <c:pt idx="9">
                  <c:v>2.33</c:v>
                </c:pt>
                <c:pt idx="10">
                  <c:v>2.38</c:v>
                </c:pt>
                <c:pt idx="11">
                  <c:v>2.31</c:v>
                </c:pt>
                <c:pt idx="12">
                  <c:v>2.27</c:v>
                </c:pt>
                <c:pt idx="13">
                  <c:v>2.33</c:v>
                </c:pt>
                <c:pt idx="14">
                  <c:v>2.42</c:v>
                </c:pt>
                <c:pt idx="15">
                  <c:v>2.3200001000000001</c:v>
                </c:pt>
                <c:pt idx="16">
                  <c:v>2.4200001000000002</c:v>
                </c:pt>
                <c:pt idx="17">
                  <c:v>2.4699998999999999</c:v>
                </c:pt>
                <c:pt idx="18">
                  <c:v>2.4400002000000001</c:v>
                </c:pt>
                <c:pt idx="19">
                  <c:v>2.2100000999999998</c:v>
                </c:pt>
                <c:pt idx="20">
                  <c:v>1.8400000999999999</c:v>
                </c:pt>
                <c:pt idx="21">
                  <c:v>1.0599999</c:v>
                </c:pt>
                <c:pt idx="22">
                  <c:v>0.64</c:v>
                </c:pt>
                <c:pt idx="23">
                  <c:v>0.2500001</c:v>
                </c:pt>
                <c:pt idx="24">
                  <c:v>0.61</c:v>
                </c:pt>
                <c:pt idx="25">
                  <c:v>1.1199999</c:v>
                </c:pt>
                <c:pt idx="26">
                  <c:v>1.1099999</c:v>
                </c:pt>
                <c:pt idx="27">
                  <c:v>1.3600000999999999</c:v>
                </c:pt>
                <c:pt idx="28">
                  <c:v>1.57</c:v>
                </c:pt>
                <c:pt idx="29">
                  <c:v>1.86</c:v>
                </c:pt>
                <c:pt idx="30">
                  <c:v>1.7399998999999999</c:v>
                </c:pt>
                <c:pt idx="31">
                  <c:v>1.8199999</c:v>
                </c:pt>
                <c:pt idx="32">
                  <c:v>1.7600001000000001</c:v>
                </c:pt>
                <c:pt idx="33">
                  <c:v>1.9100001</c:v>
                </c:pt>
                <c:pt idx="34">
                  <c:v>2.1200000999999999</c:v>
                </c:pt>
                <c:pt idx="35">
                  <c:v>2.2299999000000001</c:v>
                </c:pt>
                <c:pt idx="36">
                  <c:v>2.36</c:v>
                </c:pt>
                <c:pt idx="37">
                  <c:v>2.27</c:v>
                </c:pt>
                <c:pt idx="38">
                  <c:v>2.2200000000000002</c:v>
                </c:pt>
                <c:pt idx="39">
                  <c:v>2.35</c:v>
                </c:pt>
                <c:pt idx="40">
                  <c:v>2.11</c:v>
                </c:pt>
                <c:pt idx="41">
                  <c:v>1.94</c:v>
                </c:pt>
                <c:pt idx="42">
                  <c:v>1.77</c:v>
                </c:pt>
                <c:pt idx="43">
                  <c:v>1.68</c:v>
                </c:pt>
                <c:pt idx="44">
                  <c:v>1.74</c:v>
                </c:pt>
                <c:pt idx="45">
                  <c:v>2.0099999999999998</c:v>
                </c:pt>
                <c:pt idx="46">
                  <c:v>2.09</c:v>
                </c:pt>
                <c:pt idx="47">
                  <c:v>2.25</c:v>
                </c:pt>
                <c:pt idx="48">
                  <c:v>2.33</c:v>
                </c:pt>
                <c:pt idx="49">
                  <c:v>2.34</c:v>
                </c:pt>
                <c:pt idx="50">
                  <c:v>2.4500000000000002</c:v>
                </c:pt>
                <c:pt idx="51">
                  <c:v>2.6</c:v>
                </c:pt>
                <c:pt idx="52">
                  <c:v>2.39</c:v>
                </c:pt>
                <c:pt idx="53">
                  <c:v>2.2400000000000002</c:v>
                </c:pt>
                <c:pt idx="54">
                  <c:v>2.38</c:v>
                </c:pt>
                <c:pt idx="55">
                  <c:v>2.16</c:v>
                </c:pt>
                <c:pt idx="56">
                  <c:v>1.9</c:v>
                </c:pt>
                <c:pt idx="57">
                  <c:v>1.96</c:v>
                </c:pt>
                <c:pt idx="58">
                  <c:v>2.0099999999999998</c:v>
                </c:pt>
                <c:pt idx="59">
                  <c:v>2.0099999999999998</c:v>
                </c:pt>
                <c:pt idx="60">
                  <c:v>2.08</c:v>
                </c:pt>
                <c:pt idx="61">
                  <c:v>2.2200000000000002</c:v>
                </c:pt>
                <c:pt idx="62">
                  <c:v>2.31</c:v>
                </c:pt>
                <c:pt idx="63">
                  <c:v>2.2599999999999998</c:v>
                </c:pt>
                <c:pt idx="64">
                  <c:v>2.14</c:v>
                </c:pt>
                <c:pt idx="65">
                  <c:v>2.12</c:v>
                </c:pt>
                <c:pt idx="66">
                  <c:v>2.13</c:v>
                </c:pt>
                <c:pt idx="67">
                  <c:v>2.27</c:v>
                </c:pt>
                <c:pt idx="68">
                  <c:v>2.4300000000000002</c:v>
                </c:pt>
                <c:pt idx="69">
                  <c:v>2.5</c:v>
                </c:pt>
                <c:pt idx="70">
                  <c:v>2.42</c:v>
                </c:pt>
                <c:pt idx="71">
                  <c:v>2.48</c:v>
                </c:pt>
                <c:pt idx="72">
                  <c:v>2.52</c:v>
                </c:pt>
                <c:pt idx="73">
                  <c:v>2.5499999999999998</c:v>
                </c:pt>
                <c:pt idx="74">
                  <c:v>2.5499999999999998</c:v>
                </c:pt>
                <c:pt idx="75">
                  <c:v>2.41</c:v>
                </c:pt>
                <c:pt idx="76">
                  <c:v>2.29</c:v>
                </c:pt>
                <c:pt idx="77">
                  <c:v>2.0499999999999998</c:v>
                </c:pt>
                <c:pt idx="78">
                  <c:v>2.12</c:v>
                </c:pt>
                <c:pt idx="79">
                  <c:v>2.19</c:v>
                </c:pt>
                <c:pt idx="80">
                  <c:v>2.15</c:v>
                </c:pt>
                <c:pt idx="81">
                  <c:v>2.19</c:v>
                </c:pt>
                <c:pt idx="82">
                  <c:v>2.17</c:v>
                </c:pt>
                <c:pt idx="83">
                  <c:v>2.16</c:v>
                </c:pt>
                <c:pt idx="84">
                  <c:v>2.23</c:v>
                </c:pt>
                <c:pt idx="85">
                  <c:v>2.16</c:v>
                </c:pt>
                <c:pt idx="86">
                  <c:v>2.16</c:v>
                </c:pt>
                <c:pt idx="87">
                  <c:v>2.17</c:v>
                </c:pt>
                <c:pt idx="88">
                  <c:v>2.19</c:v>
                </c:pt>
                <c:pt idx="89">
                  <c:v>2.23</c:v>
                </c:pt>
                <c:pt idx="90">
                  <c:v>2.2599999999999998</c:v>
                </c:pt>
                <c:pt idx="91">
                  <c:v>2.2000000000000002</c:v>
                </c:pt>
                <c:pt idx="92">
                  <c:v>2.0699999999999998</c:v>
                </c:pt>
                <c:pt idx="93">
                  <c:v>1.92</c:v>
                </c:pt>
                <c:pt idx="94">
                  <c:v>1.88</c:v>
                </c:pt>
                <c:pt idx="95">
                  <c:v>1.7</c:v>
                </c:pt>
                <c:pt idx="96">
                  <c:v>1.61</c:v>
                </c:pt>
                <c:pt idx="97">
                  <c:v>1.72</c:v>
                </c:pt>
                <c:pt idx="98">
                  <c:v>1.76</c:v>
                </c:pt>
                <c:pt idx="99">
                  <c:v>1.86</c:v>
                </c:pt>
                <c:pt idx="100">
                  <c:v>1.87</c:v>
                </c:pt>
                <c:pt idx="101">
                  <c:v>1.86</c:v>
                </c:pt>
                <c:pt idx="102">
                  <c:v>1.82</c:v>
                </c:pt>
                <c:pt idx="103">
                  <c:v>1.62</c:v>
                </c:pt>
                <c:pt idx="104">
                  <c:v>1.52</c:v>
                </c:pt>
                <c:pt idx="105">
                  <c:v>1.5</c:v>
                </c:pt>
                <c:pt idx="106">
                  <c:v>1.57</c:v>
                </c:pt>
                <c:pt idx="107">
                  <c:v>1.51</c:v>
                </c:pt>
                <c:pt idx="108">
                  <c:v>1.42</c:v>
                </c:pt>
                <c:pt idx="109">
                  <c:v>1.31</c:v>
                </c:pt>
                <c:pt idx="110">
                  <c:v>1.55</c:v>
                </c:pt>
                <c:pt idx="111">
                  <c:v>1.62</c:v>
                </c:pt>
                <c:pt idx="112">
                  <c:v>1.6</c:v>
                </c:pt>
                <c:pt idx="113">
                  <c:v>1.47</c:v>
                </c:pt>
                <c:pt idx="114">
                  <c:v>1.46</c:v>
                </c:pt>
                <c:pt idx="115">
                  <c:v>1.47</c:v>
                </c:pt>
                <c:pt idx="116">
                  <c:v>1.51</c:v>
                </c:pt>
                <c:pt idx="117">
                  <c:v>1.66</c:v>
                </c:pt>
                <c:pt idx="118">
                  <c:v>1.82</c:v>
                </c:pt>
                <c:pt idx="119">
                  <c:v>1.93</c:v>
                </c:pt>
                <c:pt idx="120">
                  <c:v>2.0099999999999998</c:v>
                </c:pt>
                <c:pt idx="121">
                  <c:v>2.02</c:v>
                </c:pt>
                <c:pt idx="122">
                  <c:v>1.99</c:v>
                </c:pt>
                <c:pt idx="123">
                  <c:v>1.91</c:v>
                </c:pt>
                <c:pt idx="124">
                  <c:v>1.83</c:v>
                </c:pt>
                <c:pt idx="125">
                  <c:v>1.73</c:v>
                </c:pt>
                <c:pt idx="126">
                  <c:v>1.77</c:v>
                </c:pt>
                <c:pt idx="127">
                  <c:v>1.78</c:v>
                </c:pt>
                <c:pt idx="128">
                  <c:v>1.83</c:v>
                </c:pt>
                <c:pt idx="129">
                  <c:v>1.86</c:v>
                </c:pt>
                <c:pt idx="130">
                  <c:v>1.85</c:v>
                </c:pt>
                <c:pt idx="131">
                  <c:v>1.9</c:v>
                </c:pt>
                <c:pt idx="132">
                  <c:v>2.04</c:v>
                </c:pt>
                <c:pt idx="133">
                  <c:v>2.1</c:v>
                </c:pt>
                <c:pt idx="134">
                  <c:v>2.09</c:v>
                </c:pt>
                <c:pt idx="135">
                  <c:v>2.13</c:v>
                </c:pt>
                <c:pt idx="136">
                  <c:v>2.14</c:v>
                </c:pt>
                <c:pt idx="137">
                  <c:v>2.12</c:v>
                </c:pt>
                <c:pt idx="138">
                  <c:v>2.12</c:v>
                </c:pt>
                <c:pt idx="139">
                  <c:v>2.1</c:v>
                </c:pt>
                <c:pt idx="140">
                  <c:v>2.12</c:v>
                </c:pt>
                <c:pt idx="141">
                  <c:v>2.11</c:v>
                </c:pt>
                <c:pt idx="142">
                  <c:v>2.0099999999999998</c:v>
                </c:pt>
                <c:pt idx="143">
                  <c:v>1.81</c:v>
                </c:pt>
                <c:pt idx="144">
                  <c:v>1.79</c:v>
                </c:pt>
                <c:pt idx="145">
                  <c:v>1.88</c:v>
                </c:pt>
                <c:pt idx="146">
                  <c:v>1.91</c:v>
                </c:pt>
                <c:pt idx="147">
                  <c:v>1.93</c:v>
                </c:pt>
                <c:pt idx="148">
                  <c:v>1.83</c:v>
                </c:pt>
                <c:pt idx="149">
                  <c:v>1.7</c:v>
                </c:pt>
                <c:pt idx="150">
                  <c:v>1.75</c:v>
                </c:pt>
                <c:pt idx="151">
                  <c:v>1.59</c:v>
                </c:pt>
                <c:pt idx="152">
                  <c:v>1.59</c:v>
                </c:pt>
                <c:pt idx="153">
                  <c:v>1.56</c:v>
                </c:pt>
                <c:pt idx="154">
                  <c:v>1.64</c:v>
                </c:pt>
                <c:pt idx="155">
                  <c:v>1.72</c:v>
                </c:pt>
                <c:pt idx="156">
                  <c:v>1.72</c:v>
                </c:pt>
                <c:pt idx="157">
                  <c:v>1.61</c:v>
                </c:pt>
                <c:pt idx="158">
                  <c:v>0.99</c:v>
                </c:pt>
                <c:pt idx="159">
                  <c:v>1.1100000000000001</c:v>
                </c:pt>
                <c:pt idx="160">
                  <c:v>1.1100000000000001</c:v>
                </c:pt>
                <c:pt idx="161">
                  <c:v>1.27</c:v>
                </c:pt>
                <c:pt idx="162">
                  <c:v>1.45</c:v>
                </c:pt>
                <c:pt idx="163">
                  <c:v>1.66</c:v>
                </c:pt>
                <c:pt idx="164">
                  <c:v>1.66</c:v>
                </c:pt>
                <c:pt idx="165">
                  <c:v>1.71</c:v>
                </c:pt>
                <c:pt idx="166">
                  <c:v>1.71</c:v>
                </c:pt>
                <c:pt idx="167">
                  <c:v>1.91</c:v>
                </c:pt>
                <c:pt idx="168" formatCode="0.00">
                  <c:v>2.08</c:v>
                </c:pt>
                <c:pt idx="169" formatCode="0.00">
                  <c:v>2.1800000000000002</c:v>
                </c:pt>
                <c:pt idx="170" formatCode="0.00">
                  <c:v>2.2799999999999998</c:v>
                </c:pt>
                <c:pt idx="171" formatCode="0.00">
                  <c:v>2.35</c:v>
                </c:pt>
                <c:pt idx="172" formatCode="0.00">
                  <c:v>2.4700000000000002</c:v>
                </c:pt>
                <c:pt idx="173" formatCode="0.00">
                  <c:v>2.34</c:v>
                </c:pt>
                <c:pt idx="174" formatCode="0.00">
                  <c:v>2.33</c:v>
                </c:pt>
                <c:pt idx="175" formatCode="0.00">
                  <c:v>2.35</c:v>
                </c:pt>
                <c:pt idx="176" formatCode="0.00">
                  <c:v>2.34</c:v>
                </c:pt>
                <c:pt idx="177" formatCode="0.00">
                  <c:v>2.54</c:v>
                </c:pt>
                <c:pt idx="178" formatCode="0.00">
                  <c:v>2.62</c:v>
                </c:pt>
                <c:pt idx="179" formatCode="0.00">
                  <c:v>2.46</c:v>
                </c:pt>
                <c:pt idx="180" formatCode="0.00">
                  <c:v>2.4500000000000002</c:v>
                </c:pt>
                <c:pt idx="181" formatCode="0.00">
                  <c:v>2.46</c:v>
                </c:pt>
                <c:pt idx="182" formatCode="0.00">
                  <c:v>2.85</c:v>
                </c:pt>
                <c:pt idx="183" formatCode="0.00">
                  <c:v>2.88</c:v>
                </c:pt>
                <c:pt idx="184">
                  <c:v>2.688571</c:v>
                </c:pt>
                <c:pt idx="185">
                  <c:v>2.6176189999999999</c:v>
                </c:pt>
                <c:pt idx="186">
                  <c:v>2.3620000000000001</c:v>
                </c:pt>
                <c:pt idx="187">
                  <c:v>2.5082610000000001</c:v>
                </c:pt>
                <c:pt idx="188">
                  <c:v>2.3823810000000001</c:v>
                </c:pt>
                <c:pt idx="189">
                  <c:v>2.3935</c:v>
                </c:pt>
                <c:pt idx="190">
                  <c:v>2.371</c:v>
                </c:pt>
                <c:pt idx="191">
                  <c:v>2.2595239999999999</c:v>
                </c:pt>
                <c:pt idx="192">
                  <c:v>2.2370000000000001</c:v>
                </c:pt>
                <c:pt idx="193">
                  <c:v>2.37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9309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Sheet1!$A$2:$A$196</c:f>
              <c:strCache>
                <c:ptCount val="193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TIPS (10-Yr)</c:v>
                </c:pt>
              </c:strCache>
            </c:strRef>
          </c:tx>
          <c:spPr>
            <a:ln w="29309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Sheet1!$A$2:$A$196</c:f>
              <c:strCache>
                <c:ptCount val="193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</c:strCache>
            </c:strRef>
          </c:cat>
          <c:val>
            <c:numRef>
              <c:f>Sheet1!$B$2:$B$196</c:f>
              <c:numCache>
                <c:formatCode>General</c:formatCode>
                <c:ptCount val="195"/>
                <c:pt idx="0">
                  <c:v>0</c:v>
                </c:pt>
                <c:pt idx="1">
                  <c:v>2.36</c:v>
                </c:pt>
                <c:pt idx="2">
                  <c:v>2.1800000000000002</c:v>
                </c:pt>
                <c:pt idx="3">
                  <c:v>2.2599999999999998</c:v>
                </c:pt>
                <c:pt idx="4">
                  <c:v>2.37</c:v>
                </c:pt>
                <c:pt idx="5">
                  <c:v>2.69</c:v>
                </c:pt>
                <c:pt idx="6">
                  <c:v>2.64</c:v>
                </c:pt>
                <c:pt idx="7">
                  <c:v>2.44</c:v>
                </c:pt>
                <c:pt idx="8">
                  <c:v>2.2599999999999998</c:v>
                </c:pt>
                <c:pt idx="9">
                  <c:v>2.2000000000000002</c:v>
                </c:pt>
                <c:pt idx="10">
                  <c:v>1.77</c:v>
                </c:pt>
                <c:pt idx="11">
                  <c:v>1.79</c:v>
                </c:pt>
                <c:pt idx="12">
                  <c:v>1.47</c:v>
                </c:pt>
                <c:pt idx="13">
                  <c:v>1.41</c:v>
                </c:pt>
                <c:pt idx="14">
                  <c:v>1.0900000000000001</c:v>
                </c:pt>
                <c:pt idx="15">
                  <c:v>1.36</c:v>
                </c:pt>
                <c:pt idx="16">
                  <c:v>1.46</c:v>
                </c:pt>
                <c:pt idx="17">
                  <c:v>1.63</c:v>
                </c:pt>
                <c:pt idx="18">
                  <c:v>1.57</c:v>
                </c:pt>
                <c:pt idx="19">
                  <c:v>1.68</c:v>
                </c:pt>
                <c:pt idx="20">
                  <c:v>1.85</c:v>
                </c:pt>
                <c:pt idx="21">
                  <c:v>2.75</c:v>
                </c:pt>
                <c:pt idx="22">
                  <c:v>2.89</c:v>
                </c:pt>
                <c:pt idx="23">
                  <c:v>2.17</c:v>
                </c:pt>
                <c:pt idx="24">
                  <c:v>1.91</c:v>
                </c:pt>
                <c:pt idx="25">
                  <c:v>1.75</c:v>
                </c:pt>
                <c:pt idx="26">
                  <c:v>1.71</c:v>
                </c:pt>
                <c:pt idx="27">
                  <c:v>1.57</c:v>
                </c:pt>
                <c:pt idx="28">
                  <c:v>1.72</c:v>
                </c:pt>
                <c:pt idx="29">
                  <c:v>1.86</c:v>
                </c:pt>
                <c:pt idx="30">
                  <c:v>1.82</c:v>
                </c:pt>
                <c:pt idx="31">
                  <c:v>1.77</c:v>
                </c:pt>
                <c:pt idx="32">
                  <c:v>1.64</c:v>
                </c:pt>
                <c:pt idx="33">
                  <c:v>1.48</c:v>
                </c:pt>
                <c:pt idx="34">
                  <c:v>1.28</c:v>
                </c:pt>
                <c:pt idx="35">
                  <c:v>1.36</c:v>
                </c:pt>
                <c:pt idx="36">
                  <c:v>1.37</c:v>
                </c:pt>
                <c:pt idx="37">
                  <c:v>1.42</c:v>
                </c:pt>
                <c:pt idx="38">
                  <c:v>1.51</c:v>
                </c:pt>
                <c:pt idx="39">
                  <c:v>1.5</c:v>
                </c:pt>
                <c:pt idx="40">
                  <c:v>1.31</c:v>
                </c:pt>
                <c:pt idx="41">
                  <c:v>1.26</c:v>
                </c:pt>
                <c:pt idx="42">
                  <c:v>1.24</c:v>
                </c:pt>
                <c:pt idx="43">
                  <c:v>1.02</c:v>
                </c:pt>
                <c:pt idx="44">
                  <c:v>0.91</c:v>
                </c:pt>
                <c:pt idx="45">
                  <c:v>0.53</c:v>
                </c:pt>
                <c:pt idx="46">
                  <c:v>0.67</c:v>
                </c:pt>
                <c:pt idx="47">
                  <c:v>1.04</c:v>
                </c:pt>
                <c:pt idx="48">
                  <c:v>1.06</c:v>
                </c:pt>
                <c:pt idx="49">
                  <c:v>1.24</c:v>
                </c:pt>
                <c:pt idx="50">
                  <c:v>0.96</c:v>
                </c:pt>
                <c:pt idx="51">
                  <c:v>0.86</c:v>
                </c:pt>
                <c:pt idx="52">
                  <c:v>0.78</c:v>
                </c:pt>
                <c:pt idx="53">
                  <c:v>0.76</c:v>
                </c:pt>
                <c:pt idx="54">
                  <c:v>0.62</c:v>
                </c:pt>
                <c:pt idx="55">
                  <c:v>0.14000000000000001</c:v>
                </c:pt>
                <c:pt idx="56">
                  <c:v>0.08</c:v>
                </c:pt>
                <c:pt idx="57">
                  <c:v>0.19</c:v>
                </c:pt>
                <c:pt idx="58">
                  <c:v>0</c:v>
                </c:pt>
                <c:pt idx="59">
                  <c:v>-0.03</c:v>
                </c:pt>
                <c:pt idx="60">
                  <c:v>-0.11</c:v>
                </c:pt>
                <c:pt idx="61">
                  <c:v>-0.25</c:v>
                </c:pt>
                <c:pt idx="62">
                  <c:v>-0.14000000000000001</c:v>
                </c:pt>
                <c:pt idx="63">
                  <c:v>-0.21</c:v>
                </c:pt>
                <c:pt idx="64">
                  <c:v>-0.34</c:v>
                </c:pt>
                <c:pt idx="65">
                  <c:v>-0.5</c:v>
                </c:pt>
                <c:pt idx="66">
                  <c:v>-0.6</c:v>
                </c:pt>
                <c:pt idx="67">
                  <c:v>-0.59</c:v>
                </c:pt>
                <c:pt idx="68">
                  <c:v>-0.71</c:v>
                </c:pt>
                <c:pt idx="69">
                  <c:v>-0.75</c:v>
                </c:pt>
                <c:pt idx="70">
                  <c:v>-0.77</c:v>
                </c:pt>
                <c:pt idx="71">
                  <c:v>-0.76</c:v>
                </c:pt>
                <c:pt idx="72">
                  <c:v>-0.61</c:v>
                </c:pt>
                <c:pt idx="73">
                  <c:v>-0.56999999999999995</c:v>
                </c:pt>
                <c:pt idx="74">
                  <c:v>-0.59</c:v>
                </c:pt>
                <c:pt idx="75">
                  <c:v>-0.65</c:v>
                </c:pt>
                <c:pt idx="76">
                  <c:v>-0.36</c:v>
                </c:pt>
                <c:pt idx="77">
                  <c:v>0.25</c:v>
                </c:pt>
                <c:pt idx="78">
                  <c:v>0.46</c:v>
                </c:pt>
                <c:pt idx="79">
                  <c:v>0.55000000000000004</c:v>
                </c:pt>
                <c:pt idx="80">
                  <c:v>0.66</c:v>
                </c:pt>
                <c:pt idx="81">
                  <c:v>0.43</c:v>
                </c:pt>
                <c:pt idx="82">
                  <c:v>0.55000000000000004</c:v>
                </c:pt>
                <c:pt idx="83">
                  <c:v>0.74</c:v>
                </c:pt>
                <c:pt idx="84">
                  <c:v>0.63</c:v>
                </c:pt>
                <c:pt idx="85">
                  <c:v>0.55000000000000004</c:v>
                </c:pt>
                <c:pt idx="86">
                  <c:v>0.56000000000000005</c:v>
                </c:pt>
                <c:pt idx="87">
                  <c:v>0.54</c:v>
                </c:pt>
                <c:pt idx="88">
                  <c:v>0.37</c:v>
                </c:pt>
                <c:pt idx="89">
                  <c:v>0.37</c:v>
                </c:pt>
                <c:pt idx="90">
                  <c:v>0.28000000000000003</c:v>
                </c:pt>
                <c:pt idx="91">
                  <c:v>0.22</c:v>
                </c:pt>
                <c:pt idx="92">
                  <c:v>0.46</c:v>
                </c:pt>
                <c:pt idx="93">
                  <c:v>0.38</c:v>
                </c:pt>
                <c:pt idx="94">
                  <c:v>0.45</c:v>
                </c:pt>
                <c:pt idx="95">
                  <c:v>0.51</c:v>
                </c:pt>
                <c:pt idx="96">
                  <c:v>0.27</c:v>
                </c:pt>
                <c:pt idx="97">
                  <c:v>0.26</c:v>
                </c:pt>
                <c:pt idx="98">
                  <c:v>0.28000000000000003</c:v>
                </c:pt>
                <c:pt idx="99">
                  <c:v>0.08</c:v>
                </c:pt>
                <c:pt idx="100">
                  <c:v>0.33</c:v>
                </c:pt>
                <c:pt idx="101">
                  <c:v>0.5</c:v>
                </c:pt>
                <c:pt idx="102">
                  <c:v>0.5</c:v>
                </c:pt>
                <c:pt idx="103">
                  <c:v>0.57999999999999996</c:v>
                </c:pt>
                <c:pt idx="104">
                  <c:v>0.65</c:v>
                </c:pt>
                <c:pt idx="105">
                  <c:v>0.56999999999999995</c:v>
                </c:pt>
                <c:pt idx="106">
                  <c:v>0.69</c:v>
                </c:pt>
                <c:pt idx="107">
                  <c:v>0.73</c:v>
                </c:pt>
                <c:pt idx="108">
                  <c:v>0.67</c:v>
                </c:pt>
                <c:pt idx="109">
                  <c:v>0.47</c:v>
                </c:pt>
                <c:pt idx="110">
                  <c:v>0.34</c:v>
                </c:pt>
                <c:pt idx="111">
                  <c:v>0.19</c:v>
                </c:pt>
                <c:pt idx="112">
                  <c:v>0.21</c:v>
                </c:pt>
                <c:pt idx="113">
                  <c:v>0.17</c:v>
                </c:pt>
                <c:pt idx="114">
                  <c:v>0.04</c:v>
                </c:pt>
                <c:pt idx="115">
                  <c:v>0.09</c:v>
                </c:pt>
                <c:pt idx="116">
                  <c:v>0.12</c:v>
                </c:pt>
                <c:pt idx="117">
                  <c:v>0.1</c:v>
                </c:pt>
                <c:pt idx="118">
                  <c:v>0.32</c:v>
                </c:pt>
                <c:pt idx="119">
                  <c:v>0.56000000000000005</c:v>
                </c:pt>
                <c:pt idx="120">
                  <c:v>0.42</c:v>
                </c:pt>
                <c:pt idx="121">
                  <c:v>0.4</c:v>
                </c:pt>
                <c:pt idx="122">
                  <c:v>0.49</c:v>
                </c:pt>
                <c:pt idx="123">
                  <c:v>0.39</c:v>
                </c:pt>
                <c:pt idx="124">
                  <c:v>0.47</c:v>
                </c:pt>
                <c:pt idx="125">
                  <c:v>0.46</c:v>
                </c:pt>
                <c:pt idx="126">
                  <c:v>0.55000000000000004</c:v>
                </c:pt>
                <c:pt idx="127">
                  <c:v>0.43</c:v>
                </c:pt>
                <c:pt idx="128">
                  <c:v>0.37</c:v>
                </c:pt>
                <c:pt idx="129">
                  <c:v>0.5</c:v>
                </c:pt>
                <c:pt idx="130">
                  <c:v>0.5</c:v>
                </c:pt>
                <c:pt idx="131">
                  <c:v>0.5</c:v>
                </c:pt>
                <c:pt idx="132">
                  <c:v>0.54</c:v>
                </c:pt>
                <c:pt idx="133">
                  <c:v>0.76</c:v>
                </c:pt>
                <c:pt idx="134">
                  <c:v>0.75</c:v>
                </c:pt>
                <c:pt idx="135">
                  <c:v>0.74</c:v>
                </c:pt>
                <c:pt idx="136">
                  <c:v>0.84</c:v>
                </c:pt>
                <c:pt idx="137">
                  <c:v>0.79</c:v>
                </c:pt>
                <c:pt idx="138">
                  <c:v>0.77</c:v>
                </c:pt>
                <c:pt idx="139">
                  <c:v>0.79</c:v>
                </c:pt>
                <c:pt idx="140">
                  <c:v>0.88</c:v>
                </c:pt>
                <c:pt idx="141">
                  <c:v>1.04</c:v>
                </c:pt>
                <c:pt idx="142">
                  <c:v>1.1100000000000001</c:v>
                </c:pt>
                <c:pt idx="143">
                  <c:v>1.02</c:v>
                </c:pt>
                <c:pt idx="144">
                  <c:v>0.92</c:v>
                </c:pt>
                <c:pt idx="145">
                  <c:v>0.8</c:v>
                </c:pt>
                <c:pt idx="146">
                  <c:v>0.66</c:v>
                </c:pt>
                <c:pt idx="147">
                  <c:v>0.6</c:v>
                </c:pt>
                <c:pt idx="148">
                  <c:v>0.56999999999999995</c:v>
                </c:pt>
                <c:pt idx="149">
                  <c:v>0.37</c:v>
                </c:pt>
                <c:pt idx="150">
                  <c:v>0.31</c:v>
                </c:pt>
                <c:pt idx="151">
                  <c:v>0.04</c:v>
                </c:pt>
                <c:pt idx="152">
                  <c:v>0.11</c:v>
                </c:pt>
                <c:pt idx="153">
                  <c:v>0.15</c:v>
                </c:pt>
                <c:pt idx="154">
                  <c:v>0.17</c:v>
                </c:pt>
                <c:pt idx="155">
                  <c:v>0.14000000000000001</c:v>
                </c:pt>
                <c:pt idx="156">
                  <c:v>0.04</c:v>
                </c:pt>
                <c:pt idx="157">
                  <c:v>-0.11</c:v>
                </c:pt>
                <c:pt idx="158">
                  <c:v>-0.12</c:v>
                </c:pt>
                <c:pt idx="159">
                  <c:v>-0.45</c:v>
                </c:pt>
                <c:pt idx="160">
                  <c:v>-0.44</c:v>
                </c:pt>
                <c:pt idx="161">
                  <c:v>-0.54</c:v>
                </c:pt>
                <c:pt idx="162">
                  <c:v>-0.83</c:v>
                </c:pt>
                <c:pt idx="163">
                  <c:v>-1.01</c:v>
                </c:pt>
                <c:pt idx="164">
                  <c:v>-0.98</c:v>
                </c:pt>
                <c:pt idx="165">
                  <c:v>-0.92</c:v>
                </c:pt>
                <c:pt idx="166">
                  <c:v>-0.84</c:v>
                </c:pt>
                <c:pt idx="167">
                  <c:v>-0.98</c:v>
                </c:pt>
                <c:pt idx="168">
                  <c:v>-1</c:v>
                </c:pt>
                <c:pt idx="169">
                  <c:v>-0.92</c:v>
                </c:pt>
                <c:pt idx="170">
                  <c:v>-0.67</c:v>
                </c:pt>
                <c:pt idx="171">
                  <c:v>-0.71</c:v>
                </c:pt>
                <c:pt idx="172">
                  <c:v>-0.85</c:v>
                </c:pt>
                <c:pt idx="173">
                  <c:v>-0.82</c:v>
                </c:pt>
                <c:pt idx="174">
                  <c:v>-1.01</c:v>
                </c:pt>
                <c:pt idx="175">
                  <c:v>-1.07</c:v>
                </c:pt>
                <c:pt idx="176">
                  <c:v>-0.97</c:v>
                </c:pt>
                <c:pt idx="177">
                  <c:v>-0.96</c:v>
                </c:pt>
                <c:pt idx="178">
                  <c:v>-1.06</c:v>
                </c:pt>
                <c:pt idx="179">
                  <c:v>-0.99</c:v>
                </c:pt>
                <c:pt idx="180">
                  <c:v>-0.69</c:v>
                </c:pt>
                <c:pt idx="181" formatCode="0.00">
                  <c:v>-0.52</c:v>
                </c:pt>
                <c:pt idx="182" formatCode="0.00">
                  <c:v>-0.72</c:v>
                </c:pt>
                <c:pt idx="183">
                  <c:v>-0.14000000000000001</c:v>
                </c:pt>
                <c:pt idx="184">
                  <c:v>0.21</c:v>
                </c:pt>
                <c:pt idx="185">
                  <c:v>0.53</c:v>
                </c:pt>
                <c:pt idx="186">
                  <c:v>0.53</c:v>
                </c:pt>
                <c:pt idx="187">
                  <c:v>0.39</c:v>
                </c:pt>
                <c:pt idx="188">
                  <c:v>1.1399999999999999</c:v>
                </c:pt>
                <c:pt idx="189">
                  <c:v>1.59</c:v>
                </c:pt>
                <c:pt idx="190">
                  <c:v>1.52</c:v>
                </c:pt>
                <c:pt idx="191">
                  <c:v>1.36</c:v>
                </c:pt>
                <c:pt idx="192">
                  <c:v>1.29</c:v>
                </c:pt>
                <c:pt idx="193">
                  <c:v>1.49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6"/>
          <c:min val="-2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6"/>
          <c:min val="-2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  <c:spPr>
        <a:solidFill>
          <a:schemeClr val="bg1"/>
        </a:solidFill>
        <a:ln w="19539">
          <a:noFill/>
        </a:ln>
      </c:spPr>
    </c:plotArea>
    <c:legend>
      <c:legendPos val="r"/>
      <c:layout>
        <c:manualLayout>
          <c:xMode val="edge"/>
          <c:yMode val="edge"/>
          <c:x val="0.18297028433762857"/>
          <c:y val="0.18496240862846239"/>
          <c:w val="0.22071024988144711"/>
          <c:h val="0.10852700604142215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Nominal Interest Rates, </a:t>
            </a:r>
          </a:p>
          <a:p>
            <a:pPr>
              <a:defRPr sz="1600"/>
            </a:pPr>
            <a:r>
              <a:rPr lang="en-US" sz="1600" dirty="0"/>
              <a:t>Real Interest Rates</a:t>
            </a:r>
          </a:p>
          <a:p>
            <a:pPr>
              <a:defRPr sz="1600"/>
            </a:pPr>
            <a:r>
              <a:rPr lang="en-US" sz="1600" dirty="0"/>
              <a:t> and Inflation Expectations</a:t>
            </a:r>
          </a:p>
        </c:rich>
      </c:tx>
      <c:layout>
        <c:manualLayout>
          <c:xMode val="edge"/>
          <c:yMode val="edge"/>
          <c:x val="0.34566739634576527"/>
          <c:y val="2.4524087868068905E-2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703703703703706E-2"/>
          <c:y val="0.18126272912423624"/>
          <c:w val="0.83950617283950613"/>
          <c:h val="0.77393075356415475"/>
        </c:manualLayout>
      </c:layout>
      <c:areaChart>
        <c:grouping val="stacked"/>
        <c:varyColors val="0"/>
        <c:ser>
          <c:idx val="3"/>
          <c:order val="2"/>
          <c:tx>
            <c:strRef>
              <c:f>Sheet1!$C$1</c:f>
              <c:strCache>
                <c:ptCount val="1"/>
                <c:pt idx="0">
                  <c:v>Inflation Expectations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Sheet1!$A$2:$A$196</c:f>
              <c:strCache>
                <c:ptCount val="193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</c:strCache>
            </c:strRef>
          </c:cat>
          <c:val>
            <c:numRef>
              <c:f>Sheet1!$C$2:$C$196</c:f>
              <c:numCache>
                <c:formatCode>General</c:formatCode>
                <c:ptCount val="195"/>
                <c:pt idx="0">
                  <c:v>2.3199999999999998</c:v>
                </c:pt>
                <c:pt idx="1">
                  <c:v>2.36</c:v>
                </c:pt>
                <c:pt idx="2">
                  <c:v>2.38</c:v>
                </c:pt>
                <c:pt idx="3">
                  <c:v>2.4300000000000002</c:v>
                </c:pt>
                <c:pt idx="4">
                  <c:v>2.38</c:v>
                </c:pt>
                <c:pt idx="5">
                  <c:v>2.41</c:v>
                </c:pt>
                <c:pt idx="6">
                  <c:v>2.36</c:v>
                </c:pt>
                <c:pt idx="7">
                  <c:v>2.23</c:v>
                </c:pt>
                <c:pt idx="8">
                  <c:v>2.2599999999999998</c:v>
                </c:pt>
                <c:pt idx="9">
                  <c:v>2.33</c:v>
                </c:pt>
                <c:pt idx="10">
                  <c:v>2.38</c:v>
                </c:pt>
                <c:pt idx="11">
                  <c:v>2.31</c:v>
                </c:pt>
                <c:pt idx="12">
                  <c:v>2.27</c:v>
                </c:pt>
                <c:pt idx="13">
                  <c:v>2.33</c:v>
                </c:pt>
                <c:pt idx="14">
                  <c:v>2.42</c:v>
                </c:pt>
                <c:pt idx="15">
                  <c:v>2.3200001000000001</c:v>
                </c:pt>
                <c:pt idx="16">
                  <c:v>2.4200001000000002</c:v>
                </c:pt>
                <c:pt idx="17">
                  <c:v>2.4699998999999999</c:v>
                </c:pt>
                <c:pt idx="18">
                  <c:v>2.4400002000000001</c:v>
                </c:pt>
                <c:pt idx="19">
                  <c:v>2.2100000999999998</c:v>
                </c:pt>
                <c:pt idx="20">
                  <c:v>1.8400000999999999</c:v>
                </c:pt>
                <c:pt idx="21">
                  <c:v>1.0599999</c:v>
                </c:pt>
                <c:pt idx="22">
                  <c:v>0.64</c:v>
                </c:pt>
                <c:pt idx="23">
                  <c:v>0.2500001</c:v>
                </c:pt>
                <c:pt idx="24">
                  <c:v>0.61</c:v>
                </c:pt>
                <c:pt idx="25">
                  <c:v>1.1199999</c:v>
                </c:pt>
                <c:pt idx="26">
                  <c:v>1.1099999</c:v>
                </c:pt>
                <c:pt idx="27">
                  <c:v>1.3600000999999999</c:v>
                </c:pt>
                <c:pt idx="28">
                  <c:v>1.57</c:v>
                </c:pt>
                <c:pt idx="29">
                  <c:v>1.86</c:v>
                </c:pt>
                <c:pt idx="30">
                  <c:v>1.7399998999999999</c:v>
                </c:pt>
                <c:pt idx="31">
                  <c:v>1.8199999</c:v>
                </c:pt>
                <c:pt idx="32">
                  <c:v>1.7600001000000001</c:v>
                </c:pt>
                <c:pt idx="33">
                  <c:v>1.9100001</c:v>
                </c:pt>
                <c:pt idx="34">
                  <c:v>2.1200000999999999</c:v>
                </c:pt>
                <c:pt idx="35">
                  <c:v>2.2299999000000001</c:v>
                </c:pt>
                <c:pt idx="36">
                  <c:v>2.36</c:v>
                </c:pt>
                <c:pt idx="37">
                  <c:v>2.27</c:v>
                </c:pt>
                <c:pt idx="38">
                  <c:v>2.2200000000000002</c:v>
                </c:pt>
                <c:pt idx="39">
                  <c:v>2.35</c:v>
                </c:pt>
                <c:pt idx="40">
                  <c:v>2.11</c:v>
                </c:pt>
                <c:pt idx="41">
                  <c:v>1.94</c:v>
                </c:pt>
                <c:pt idx="42">
                  <c:v>1.77</c:v>
                </c:pt>
                <c:pt idx="43">
                  <c:v>1.68</c:v>
                </c:pt>
                <c:pt idx="44">
                  <c:v>1.74</c:v>
                </c:pt>
                <c:pt idx="45">
                  <c:v>2.0099999999999998</c:v>
                </c:pt>
                <c:pt idx="46">
                  <c:v>2.09</c:v>
                </c:pt>
                <c:pt idx="47">
                  <c:v>2.25</c:v>
                </c:pt>
                <c:pt idx="48">
                  <c:v>2.33</c:v>
                </c:pt>
                <c:pt idx="49">
                  <c:v>2.34</c:v>
                </c:pt>
                <c:pt idx="50">
                  <c:v>2.4500000000000002</c:v>
                </c:pt>
                <c:pt idx="51">
                  <c:v>2.6</c:v>
                </c:pt>
                <c:pt idx="52">
                  <c:v>2.39</c:v>
                </c:pt>
                <c:pt idx="53">
                  <c:v>2.2400000000000002</c:v>
                </c:pt>
                <c:pt idx="54">
                  <c:v>2.38</c:v>
                </c:pt>
                <c:pt idx="55">
                  <c:v>2.16</c:v>
                </c:pt>
                <c:pt idx="56">
                  <c:v>1.9</c:v>
                </c:pt>
                <c:pt idx="57">
                  <c:v>1.96</c:v>
                </c:pt>
                <c:pt idx="58">
                  <c:v>2.0099999999999998</c:v>
                </c:pt>
                <c:pt idx="59">
                  <c:v>2.0099999999999998</c:v>
                </c:pt>
                <c:pt idx="60">
                  <c:v>2.08</c:v>
                </c:pt>
                <c:pt idx="61">
                  <c:v>2.2200000000000002</c:v>
                </c:pt>
                <c:pt idx="62">
                  <c:v>2.31</c:v>
                </c:pt>
                <c:pt idx="63">
                  <c:v>2.2599999999999998</c:v>
                </c:pt>
                <c:pt idx="64">
                  <c:v>2.14</c:v>
                </c:pt>
                <c:pt idx="65">
                  <c:v>2.12</c:v>
                </c:pt>
                <c:pt idx="66">
                  <c:v>2.13</c:v>
                </c:pt>
                <c:pt idx="67">
                  <c:v>2.27</c:v>
                </c:pt>
                <c:pt idx="68">
                  <c:v>2.4300000000000002</c:v>
                </c:pt>
                <c:pt idx="69">
                  <c:v>2.5</c:v>
                </c:pt>
                <c:pt idx="70">
                  <c:v>2.42</c:v>
                </c:pt>
                <c:pt idx="71">
                  <c:v>2.48</c:v>
                </c:pt>
                <c:pt idx="72">
                  <c:v>2.52</c:v>
                </c:pt>
                <c:pt idx="73">
                  <c:v>2.5499999999999998</c:v>
                </c:pt>
                <c:pt idx="74">
                  <c:v>2.5499999999999998</c:v>
                </c:pt>
                <c:pt idx="75">
                  <c:v>2.41</c:v>
                </c:pt>
                <c:pt idx="76">
                  <c:v>2.29</c:v>
                </c:pt>
                <c:pt idx="77">
                  <c:v>2.0499999999999998</c:v>
                </c:pt>
                <c:pt idx="78">
                  <c:v>2.12</c:v>
                </c:pt>
                <c:pt idx="79">
                  <c:v>2.19</c:v>
                </c:pt>
                <c:pt idx="80">
                  <c:v>2.15</c:v>
                </c:pt>
                <c:pt idx="81">
                  <c:v>2.19</c:v>
                </c:pt>
                <c:pt idx="82">
                  <c:v>2.17</c:v>
                </c:pt>
                <c:pt idx="83">
                  <c:v>2.16</c:v>
                </c:pt>
                <c:pt idx="84">
                  <c:v>2.23</c:v>
                </c:pt>
                <c:pt idx="85">
                  <c:v>2.16</c:v>
                </c:pt>
                <c:pt idx="86">
                  <c:v>2.16</c:v>
                </c:pt>
                <c:pt idx="87">
                  <c:v>2.17</c:v>
                </c:pt>
                <c:pt idx="88">
                  <c:v>2.19</c:v>
                </c:pt>
                <c:pt idx="89">
                  <c:v>2.23</c:v>
                </c:pt>
                <c:pt idx="90">
                  <c:v>2.2599999999999998</c:v>
                </c:pt>
                <c:pt idx="91">
                  <c:v>2.2000000000000002</c:v>
                </c:pt>
                <c:pt idx="92">
                  <c:v>2.0699999999999998</c:v>
                </c:pt>
                <c:pt idx="93">
                  <c:v>1.92</c:v>
                </c:pt>
                <c:pt idx="94">
                  <c:v>1.88</c:v>
                </c:pt>
                <c:pt idx="95">
                  <c:v>1.7</c:v>
                </c:pt>
                <c:pt idx="96">
                  <c:v>1.61</c:v>
                </c:pt>
                <c:pt idx="97">
                  <c:v>1.72</c:v>
                </c:pt>
                <c:pt idx="98">
                  <c:v>1.76</c:v>
                </c:pt>
                <c:pt idx="99">
                  <c:v>1.86</c:v>
                </c:pt>
                <c:pt idx="100">
                  <c:v>1.87</c:v>
                </c:pt>
                <c:pt idx="101">
                  <c:v>1.86</c:v>
                </c:pt>
                <c:pt idx="102">
                  <c:v>1.82</c:v>
                </c:pt>
                <c:pt idx="103">
                  <c:v>1.62</c:v>
                </c:pt>
                <c:pt idx="104">
                  <c:v>1.52</c:v>
                </c:pt>
                <c:pt idx="105">
                  <c:v>1.5</c:v>
                </c:pt>
                <c:pt idx="106">
                  <c:v>1.57</c:v>
                </c:pt>
                <c:pt idx="107">
                  <c:v>1.51</c:v>
                </c:pt>
                <c:pt idx="108">
                  <c:v>1.42</c:v>
                </c:pt>
                <c:pt idx="109">
                  <c:v>1.31</c:v>
                </c:pt>
                <c:pt idx="110">
                  <c:v>1.55</c:v>
                </c:pt>
                <c:pt idx="111">
                  <c:v>1.62</c:v>
                </c:pt>
                <c:pt idx="112">
                  <c:v>1.6</c:v>
                </c:pt>
                <c:pt idx="113">
                  <c:v>1.47</c:v>
                </c:pt>
                <c:pt idx="114">
                  <c:v>1.46</c:v>
                </c:pt>
                <c:pt idx="115">
                  <c:v>1.47</c:v>
                </c:pt>
                <c:pt idx="116">
                  <c:v>1.51</c:v>
                </c:pt>
                <c:pt idx="117">
                  <c:v>1.66</c:v>
                </c:pt>
                <c:pt idx="118">
                  <c:v>1.82</c:v>
                </c:pt>
                <c:pt idx="119">
                  <c:v>1.93</c:v>
                </c:pt>
                <c:pt idx="120">
                  <c:v>2.0099999999999998</c:v>
                </c:pt>
                <c:pt idx="121">
                  <c:v>2.02</c:v>
                </c:pt>
                <c:pt idx="122">
                  <c:v>1.99</c:v>
                </c:pt>
                <c:pt idx="123">
                  <c:v>1.91</c:v>
                </c:pt>
                <c:pt idx="124">
                  <c:v>1.83</c:v>
                </c:pt>
                <c:pt idx="125">
                  <c:v>1.73</c:v>
                </c:pt>
                <c:pt idx="126">
                  <c:v>1.77</c:v>
                </c:pt>
                <c:pt idx="127">
                  <c:v>1.78</c:v>
                </c:pt>
                <c:pt idx="128">
                  <c:v>1.83</c:v>
                </c:pt>
                <c:pt idx="129">
                  <c:v>1.86</c:v>
                </c:pt>
                <c:pt idx="130">
                  <c:v>1.85</c:v>
                </c:pt>
                <c:pt idx="131">
                  <c:v>1.9</c:v>
                </c:pt>
                <c:pt idx="132">
                  <c:v>2.04</c:v>
                </c:pt>
                <c:pt idx="133">
                  <c:v>2.1</c:v>
                </c:pt>
                <c:pt idx="134">
                  <c:v>2.09</c:v>
                </c:pt>
                <c:pt idx="135">
                  <c:v>2.13</c:v>
                </c:pt>
                <c:pt idx="136">
                  <c:v>2.14</c:v>
                </c:pt>
                <c:pt idx="137">
                  <c:v>2.12</c:v>
                </c:pt>
                <c:pt idx="138">
                  <c:v>2.12</c:v>
                </c:pt>
                <c:pt idx="139">
                  <c:v>2.1</c:v>
                </c:pt>
                <c:pt idx="140">
                  <c:v>2.12</c:v>
                </c:pt>
                <c:pt idx="141">
                  <c:v>2.11</c:v>
                </c:pt>
                <c:pt idx="142">
                  <c:v>2.0099999999999998</c:v>
                </c:pt>
                <c:pt idx="143">
                  <c:v>1.81</c:v>
                </c:pt>
                <c:pt idx="144">
                  <c:v>1.79</c:v>
                </c:pt>
                <c:pt idx="145">
                  <c:v>1.88</c:v>
                </c:pt>
                <c:pt idx="146">
                  <c:v>1.91</c:v>
                </c:pt>
                <c:pt idx="147">
                  <c:v>1.93</c:v>
                </c:pt>
                <c:pt idx="148">
                  <c:v>1.83</c:v>
                </c:pt>
                <c:pt idx="149">
                  <c:v>1.7</c:v>
                </c:pt>
                <c:pt idx="150">
                  <c:v>1.75</c:v>
                </c:pt>
                <c:pt idx="151">
                  <c:v>1.59</c:v>
                </c:pt>
                <c:pt idx="152">
                  <c:v>1.59</c:v>
                </c:pt>
                <c:pt idx="153">
                  <c:v>1.56</c:v>
                </c:pt>
                <c:pt idx="154">
                  <c:v>1.64</c:v>
                </c:pt>
                <c:pt idx="155">
                  <c:v>1.72</c:v>
                </c:pt>
                <c:pt idx="156">
                  <c:v>1.72</c:v>
                </c:pt>
                <c:pt idx="157">
                  <c:v>1.61</c:v>
                </c:pt>
                <c:pt idx="158">
                  <c:v>0.99</c:v>
                </c:pt>
                <c:pt idx="159">
                  <c:v>1.1100000000000001</c:v>
                </c:pt>
                <c:pt idx="160">
                  <c:v>1.1100000000000001</c:v>
                </c:pt>
                <c:pt idx="161">
                  <c:v>1.27</c:v>
                </c:pt>
                <c:pt idx="162">
                  <c:v>1.45</c:v>
                </c:pt>
                <c:pt idx="163">
                  <c:v>1.66</c:v>
                </c:pt>
                <c:pt idx="164">
                  <c:v>1.66</c:v>
                </c:pt>
                <c:pt idx="165">
                  <c:v>1.71</c:v>
                </c:pt>
                <c:pt idx="166">
                  <c:v>1.71</c:v>
                </c:pt>
                <c:pt idx="167">
                  <c:v>1.91</c:v>
                </c:pt>
                <c:pt idx="168" formatCode="0.00">
                  <c:v>2.08</c:v>
                </c:pt>
                <c:pt idx="169" formatCode="0.00">
                  <c:v>2.1800000000000002</c:v>
                </c:pt>
                <c:pt idx="170" formatCode="0.00">
                  <c:v>2.2799999999999998</c:v>
                </c:pt>
                <c:pt idx="171" formatCode="0.00">
                  <c:v>2.35</c:v>
                </c:pt>
                <c:pt idx="172" formatCode="0.00">
                  <c:v>2.4700000000000002</c:v>
                </c:pt>
                <c:pt idx="173" formatCode="0.00">
                  <c:v>2.34</c:v>
                </c:pt>
                <c:pt idx="174" formatCode="0.00">
                  <c:v>2.33</c:v>
                </c:pt>
                <c:pt idx="175" formatCode="0.00">
                  <c:v>2.35</c:v>
                </c:pt>
                <c:pt idx="176" formatCode="0.00">
                  <c:v>2.34</c:v>
                </c:pt>
                <c:pt idx="177" formatCode="0.00">
                  <c:v>2.54</c:v>
                </c:pt>
                <c:pt idx="178" formatCode="0.00">
                  <c:v>2.62</c:v>
                </c:pt>
                <c:pt idx="179" formatCode="0.00">
                  <c:v>2.46</c:v>
                </c:pt>
                <c:pt idx="180" formatCode="0.00">
                  <c:v>2.4500000000000002</c:v>
                </c:pt>
                <c:pt idx="181" formatCode="0.00">
                  <c:v>2.46</c:v>
                </c:pt>
                <c:pt idx="182" formatCode="0.00">
                  <c:v>2.85</c:v>
                </c:pt>
                <c:pt idx="183" formatCode="0.00">
                  <c:v>2.88</c:v>
                </c:pt>
                <c:pt idx="184">
                  <c:v>2.688571</c:v>
                </c:pt>
                <c:pt idx="185">
                  <c:v>2.6176189999999999</c:v>
                </c:pt>
                <c:pt idx="186">
                  <c:v>2.3620000000000001</c:v>
                </c:pt>
                <c:pt idx="187">
                  <c:v>2.5082610000000001</c:v>
                </c:pt>
                <c:pt idx="188">
                  <c:v>2.3823810000000001</c:v>
                </c:pt>
                <c:pt idx="189">
                  <c:v>2.3935</c:v>
                </c:pt>
                <c:pt idx="190">
                  <c:v>2.371</c:v>
                </c:pt>
                <c:pt idx="191">
                  <c:v>2.2595239999999999</c:v>
                </c:pt>
                <c:pt idx="192">
                  <c:v>2.2370000000000001</c:v>
                </c:pt>
                <c:pt idx="193">
                  <c:v>2.37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9309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Sheet1!$A$2:$A$196</c:f>
              <c:strCache>
                <c:ptCount val="193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TIPS (10-Yr)</c:v>
                </c:pt>
              </c:strCache>
            </c:strRef>
          </c:tx>
          <c:spPr>
            <a:ln w="29309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Sheet1!$A$2:$A$196</c:f>
              <c:strCache>
                <c:ptCount val="193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</c:strCache>
            </c:strRef>
          </c:cat>
          <c:val>
            <c:numRef>
              <c:f>Sheet1!$B$2:$B$196</c:f>
              <c:numCache>
                <c:formatCode>General</c:formatCode>
                <c:ptCount val="195"/>
                <c:pt idx="0">
                  <c:v>0</c:v>
                </c:pt>
                <c:pt idx="1">
                  <c:v>2.36</c:v>
                </c:pt>
                <c:pt idx="2">
                  <c:v>2.1800000000000002</c:v>
                </c:pt>
                <c:pt idx="3">
                  <c:v>2.2599999999999998</c:v>
                </c:pt>
                <c:pt idx="4">
                  <c:v>2.37</c:v>
                </c:pt>
                <c:pt idx="5">
                  <c:v>2.69</c:v>
                </c:pt>
                <c:pt idx="6">
                  <c:v>2.64</c:v>
                </c:pt>
                <c:pt idx="7">
                  <c:v>2.44</c:v>
                </c:pt>
                <c:pt idx="8">
                  <c:v>2.2599999999999998</c:v>
                </c:pt>
                <c:pt idx="9">
                  <c:v>2.2000000000000002</c:v>
                </c:pt>
                <c:pt idx="10">
                  <c:v>1.77</c:v>
                </c:pt>
                <c:pt idx="11">
                  <c:v>1.79</c:v>
                </c:pt>
                <c:pt idx="12">
                  <c:v>1.47</c:v>
                </c:pt>
                <c:pt idx="13">
                  <c:v>1.41</c:v>
                </c:pt>
                <c:pt idx="14">
                  <c:v>1.0900000000000001</c:v>
                </c:pt>
                <c:pt idx="15">
                  <c:v>1.36</c:v>
                </c:pt>
                <c:pt idx="16">
                  <c:v>1.46</c:v>
                </c:pt>
                <c:pt idx="17">
                  <c:v>1.63</c:v>
                </c:pt>
                <c:pt idx="18">
                  <c:v>1.57</c:v>
                </c:pt>
                <c:pt idx="19">
                  <c:v>1.68</c:v>
                </c:pt>
                <c:pt idx="20">
                  <c:v>1.85</c:v>
                </c:pt>
                <c:pt idx="21">
                  <c:v>2.75</c:v>
                </c:pt>
                <c:pt idx="22">
                  <c:v>2.89</c:v>
                </c:pt>
                <c:pt idx="23">
                  <c:v>2.17</c:v>
                </c:pt>
                <c:pt idx="24">
                  <c:v>1.91</c:v>
                </c:pt>
                <c:pt idx="25">
                  <c:v>1.75</c:v>
                </c:pt>
                <c:pt idx="26">
                  <c:v>1.71</c:v>
                </c:pt>
                <c:pt idx="27">
                  <c:v>1.57</c:v>
                </c:pt>
                <c:pt idx="28">
                  <c:v>1.72</c:v>
                </c:pt>
                <c:pt idx="29">
                  <c:v>1.86</c:v>
                </c:pt>
                <c:pt idx="30">
                  <c:v>1.82</c:v>
                </c:pt>
                <c:pt idx="31">
                  <c:v>1.77</c:v>
                </c:pt>
                <c:pt idx="32">
                  <c:v>1.64</c:v>
                </c:pt>
                <c:pt idx="33">
                  <c:v>1.48</c:v>
                </c:pt>
                <c:pt idx="34">
                  <c:v>1.28</c:v>
                </c:pt>
                <c:pt idx="35">
                  <c:v>1.36</c:v>
                </c:pt>
                <c:pt idx="36">
                  <c:v>1.37</c:v>
                </c:pt>
                <c:pt idx="37">
                  <c:v>1.42</c:v>
                </c:pt>
                <c:pt idx="38">
                  <c:v>1.51</c:v>
                </c:pt>
                <c:pt idx="39">
                  <c:v>1.5</c:v>
                </c:pt>
                <c:pt idx="40">
                  <c:v>1.31</c:v>
                </c:pt>
                <c:pt idx="41">
                  <c:v>1.26</c:v>
                </c:pt>
                <c:pt idx="42">
                  <c:v>1.24</c:v>
                </c:pt>
                <c:pt idx="43">
                  <c:v>1.02</c:v>
                </c:pt>
                <c:pt idx="44">
                  <c:v>0.91</c:v>
                </c:pt>
                <c:pt idx="45">
                  <c:v>0.53</c:v>
                </c:pt>
                <c:pt idx="46">
                  <c:v>0.67</c:v>
                </c:pt>
                <c:pt idx="47">
                  <c:v>1.04</c:v>
                </c:pt>
                <c:pt idx="48">
                  <c:v>1.06</c:v>
                </c:pt>
                <c:pt idx="49">
                  <c:v>1.24</c:v>
                </c:pt>
                <c:pt idx="50">
                  <c:v>0.96</c:v>
                </c:pt>
                <c:pt idx="51">
                  <c:v>0.86</c:v>
                </c:pt>
                <c:pt idx="52">
                  <c:v>0.78</c:v>
                </c:pt>
                <c:pt idx="53">
                  <c:v>0.76</c:v>
                </c:pt>
                <c:pt idx="54">
                  <c:v>0.62</c:v>
                </c:pt>
                <c:pt idx="55">
                  <c:v>0.14000000000000001</c:v>
                </c:pt>
                <c:pt idx="56">
                  <c:v>0.08</c:v>
                </c:pt>
                <c:pt idx="57">
                  <c:v>0.19</c:v>
                </c:pt>
                <c:pt idx="58">
                  <c:v>0</c:v>
                </c:pt>
                <c:pt idx="59">
                  <c:v>-0.03</c:v>
                </c:pt>
                <c:pt idx="60">
                  <c:v>-0.11</c:v>
                </c:pt>
                <c:pt idx="61">
                  <c:v>-0.25</c:v>
                </c:pt>
                <c:pt idx="62">
                  <c:v>-0.14000000000000001</c:v>
                </c:pt>
                <c:pt idx="63">
                  <c:v>-0.21</c:v>
                </c:pt>
                <c:pt idx="64">
                  <c:v>-0.34</c:v>
                </c:pt>
                <c:pt idx="65">
                  <c:v>-0.5</c:v>
                </c:pt>
                <c:pt idx="66">
                  <c:v>-0.6</c:v>
                </c:pt>
                <c:pt idx="67">
                  <c:v>-0.59</c:v>
                </c:pt>
                <c:pt idx="68">
                  <c:v>-0.71</c:v>
                </c:pt>
                <c:pt idx="69">
                  <c:v>-0.75</c:v>
                </c:pt>
                <c:pt idx="70">
                  <c:v>-0.77</c:v>
                </c:pt>
                <c:pt idx="71">
                  <c:v>-0.76</c:v>
                </c:pt>
                <c:pt idx="72">
                  <c:v>-0.61</c:v>
                </c:pt>
                <c:pt idx="73">
                  <c:v>-0.56999999999999995</c:v>
                </c:pt>
                <c:pt idx="74">
                  <c:v>-0.59</c:v>
                </c:pt>
                <c:pt idx="75">
                  <c:v>-0.65</c:v>
                </c:pt>
                <c:pt idx="76">
                  <c:v>-0.36</c:v>
                </c:pt>
                <c:pt idx="77">
                  <c:v>0.25</c:v>
                </c:pt>
                <c:pt idx="78">
                  <c:v>0.46</c:v>
                </c:pt>
                <c:pt idx="79">
                  <c:v>0.55000000000000004</c:v>
                </c:pt>
                <c:pt idx="80">
                  <c:v>0.66</c:v>
                </c:pt>
                <c:pt idx="81">
                  <c:v>0.43</c:v>
                </c:pt>
                <c:pt idx="82">
                  <c:v>0.55000000000000004</c:v>
                </c:pt>
                <c:pt idx="83">
                  <c:v>0.74</c:v>
                </c:pt>
                <c:pt idx="84">
                  <c:v>0.63</c:v>
                </c:pt>
                <c:pt idx="85">
                  <c:v>0.55000000000000004</c:v>
                </c:pt>
                <c:pt idx="86">
                  <c:v>0.56000000000000005</c:v>
                </c:pt>
                <c:pt idx="87">
                  <c:v>0.54</c:v>
                </c:pt>
                <c:pt idx="88">
                  <c:v>0.37</c:v>
                </c:pt>
                <c:pt idx="89">
                  <c:v>0.37</c:v>
                </c:pt>
                <c:pt idx="90">
                  <c:v>0.28000000000000003</c:v>
                </c:pt>
                <c:pt idx="91">
                  <c:v>0.22</c:v>
                </c:pt>
                <c:pt idx="92">
                  <c:v>0.46</c:v>
                </c:pt>
                <c:pt idx="93">
                  <c:v>0.38</c:v>
                </c:pt>
                <c:pt idx="94">
                  <c:v>0.45</c:v>
                </c:pt>
                <c:pt idx="95">
                  <c:v>0.51</c:v>
                </c:pt>
                <c:pt idx="96">
                  <c:v>0.27</c:v>
                </c:pt>
                <c:pt idx="97">
                  <c:v>0.26</c:v>
                </c:pt>
                <c:pt idx="98">
                  <c:v>0.28000000000000003</c:v>
                </c:pt>
                <c:pt idx="99">
                  <c:v>0.08</c:v>
                </c:pt>
                <c:pt idx="100">
                  <c:v>0.33</c:v>
                </c:pt>
                <c:pt idx="101">
                  <c:v>0.5</c:v>
                </c:pt>
                <c:pt idx="102">
                  <c:v>0.5</c:v>
                </c:pt>
                <c:pt idx="103">
                  <c:v>0.57999999999999996</c:v>
                </c:pt>
                <c:pt idx="104">
                  <c:v>0.65</c:v>
                </c:pt>
                <c:pt idx="105">
                  <c:v>0.56999999999999995</c:v>
                </c:pt>
                <c:pt idx="106">
                  <c:v>0.69</c:v>
                </c:pt>
                <c:pt idx="107">
                  <c:v>0.73</c:v>
                </c:pt>
                <c:pt idx="108">
                  <c:v>0.67</c:v>
                </c:pt>
                <c:pt idx="109">
                  <c:v>0.47</c:v>
                </c:pt>
                <c:pt idx="110">
                  <c:v>0.34</c:v>
                </c:pt>
                <c:pt idx="111">
                  <c:v>0.19</c:v>
                </c:pt>
                <c:pt idx="112">
                  <c:v>0.21</c:v>
                </c:pt>
                <c:pt idx="113">
                  <c:v>0.17</c:v>
                </c:pt>
                <c:pt idx="114">
                  <c:v>0.04</c:v>
                </c:pt>
                <c:pt idx="115">
                  <c:v>0.09</c:v>
                </c:pt>
                <c:pt idx="116">
                  <c:v>0.12</c:v>
                </c:pt>
                <c:pt idx="117">
                  <c:v>0.1</c:v>
                </c:pt>
                <c:pt idx="118">
                  <c:v>0.32</c:v>
                </c:pt>
                <c:pt idx="119">
                  <c:v>0.56000000000000005</c:v>
                </c:pt>
                <c:pt idx="120">
                  <c:v>0.42</c:v>
                </c:pt>
                <c:pt idx="121">
                  <c:v>0.4</c:v>
                </c:pt>
                <c:pt idx="122">
                  <c:v>0.49</c:v>
                </c:pt>
                <c:pt idx="123">
                  <c:v>0.39</c:v>
                </c:pt>
                <c:pt idx="124">
                  <c:v>0.47</c:v>
                </c:pt>
                <c:pt idx="125">
                  <c:v>0.46</c:v>
                </c:pt>
                <c:pt idx="126">
                  <c:v>0.55000000000000004</c:v>
                </c:pt>
                <c:pt idx="127">
                  <c:v>0.43</c:v>
                </c:pt>
                <c:pt idx="128">
                  <c:v>0.37</c:v>
                </c:pt>
                <c:pt idx="129">
                  <c:v>0.5</c:v>
                </c:pt>
                <c:pt idx="130">
                  <c:v>0.5</c:v>
                </c:pt>
                <c:pt idx="131">
                  <c:v>0.5</c:v>
                </c:pt>
                <c:pt idx="132">
                  <c:v>0.54</c:v>
                </c:pt>
                <c:pt idx="133">
                  <c:v>0.76</c:v>
                </c:pt>
                <c:pt idx="134">
                  <c:v>0.75</c:v>
                </c:pt>
                <c:pt idx="135">
                  <c:v>0.74</c:v>
                </c:pt>
                <c:pt idx="136">
                  <c:v>0.84</c:v>
                </c:pt>
                <c:pt idx="137">
                  <c:v>0.79</c:v>
                </c:pt>
                <c:pt idx="138">
                  <c:v>0.77</c:v>
                </c:pt>
                <c:pt idx="139">
                  <c:v>0.79</c:v>
                </c:pt>
                <c:pt idx="140">
                  <c:v>0.88</c:v>
                </c:pt>
                <c:pt idx="141">
                  <c:v>1.04</c:v>
                </c:pt>
                <c:pt idx="142">
                  <c:v>1.1100000000000001</c:v>
                </c:pt>
                <c:pt idx="143">
                  <c:v>1.02</c:v>
                </c:pt>
                <c:pt idx="144">
                  <c:v>0.92</c:v>
                </c:pt>
                <c:pt idx="145">
                  <c:v>0.8</c:v>
                </c:pt>
                <c:pt idx="146">
                  <c:v>0.66</c:v>
                </c:pt>
                <c:pt idx="147">
                  <c:v>0.6</c:v>
                </c:pt>
                <c:pt idx="148">
                  <c:v>0.56999999999999995</c:v>
                </c:pt>
                <c:pt idx="149">
                  <c:v>0.37</c:v>
                </c:pt>
                <c:pt idx="150">
                  <c:v>0.31</c:v>
                </c:pt>
                <c:pt idx="151">
                  <c:v>0.04</c:v>
                </c:pt>
                <c:pt idx="152">
                  <c:v>0.11</c:v>
                </c:pt>
                <c:pt idx="153">
                  <c:v>0.15</c:v>
                </c:pt>
                <c:pt idx="154">
                  <c:v>0.17</c:v>
                </c:pt>
                <c:pt idx="155">
                  <c:v>0.14000000000000001</c:v>
                </c:pt>
                <c:pt idx="156">
                  <c:v>0.04</c:v>
                </c:pt>
                <c:pt idx="157">
                  <c:v>-0.11</c:v>
                </c:pt>
                <c:pt idx="158">
                  <c:v>-0.12</c:v>
                </c:pt>
                <c:pt idx="159">
                  <c:v>-0.45</c:v>
                </c:pt>
                <c:pt idx="160">
                  <c:v>-0.44</c:v>
                </c:pt>
                <c:pt idx="161">
                  <c:v>-0.54</c:v>
                </c:pt>
                <c:pt idx="162">
                  <c:v>-0.83</c:v>
                </c:pt>
                <c:pt idx="163">
                  <c:v>-1.01</c:v>
                </c:pt>
                <c:pt idx="164">
                  <c:v>-0.98</c:v>
                </c:pt>
                <c:pt idx="165">
                  <c:v>-0.92</c:v>
                </c:pt>
                <c:pt idx="166">
                  <c:v>-0.84</c:v>
                </c:pt>
                <c:pt idx="167">
                  <c:v>-0.98</c:v>
                </c:pt>
                <c:pt idx="168">
                  <c:v>-1</c:v>
                </c:pt>
                <c:pt idx="169">
                  <c:v>-0.92</c:v>
                </c:pt>
                <c:pt idx="170">
                  <c:v>-0.67</c:v>
                </c:pt>
                <c:pt idx="171">
                  <c:v>-0.71</c:v>
                </c:pt>
                <c:pt idx="172">
                  <c:v>-0.85</c:v>
                </c:pt>
                <c:pt idx="173">
                  <c:v>-0.82</c:v>
                </c:pt>
                <c:pt idx="174">
                  <c:v>-1.01</c:v>
                </c:pt>
                <c:pt idx="175">
                  <c:v>-1.07</c:v>
                </c:pt>
                <c:pt idx="176">
                  <c:v>-0.97</c:v>
                </c:pt>
                <c:pt idx="177">
                  <c:v>-0.96</c:v>
                </c:pt>
                <c:pt idx="178">
                  <c:v>-1.06</c:v>
                </c:pt>
                <c:pt idx="179">
                  <c:v>-0.99</c:v>
                </c:pt>
                <c:pt idx="180">
                  <c:v>-0.69</c:v>
                </c:pt>
                <c:pt idx="181" formatCode="0.00">
                  <c:v>-0.52</c:v>
                </c:pt>
                <c:pt idx="182" formatCode="0.00">
                  <c:v>-0.72</c:v>
                </c:pt>
                <c:pt idx="183">
                  <c:v>-0.14000000000000001</c:v>
                </c:pt>
                <c:pt idx="184">
                  <c:v>0.21</c:v>
                </c:pt>
                <c:pt idx="185">
                  <c:v>0.53</c:v>
                </c:pt>
                <c:pt idx="186">
                  <c:v>0.53</c:v>
                </c:pt>
                <c:pt idx="187">
                  <c:v>0.39</c:v>
                </c:pt>
                <c:pt idx="188">
                  <c:v>1.1399999999999999</c:v>
                </c:pt>
                <c:pt idx="189">
                  <c:v>1.59</c:v>
                </c:pt>
                <c:pt idx="190">
                  <c:v>1.52</c:v>
                </c:pt>
                <c:pt idx="191">
                  <c:v>1.36</c:v>
                </c:pt>
                <c:pt idx="192">
                  <c:v>1.29</c:v>
                </c:pt>
                <c:pt idx="193">
                  <c:v>1.49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6"/>
          <c:min val="-2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6"/>
          <c:min val="-2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  <c:spPr>
        <a:solidFill>
          <a:schemeClr val="bg1"/>
        </a:solidFill>
        <a:ln w="19539">
          <a:noFill/>
        </a:ln>
      </c:spPr>
    </c:plotArea>
    <c:legend>
      <c:legendPos val="r"/>
      <c:layout>
        <c:manualLayout>
          <c:xMode val="edge"/>
          <c:yMode val="edge"/>
          <c:x val="0.18297028433762857"/>
          <c:y val="0.18496240862846239"/>
          <c:w val="0.22071024988144711"/>
          <c:h val="0.10852700604142215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Nominal Interest Rates, </a:t>
            </a:r>
          </a:p>
          <a:p>
            <a:pPr>
              <a:defRPr sz="1600"/>
            </a:pPr>
            <a:r>
              <a:rPr lang="en-US" sz="1600" dirty="0"/>
              <a:t>Real Interest Rates</a:t>
            </a:r>
          </a:p>
          <a:p>
            <a:pPr>
              <a:defRPr sz="1600"/>
            </a:pPr>
            <a:r>
              <a:rPr lang="en-US" sz="1600" dirty="0"/>
              <a:t> and Inflation Expectations</a:t>
            </a:r>
          </a:p>
        </c:rich>
      </c:tx>
      <c:layout>
        <c:manualLayout>
          <c:xMode val="edge"/>
          <c:yMode val="edge"/>
          <c:x val="0.34566739634576527"/>
          <c:y val="2.4524087868068905E-2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703703703703706E-2"/>
          <c:y val="0.18126272912423624"/>
          <c:w val="0.83950617283950613"/>
          <c:h val="0.77393075356415475"/>
        </c:manualLayout>
      </c:layout>
      <c:areaChart>
        <c:grouping val="stacke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Inflation Expectations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Sheet1!$A$2:$A$202</c:f>
              <c:strCache>
                <c:ptCount val="193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</c:strCache>
            </c:strRef>
          </c:cat>
          <c:val>
            <c:numRef>
              <c:f>Sheet1!$D$2:$D$202</c:f>
              <c:numCache>
                <c:formatCode>General</c:formatCode>
                <c:ptCount val="201"/>
                <c:pt idx="0">
                  <c:v>2.3199999999999998</c:v>
                </c:pt>
                <c:pt idx="1">
                  <c:v>2.36</c:v>
                </c:pt>
                <c:pt idx="2">
                  <c:v>2.38</c:v>
                </c:pt>
                <c:pt idx="3">
                  <c:v>2.4300000000000002</c:v>
                </c:pt>
                <c:pt idx="4">
                  <c:v>2.38</c:v>
                </c:pt>
                <c:pt idx="5">
                  <c:v>2.41</c:v>
                </c:pt>
                <c:pt idx="6">
                  <c:v>2.36</c:v>
                </c:pt>
                <c:pt idx="7">
                  <c:v>2.23</c:v>
                </c:pt>
                <c:pt idx="8">
                  <c:v>2.2599999999999998</c:v>
                </c:pt>
                <c:pt idx="9">
                  <c:v>2.33</c:v>
                </c:pt>
                <c:pt idx="10">
                  <c:v>2.38</c:v>
                </c:pt>
                <c:pt idx="11">
                  <c:v>2.31</c:v>
                </c:pt>
                <c:pt idx="12">
                  <c:v>2.27</c:v>
                </c:pt>
                <c:pt idx="13">
                  <c:v>2.33</c:v>
                </c:pt>
                <c:pt idx="14">
                  <c:v>2.42</c:v>
                </c:pt>
                <c:pt idx="15">
                  <c:v>2.3200001000000001</c:v>
                </c:pt>
                <c:pt idx="16">
                  <c:v>2.4200001000000002</c:v>
                </c:pt>
                <c:pt idx="17">
                  <c:v>2.4699998999999999</c:v>
                </c:pt>
                <c:pt idx="18">
                  <c:v>2.4400002000000001</c:v>
                </c:pt>
                <c:pt idx="19">
                  <c:v>2.2100000999999998</c:v>
                </c:pt>
                <c:pt idx="20">
                  <c:v>1.8400000999999999</c:v>
                </c:pt>
                <c:pt idx="21">
                  <c:v>1.0599999</c:v>
                </c:pt>
                <c:pt idx="22">
                  <c:v>0.64</c:v>
                </c:pt>
                <c:pt idx="23">
                  <c:v>0.2500001</c:v>
                </c:pt>
                <c:pt idx="24">
                  <c:v>0.61</c:v>
                </c:pt>
                <c:pt idx="25">
                  <c:v>1.1199999</c:v>
                </c:pt>
                <c:pt idx="26">
                  <c:v>1.1099999</c:v>
                </c:pt>
                <c:pt idx="27">
                  <c:v>1.3600000999999999</c:v>
                </c:pt>
                <c:pt idx="28">
                  <c:v>1.57</c:v>
                </c:pt>
                <c:pt idx="29">
                  <c:v>1.86</c:v>
                </c:pt>
                <c:pt idx="30">
                  <c:v>1.7399998999999999</c:v>
                </c:pt>
                <c:pt idx="31">
                  <c:v>1.8199999</c:v>
                </c:pt>
                <c:pt idx="32">
                  <c:v>1.7600001000000001</c:v>
                </c:pt>
                <c:pt idx="33">
                  <c:v>1.9100001</c:v>
                </c:pt>
                <c:pt idx="34">
                  <c:v>2.1200000999999999</c:v>
                </c:pt>
                <c:pt idx="35">
                  <c:v>2.2299999000000001</c:v>
                </c:pt>
                <c:pt idx="36">
                  <c:v>2.36</c:v>
                </c:pt>
                <c:pt idx="37">
                  <c:v>2.27</c:v>
                </c:pt>
                <c:pt idx="38">
                  <c:v>2.2200000000000002</c:v>
                </c:pt>
                <c:pt idx="39">
                  <c:v>2.35</c:v>
                </c:pt>
                <c:pt idx="40">
                  <c:v>2.11</c:v>
                </c:pt>
                <c:pt idx="41">
                  <c:v>1.94</c:v>
                </c:pt>
                <c:pt idx="42">
                  <c:v>1.77</c:v>
                </c:pt>
                <c:pt idx="43">
                  <c:v>1.68</c:v>
                </c:pt>
                <c:pt idx="44">
                  <c:v>1.74</c:v>
                </c:pt>
                <c:pt idx="45">
                  <c:v>2.0099999999999998</c:v>
                </c:pt>
                <c:pt idx="46">
                  <c:v>2.09</c:v>
                </c:pt>
                <c:pt idx="47">
                  <c:v>2.25</c:v>
                </c:pt>
                <c:pt idx="48">
                  <c:v>2.33</c:v>
                </c:pt>
                <c:pt idx="49">
                  <c:v>2.34</c:v>
                </c:pt>
                <c:pt idx="50">
                  <c:v>2.4500000000000002</c:v>
                </c:pt>
                <c:pt idx="51">
                  <c:v>2.6</c:v>
                </c:pt>
                <c:pt idx="52">
                  <c:v>2.39</c:v>
                </c:pt>
                <c:pt idx="53">
                  <c:v>2.2400000000000002</c:v>
                </c:pt>
                <c:pt idx="54">
                  <c:v>2.38</c:v>
                </c:pt>
                <c:pt idx="55">
                  <c:v>2.16</c:v>
                </c:pt>
                <c:pt idx="56">
                  <c:v>1.9</c:v>
                </c:pt>
                <c:pt idx="57">
                  <c:v>1.96</c:v>
                </c:pt>
                <c:pt idx="58">
                  <c:v>2.0099999999999998</c:v>
                </c:pt>
                <c:pt idx="59">
                  <c:v>2.0099999999999998</c:v>
                </c:pt>
                <c:pt idx="60">
                  <c:v>2.08</c:v>
                </c:pt>
                <c:pt idx="61">
                  <c:v>2.2200000000000002</c:v>
                </c:pt>
                <c:pt idx="62">
                  <c:v>2.31</c:v>
                </c:pt>
                <c:pt idx="63">
                  <c:v>2.2599999999999998</c:v>
                </c:pt>
                <c:pt idx="64">
                  <c:v>2.14</c:v>
                </c:pt>
                <c:pt idx="65">
                  <c:v>2.12</c:v>
                </c:pt>
                <c:pt idx="66">
                  <c:v>2.13</c:v>
                </c:pt>
                <c:pt idx="67">
                  <c:v>2.27</c:v>
                </c:pt>
                <c:pt idx="68">
                  <c:v>2.4300000000000002</c:v>
                </c:pt>
                <c:pt idx="69">
                  <c:v>2.5</c:v>
                </c:pt>
                <c:pt idx="70">
                  <c:v>2.42</c:v>
                </c:pt>
                <c:pt idx="71">
                  <c:v>2.48</c:v>
                </c:pt>
                <c:pt idx="72">
                  <c:v>2.52</c:v>
                </c:pt>
                <c:pt idx="73">
                  <c:v>2.5499999999999998</c:v>
                </c:pt>
                <c:pt idx="74">
                  <c:v>2.5499999999999998</c:v>
                </c:pt>
                <c:pt idx="75">
                  <c:v>2.41</c:v>
                </c:pt>
                <c:pt idx="76">
                  <c:v>2.29</c:v>
                </c:pt>
                <c:pt idx="77">
                  <c:v>2.0499999999999998</c:v>
                </c:pt>
                <c:pt idx="78">
                  <c:v>2.12</c:v>
                </c:pt>
                <c:pt idx="79">
                  <c:v>2.19</c:v>
                </c:pt>
                <c:pt idx="80">
                  <c:v>2.15</c:v>
                </c:pt>
                <c:pt idx="81">
                  <c:v>2.19</c:v>
                </c:pt>
                <c:pt idx="82">
                  <c:v>2.17</c:v>
                </c:pt>
                <c:pt idx="83">
                  <c:v>2.16</c:v>
                </c:pt>
                <c:pt idx="84">
                  <c:v>2.23</c:v>
                </c:pt>
                <c:pt idx="85">
                  <c:v>2.16</c:v>
                </c:pt>
                <c:pt idx="86">
                  <c:v>2.16</c:v>
                </c:pt>
                <c:pt idx="87">
                  <c:v>2.17</c:v>
                </c:pt>
                <c:pt idx="88">
                  <c:v>2.19</c:v>
                </c:pt>
                <c:pt idx="89">
                  <c:v>2.23</c:v>
                </c:pt>
                <c:pt idx="90">
                  <c:v>2.2599999999999998</c:v>
                </c:pt>
                <c:pt idx="91">
                  <c:v>2.2000000000000002</c:v>
                </c:pt>
                <c:pt idx="92">
                  <c:v>2.0699999999999998</c:v>
                </c:pt>
                <c:pt idx="93">
                  <c:v>1.92</c:v>
                </c:pt>
                <c:pt idx="94">
                  <c:v>1.88</c:v>
                </c:pt>
                <c:pt idx="95">
                  <c:v>1.7</c:v>
                </c:pt>
                <c:pt idx="96">
                  <c:v>1.61</c:v>
                </c:pt>
                <c:pt idx="97">
                  <c:v>1.72</c:v>
                </c:pt>
                <c:pt idx="98">
                  <c:v>1.76</c:v>
                </c:pt>
                <c:pt idx="99">
                  <c:v>1.86</c:v>
                </c:pt>
                <c:pt idx="100">
                  <c:v>1.87</c:v>
                </c:pt>
                <c:pt idx="101">
                  <c:v>1.86</c:v>
                </c:pt>
                <c:pt idx="102">
                  <c:v>1.82</c:v>
                </c:pt>
                <c:pt idx="103">
                  <c:v>1.62</c:v>
                </c:pt>
                <c:pt idx="104">
                  <c:v>1.52</c:v>
                </c:pt>
                <c:pt idx="105">
                  <c:v>1.5</c:v>
                </c:pt>
                <c:pt idx="106">
                  <c:v>1.57</c:v>
                </c:pt>
                <c:pt idx="107">
                  <c:v>1.51</c:v>
                </c:pt>
                <c:pt idx="108">
                  <c:v>1.42</c:v>
                </c:pt>
                <c:pt idx="109">
                  <c:v>1.31</c:v>
                </c:pt>
                <c:pt idx="110">
                  <c:v>1.55</c:v>
                </c:pt>
                <c:pt idx="111">
                  <c:v>1.62</c:v>
                </c:pt>
                <c:pt idx="112">
                  <c:v>1.6</c:v>
                </c:pt>
                <c:pt idx="113">
                  <c:v>1.47</c:v>
                </c:pt>
                <c:pt idx="114">
                  <c:v>1.46</c:v>
                </c:pt>
                <c:pt idx="115">
                  <c:v>1.47</c:v>
                </c:pt>
                <c:pt idx="116">
                  <c:v>1.51</c:v>
                </c:pt>
                <c:pt idx="117">
                  <c:v>1.66</c:v>
                </c:pt>
                <c:pt idx="118">
                  <c:v>1.82</c:v>
                </c:pt>
                <c:pt idx="119">
                  <c:v>1.93</c:v>
                </c:pt>
                <c:pt idx="120">
                  <c:v>2.0099999999999998</c:v>
                </c:pt>
                <c:pt idx="121">
                  <c:v>2.02</c:v>
                </c:pt>
                <c:pt idx="122">
                  <c:v>1.99</c:v>
                </c:pt>
                <c:pt idx="123">
                  <c:v>1.91</c:v>
                </c:pt>
                <c:pt idx="124">
                  <c:v>1.83</c:v>
                </c:pt>
                <c:pt idx="125">
                  <c:v>1.73</c:v>
                </c:pt>
                <c:pt idx="126">
                  <c:v>1.77</c:v>
                </c:pt>
                <c:pt idx="127">
                  <c:v>1.78</c:v>
                </c:pt>
                <c:pt idx="128">
                  <c:v>1.83</c:v>
                </c:pt>
                <c:pt idx="129">
                  <c:v>1.86</c:v>
                </c:pt>
                <c:pt idx="130">
                  <c:v>1.85</c:v>
                </c:pt>
                <c:pt idx="131">
                  <c:v>1.9</c:v>
                </c:pt>
                <c:pt idx="132">
                  <c:v>2.04</c:v>
                </c:pt>
                <c:pt idx="133">
                  <c:v>2.1</c:v>
                </c:pt>
                <c:pt idx="134">
                  <c:v>2.09</c:v>
                </c:pt>
                <c:pt idx="135">
                  <c:v>2.13</c:v>
                </c:pt>
                <c:pt idx="136">
                  <c:v>2.14</c:v>
                </c:pt>
                <c:pt idx="137">
                  <c:v>2.12</c:v>
                </c:pt>
                <c:pt idx="138">
                  <c:v>2.12</c:v>
                </c:pt>
                <c:pt idx="139">
                  <c:v>2.1</c:v>
                </c:pt>
                <c:pt idx="140">
                  <c:v>2.12</c:v>
                </c:pt>
                <c:pt idx="141">
                  <c:v>2.11</c:v>
                </c:pt>
                <c:pt idx="142">
                  <c:v>2.0099999999999998</c:v>
                </c:pt>
                <c:pt idx="143">
                  <c:v>1.81</c:v>
                </c:pt>
                <c:pt idx="144">
                  <c:v>1.79</c:v>
                </c:pt>
                <c:pt idx="145">
                  <c:v>1.88</c:v>
                </c:pt>
                <c:pt idx="146">
                  <c:v>1.91</c:v>
                </c:pt>
                <c:pt idx="147">
                  <c:v>1.93</c:v>
                </c:pt>
                <c:pt idx="148">
                  <c:v>1.83</c:v>
                </c:pt>
                <c:pt idx="149">
                  <c:v>1.7</c:v>
                </c:pt>
                <c:pt idx="150">
                  <c:v>1.75</c:v>
                </c:pt>
                <c:pt idx="151">
                  <c:v>1.59</c:v>
                </c:pt>
                <c:pt idx="152">
                  <c:v>1.59</c:v>
                </c:pt>
                <c:pt idx="153">
                  <c:v>1.56</c:v>
                </c:pt>
                <c:pt idx="154">
                  <c:v>1.64</c:v>
                </c:pt>
                <c:pt idx="155">
                  <c:v>1.72</c:v>
                </c:pt>
                <c:pt idx="156">
                  <c:v>1.72</c:v>
                </c:pt>
                <c:pt idx="157">
                  <c:v>1.61</c:v>
                </c:pt>
                <c:pt idx="158">
                  <c:v>0.99</c:v>
                </c:pt>
                <c:pt idx="159">
                  <c:v>1.1100000000000001</c:v>
                </c:pt>
                <c:pt idx="160">
                  <c:v>1.1100000000000001</c:v>
                </c:pt>
                <c:pt idx="161">
                  <c:v>1.27</c:v>
                </c:pt>
                <c:pt idx="162">
                  <c:v>1.45</c:v>
                </c:pt>
                <c:pt idx="163">
                  <c:v>1.66</c:v>
                </c:pt>
                <c:pt idx="164">
                  <c:v>1.66</c:v>
                </c:pt>
                <c:pt idx="165">
                  <c:v>1.71</c:v>
                </c:pt>
                <c:pt idx="166">
                  <c:v>1.71</c:v>
                </c:pt>
                <c:pt idx="167">
                  <c:v>1.91</c:v>
                </c:pt>
                <c:pt idx="168" formatCode="0.00">
                  <c:v>2.08</c:v>
                </c:pt>
                <c:pt idx="169" formatCode="0.00">
                  <c:v>2.1800000000000002</c:v>
                </c:pt>
                <c:pt idx="170" formatCode="0.00">
                  <c:v>2.2799999999999998</c:v>
                </c:pt>
                <c:pt idx="171" formatCode="0.00">
                  <c:v>2.35</c:v>
                </c:pt>
                <c:pt idx="172" formatCode="0.00">
                  <c:v>2.4700000000000002</c:v>
                </c:pt>
                <c:pt idx="173" formatCode="0.00">
                  <c:v>2.34</c:v>
                </c:pt>
                <c:pt idx="174" formatCode="0.00">
                  <c:v>2.33</c:v>
                </c:pt>
                <c:pt idx="175" formatCode="0.00">
                  <c:v>2.35</c:v>
                </c:pt>
                <c:pt idx="176" formatCode="0.00">
                  <c:v>2.34</c:v>
                </c:pt>
                <c:pt idx="177" formatCode="0.00">
                  <c:v>2.54</c:v>
                </c:pt>
                <c:pt idx="178" formatCode="0.00">
                  <c:v>2.62</c:v>
                </c:pt>
                <c:pt idx="179" formatCode="0.00">
                  <c:v>2.46</c:v>
                </c:pt>
                <c:pt idx="180" formatCode="0.00">
                  <c:v>2.4500000000000002</c:v>
                </c:pt>
                <c:pt idx="181" formatCode="0.00">
                  <c:v>2.46</c:v>
                </c:pt>
                <c:pt idx="182" formatCode="0.00">
                  <c:v>2.85</c:v>
                </c:pt>
                <c:pt idx="183" formatCode="0.00">
                  <c:v>2.88</c:v>
                </c:pt>
                <c:pt idx="184">
                  <c:v>2.688571</c:v>
                </c:pt>
                <c:pt idx="185">
                  <c:v>2.6176189999999999</c:v>
                </c:pt>
                <c:pt idx="186">
                  <c:v>2.3620000000000001</c:v>
                </c:pt>
                <c:pt idx="187">
                  <c:v>2.5082610000000001</c:v>
                </c:pt>
                <c:pt idx="188">
                  <c:v>2.3823810000000001</c:v>
                </c:pt>
                <c:pt idx="189">
                  <c:v>2.3935</c:v>
                </c:pt>
                <c:pt idx="190">
                  <c:v>2.371</c:v>
                </c:pt>
                <c:pt idx="191">
                  <c:v>2.2595239999999999</c:v>
                </c:pt>
                <c:pt idx="192">
                  <c:v>2.2400000000000002</c:v>
                </c:pt>
                <c:pt idx="193">
                  <c:v>2.34</c:v>
                </c:pt>
                <c:pt idx="19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10-yr Treas</c:v>
                </c:pt>
              </c:strCache>
            </c:strRef>
          </c:tx>
          <c:spPr>
            <a:ln w="29309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Sheet1!$A$2:$A$202</c:f>
              <c:strCache>
                <c:ptCount val="193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</c:strCache>
            </c:strRef>
          </c:cat>
          <c:val>
            <c:numRef>
              <c:f>Sheet1!$C$2:$C$202</c:f>
              <c:numCache>
                <c:formatCode>General</c:formatCode>
                <c:ptCount val="201"/>
                <c:pt idx="0">
                  <c:v>4.76</c:v>
                </c:pt>
                <c:pt idx="1">
                  <c:v>4.72</c:v>
                </c:pt>
                <c:pt idx="2">
                  <c:v>4.5599999999999996</c:v>
                </c:pt>
                <c:pt idx="3">
                  <c:v>4.6900000000000004</c:v>
                </c:pt>
                <c:pt idx="4">
                  <c:v>4.75</c:v>
                </c:pt>
                <c:pt idx="5">
                  <c:v>5.0999999999999996</c:v>
                </c:pt>
                <c:pt idx="6">
                  <c:v>5</c:v>
                </c:pt>
                <c:pt idx="7">
                  <c:v>4.67</c:v>
                </c:pt>
                <c:pt idx="8">
                  <c:v>4.5199999999999996</c:v>
                </c:pt>
                <c:pt idx="9">
                  <c:v>4.53</c:v>
                </c:pt>
                <c:pt idx="10">
                  <c:v>4.1500000000000004</c:v>
                </c:pt>
                <c:pt idx="11">
                  <c:v>4.0999999999999996</c:v>
                </c:pt>
                <c:pt idx="12">
                  <c:v>3.74</c:v>
                </c:pt>
                <c:pt idx="13">
                  <c:v>3.74</c:v>
                </c:pt>
                <c:pt idx="14">
                  <c:v>3.51</c:v>
                </c:pt>
                <c:pt idx="15">
                  <c:v>3.6800001</c:v>
                </c:pt>
                <c:pt idx="16">
                  <c:v>3.8800001000000002</c:v>
                </c:pt>
                <c:pt idx="17">
                  <c:v>4.0999999000000003</c:v>
                </c:pt>
                <c:pt idx="18">
                  <c:v>4.0100002000000003</c:v>
                </c:pt>
                <c:pt idx="19">
                  <c:v>3.8900001</c:v>
                </c:pt>
                <c:pt idx="20">
                  <c:v>3.6900000999999998</c:v>
                </c:pt>
                <c:pt idx="21">
                  <c:v>3.8099999000000002</c:v>
                </c:pt>
                <c:pt idx="22">
                  <c:v>3.53</c:v>
                </c:pt>
                <c:pt idx="23">
                  <c:v>2.4200001000000002</c:v>
                </c:pt>
                <c:pt idx="24">
                  <c:v>2.52</c:v>
                </c:pt>
                <c:pt idx="25">
                  <c:v>2.8699998999999998</c:v>
                </c:pt>
                <c:pt idx="26">
                  <c:v>2.8199999</c:v>
                </c:pt>
                <c:pt idx="27">
                  <c:v>2.9300001</c:v>
                </c:pt>
                <c:pt idx="28">
                  <c:v>3.29</c:v>
                </c:pt>
                <c:pt idx="29">
                  <c:v>3.72</c:v>
                </c:pt>
                <c:pt idx="30">
                  <c:v>3.5599999000000002</c:v>
                </c:pt>
                <c:pt idx="31">
                  <c:v>3.5899999</c:v>
                </c:pt>
                <c:pt idx="32">
                  <c:v>3.4000001000000002</c:v>
                </c:pt>
                <c:pt idx="33">
                  <c:v>3.3900001</c:v>
                </c:pt>
                <c:pt idx="34">
                  <c:v>3.4000001000000002</c:v>
                </c:pt>
                <c:pt idx="35">
                  <c:v>3.5899999</c:v>
                </c:pt>
                <c:pt idx="36">
                  <c:v>3.73</c:v>
                </c:pt>
                <c:pt idx="37">
                  <c:v>3.69</c:v>
                </c:pt>
                <c:pt idx="38">
                  <c:v>3.73</c:v>
                </c:pt>
                <c:pt idx="39">
                  <c:v>3.85</c:v>
                </c:pt>
                <c:pt idx="40">
                  <c:v>3.42</c:v>
                </c:pt>
                <c:pt idx="41">
                  <c:v>3.2</c:v>
                </c:pt>
                <c:pt idx="42">
                  <c:v>3.01</c:v>
                </c:pt>
                <c:pt idx="43">
                  <c:v>2.7</c:v>
                </c:pt>
                <c:pt idx="44">
                  <c:v>2.65</c:v>
                </c:pt>
                <c:pt idx="45">
                  <c:v>2.54</c:v>
                </c:pt>
                <c:pt idx="46">
                  <c:v>2.76</c:v>
                </c:pt>
                <c:pt idx="47">
                  <c:v>3.29</c:v>
                </c:pt>
                <c:pt idx="48">
                  <c:v>3.39</c:v>
                </c:pt>
                <c:pt idx="49">
                  <c:v>3.58</c:v>
                </c:pt>
                <c:pt idx="50">
                  <c:v>3.41</c:v>
                </c:pt>
                <c:pt idx="51">
                  <c:v>3.46</c:v>
                </c:pt>
                <c:pt idx="52">
                  <c:v>3.17</c:v>
                </c:pt>
                <c:pt idx="53">
                  <c:v>3</c:v>
                </c:pt>
                <c:pt idx="54">
                  <c:v>3</c:v>
                </c:pt>
                <c:pt idx="55">
                  <c:v>2.2999999999999998</c:v>
                </c:pt>
                <c:pt idx="56">
                  <c:v>1.98</c:v>
                </c:pt>
                <c:pt idx="57">
                  <c:v>2.15</c:v>
                </c:pt>
                <c:pt idx="58">
                  <c:v>2.0099999999999998</c:v>
                </c:pt>
                <c:pt idx="59">
                  <c:v>1.98</c:v>
                </c:pt>
                <c:pt idx="60">
                  <c:v>1.97</c:v>
                </c:pt>
                <c:pt idx="61">
                  <c:v>1.97</c:v>
                </c:pt>
                <c:pt idx="62">
                  <c:v>2.17</c:v>
                </c:pt>
                <c:pt idx="63">
                  <c:v>2.0499999999999998</c:v>
                </c:pt>
                <c:pt idx="64">
                  <c:v>1.8</c:v>
                </c:pt>
                <c:pt idx="65">
                  <c:v>1.62</c:v>
                </c:pt>
                <c:pt idx="66">
                  <c:v>1.53</c:v>
                </c:pt>
                <c:pt idx="67">
                  <c:v>1.68</c:v>
                </c:pt>
                <c:pt idx="68">
                  <c:v>1.72</c:v>
                </c:pt>
                <c:pt idx="69">
                  <c:v>1.75</c:v>
                </c:pt>
                <c:pt idx="70">
                  <c:v>1.65</c:v>
                </c:pt>
                <c:pt idx="71">
                  <c:v>1.72</c:v>
                </c:pt>
                <c:pt idx="72">
                  <c:v>1.91</c:v>
                </c:pt>
                <c:pt idx="73">
                  <c:v>1.98</c:v>
                </c:pt>
                <c:pt idx="74">
                  <c:v>1.96</c:v>
                </c:pt>
                <c:pt idx="75">
                  <c:v>1.76</c:v>
                </c:pt>
                <c:pt idx="76">
                  <c:v>1.93</c:v>
                </c:pt>
                <c:pt idx="77">
                  <c:v>2.2999999999999998</c:v>
                </c:pt>
                <c:pt idx="78">
                  <c:v>2.58</c:v>
                </c:pt>
                <c:pt idx="79">
                  <c:v>2.74</c:v>
                </c:pt>
                <c:pt idx="80">
                  <c:v>2.81</c:v>
                </c:pt>
                <c:pt idx="81">
                  <c:v>2.62</c:v>
                </c:pt>
                <c:pt idx="82">
                  <c:v>2.72</c:v>
                </c:pt>
                <c:pt idx="83">
                  <c:v>2.9</c:v>
                </c:pt>
                <c:pt idx="84">
                  <c:v>2.86</c:v>
                </c:pt>
                <c:pt idx="85">
                  <c:v>2.71</c:v>
                </c:pt>
                <c:pt idx="86">
                  <c:v>2.72</c:v>
                </c:pt>
                <c:pt idx="87">
                  <c:v>2.71</c:v>
                </c:pt>
                <c:pt idx="88">
                  <c:v>2.56</c:v>
                </c:pt>
                <c:pt idx="89">
                  <c:v>2.6</c:v>
                </c:pt>
                <c:pt idx="90">
                  <c:v>2.54</c:v>
                </c:pt>
                <c:pt idx="91">
                  <c:v>2.42</c:v>
                </c:pt>
                <c:pt idx="92">
                  <c:v>2.5299999999999998</c:v>
                </c:pt>
                <c:pt idx="93">
                  <c:v>2.2999999999999998</c:v>
                </c:pt>
                <c:pt idx="94">
                  <c:v>2.33</c:v>
                </c:pt>
                <c:pt idx="95">
                  <c:v>2.21</c:v>
                </c:pt>
                <c:pt idx="96">
                  <c:v>1.88</c:v>
                </c:pt>
                <c:pt idx="97">
                  <c:v>1.98</c:v>
                </c:pt>
                <c:pt idx="98">
                  <c:v>2.04</c:v>
                </c:pt>
                <c:pt idx="99">
                  <c:v>1.94</c:v>
                </c:pt>
                <c:pt idx="100">
                  <c:v>2.2000000000000002</c:v>
                </c:pt>
                <c:pt idx="101">
                  <c:v>2.36</c:v>
                </c:pt>
                <c:pt idx="102">
                  <c:v>2.3199999999999998</c:v>
                </c:pt>
                <c:pt idx="103">
                  <c:v>2.2000000000000002</c:v>
                </c:pt>
                <c:pt idx="104">
                  <c:v>2.17</c:v>
                </c:pt>
                <c:pt idx="105">
                  <c:v>2.0699999999999998</c:v>
                </c:pt>
                <c:pt idx="106">
                  <c:v>2.2599999999999998</c:v>
                </c:pt>
                <c:pt idx="107">
                  <c:v>2.2400000000000002</c:v>
                </c:pt>
                <c:pt idx="108">
                  <c:v>2.09</c:v>
                </c:pt>
                <c:pt idx="109">
                  <c:v>1.78</c:v>
                </c:pt>
                <c:pt idx="110">
                  <c:v>1.89</c:v>
                </c:pt>
                <c:pt idx="111">
                  <c:v>1.81</c:v>
                </c:pt>
                <c:pt idx="112">
                  <c:v>1.81</c:v>
                </c:pt>
                <c:pt idx="113">
                  <c:v>1.64</c:v>
                </c:pt>
                <c:pt idx="114">
                  <c:v>1.5</c:v>
                </c:pt>
                <c:pt idx="115">
                  <c:v>1.56</c:v>
                </c:pt>
                <c:pt idx="116">
                  <c:v>1.63</c:v>
                </c:pt>
                <c:pt idx="117">
                  <c:v>1.76</c:v>
                </c:pt>
                <c:pt idx="118">
                  <c:v>2.14</c:v>
                </c:pt>
                <c:pt idx="119">
                  <c:v>2.4900000000000002</c:v>
                </c:pt>
                <c:pt idx="120">
                  <c:v>2.4300000000000002</c:v>
                </c:pt>
                <c:pt idx="121">
                  <c:v>2.42</c:v>
                </c:pt>
                <c:pt idx="122">
                  <c:v>2.48</c:v>
                </c:pt>
                <c:pt idx="123">
                  <c:v>2.2999999999999998</c:v>
                </c:pt>
                <c:pt idx="124">
                  <c:v>2.2999999999999998</c:v>
                </c:pt>
                <c:pt idx="125">
                  <c:v>2.19</c:v>
                </c:pt>
                <c:pt idx="126">
                  <c:v>2.3199999999999998</c:v>
                </c:pt>
                <c:pt idx="127">
                  <c:v>2.21</c:v>
                </c:pt>
                <c:pt idx="128">
                  <c:v>2.2000000000000002</c:v>
                </c:pt>
                <c:pt idx="129">
                  <c:v>2.36</c:v>
                </c:pt>
                <c:pt idx="130">
                  <c:v>2.35</c:v>
                </c:pt>
                <c:pt idx="131">
                  <c:v>2.4</c:v>
                </c:pt>
                <c:pt idx="132">
                  <c:v>2.58</c:v>
                </c:pt>
                <c:pt idx="133">
                  <c:v>2.86</c:v>
                </c:pt>
                <c:pt idx="134">
                  <c:v>2.84</c:v>
                </c:pt>
                <c:pt idx="135">
                  <c:v>2.87</c:v>
                </c:pt>
                <c:pt idx="136">
                  <c:v>2.98</c:v>
                </c:pt>
                <c:pt idx="137">
                  <c:v>2.91</c:v>
                </c:pt>
                <c:pt idx="138">
                  <c:v>2.89</c:v>
                </c:pt>
                <c:pt idx="139">
                  <c:v>2.89</c:v>
                </c:pt>
                <c:pt idx="140">
                  <c:v>3</c:v>
                </c:pt>
                <c:pt idx="141">
                  <c:v>3.15</c:v>
                </c:pt>
                <c:pt idx="142">
                  <c:v>3.12</c:v>
                </c:pt>
                <c:pt idx="143">
                  <c:v>2.83</c:v>
                </c:pt>
                <c:pt idx="144">
                  <c:v>2.71</c:v>
                </c:pt>
                <c:pt idx="145">
                  <c:v>2.68</c:v>
                </c:pt>
                <c:pt idx="146">
                  <c:v>2.57</c:v>
                </c:pt>
                <c:pt idx="147">
                  <c:v>2.5299999999999998</c:v>
                </c:pt>
                <c:pt idx="148">
                  <c:v>2.4</c:v>
                </c:pt>
                <c:pt idx="149">
                  <c:v>2.0699999999999998</c:v>
                </c:pt>
                <c:pt idx="150">
                  <c:v>2.06</c:v>
                </c:pt>
                <c:pt idx="151">
                  <c:v>1.63</c:v>
                </c:pt>
                <c:pt idx="152">
                  <c:v>1.7</c:v>
                </c:pt>
                <c:pt idx="153">
                  <c:v>1.71</c:v>
                </c:pt>
                <c:pt idx="154">
                  <c:v>1.81</c:v>
                </c:pt>
                <c:pt idx="155">
                  <c:v>1.86</c:v>
                </c:pt>
                <c:pt idx="156">
                  <c:v>1.76</c:v>
                </c:pt>
                <c:pt idx="157">
                  <c:v>1.5</c:v>
                </c:pt>
                <c:pt idx="158">
                  <c:v>0.87</c:v>
                </c:pt>
                <c:pt idx="159">
                  <c:v>0.66</c:v>
                </c:pt>
                <c:pt idx="160">
                  <c:v>0.67</c:v>
                </c:pt>
                <c:pt idx="161">
                  <c:v>0.73</c:v>
                </c:pt>
                <c:pt idx="162">
                  <c:v>0.62</c:v>
                </c:pt>
                <c:pt idx="163">
                  <c:v>0.65</c:v>
                </c:pt>
                <c:pt idx="164">
                  <c:v>0.68</c:v>
                </c:pt>
                <c:pt idx="165">
                  <c:v>0.79</c:v>
                </c:pt>
                <c:pt idx="166">
                  <c:v>0.87</c:v>
                </c:pt>
                <c:pt idx="167">
                  <c:v>0.93</c:v>
                </c:pt>
                <c:pt idx="168" formatCode="0.00">
                  <c:v>1.08</c:v>
                </c:pt>
                <c:pt idx="169" formatCode="0.00">
                  <c:v>1.26</c:v>
                </c:pt>
                <c:pt idx="170" formatCode="0.00">
                  <c:v>1.61</c:v>
                </c:pt>
                <c:pt idx="171" formatCode="0.00">
                  <c:v>1.64</c:v>
                </c:pt>
                <c:pt idx="172" formatCode="0.00">
                  <c:v>1.62</c:v>
                </c:pt>
                <c:pt idx="173" formatCode="0.00">
                  <c:v>1.52</c:v>
                </c:pt>
                <c:pt idx="174" formatCode="0.00">
                  <c:v>1.32</c:v>
                </c:pt>
                <c:pt idx="175" formatCode="0.00">
                  <c:v>1.28</c:v>
                </c:pt>
                <c:pt idx="176" formatCode="0.00">
                  <c:v>1.37</c:v>
                </c:pt>
                <c:pt idx="177" formatCode="0.00">
                  <c:v>1.58</c:v>
                </c:pt>
                <c:pt idx="178" formatCode="0.00">
                  <c:v>1.56</c:v>
                </c:pt>
                <c:pt idx="179" formatCode="0.00">
                  <c:v>1.47</c:v>
                </c:pt>
                <c:pt idx="180" formatCode="0.00">
                  <c:v>1.76</c:v>
                </c:pt>
                <c:pt idx="181" formatCode="0.00">
                  <c:v>1.93</c:v>
                </c:pt>
                <c:pt idx="182" formatCode="0.00">
                  <c:v>2.13</c:v>
                </c:pt>
                <c:pt idx="183" formatCode="0.00">
                  <c:v>2.75</c:v>
                </c:pt>
                <c:pt idx="184">
                  <c:v>2.9</c:v>
                </c:pt>
                <c:pt idx="185">
                  <c:v>3.14</c:v>
                </c:pt>
                <c:pt idx="186">
                  <c:v>2.9</c:v>
                </c:pt>
                <c:pt idx="187">
                  <c:v>2.9</c:v>
                </c:pt>
                <c:pt idx="188">
                  <c:v>3.52</c:v>
                </c:pt>
                <c:pt idx="189">
                  <c:v>3.98</c:v>
                </c:pt>
                <c:pt idx="190">
                  <c:v>3.89</c:v>
                </c:pt>
                <c:pt idx="191">
                  <c:v>3.62</c:v>
                </c:pt>
                <c:pt idx="192">
                  <c:v>3.53</c:v>
                </c:pt>
                <c:pt idx="193">
                  <c:v>3.75</c:v>
                </c:pt>
                <c:pt idx="194">
                  <c:v>3.66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TIPS (10-Yr)</c:v>
                </c:pt>
              </c:strCache>
            </c:strRef>
          </c:tx>
          <c:spPr>
            <a:ln w="29309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Sheet1!$A$2:$A$202</c:f>
              <c:strCache>
                <c:ptCount val="193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</c:strCache>
            </c:strRef>
          </c:cat>
          <c:val>
            <c:numRef>
              <c:f>Sheet1!$B$2:$B$202</c:f>
              <c:numCache>
                <c:formatCode>General</c:formatCode>
                <c:ptCount val="201"/>
                <c:pt idx="0">
                  <c:v>0</c:v>
                </c:pt>
                <c:pt idx="1">
                  <c:v>2.36</c:v>
                </c:pt>
                <c:pt idx="2">
                  <c:v>2.1800000000000002</c:v>
                </c:pt>
                <c:pt idx="3">
                  <c:v>2.2599999999999998</c:v>
                </c:pt>
                <c:pt idx="4">
                  <c:v>2.37</c:v>
                </c:pt>
                <c:pt idx="5">
                  <c:v>2.69</c:v>
                </c:pt>
                <c:pt idx="6">
                  <c:v>2.64</c:v>
                </c:pt>
                <c:pt idx="7">
                  <c:v>2.44</c:v>
                </c:pt>
                <c:pt idx="8">
                  <c:v>2.2599999999999998</c:v>
                </c:pt>
                <c:pt idx="9">
                  <c:v>2.2000000000000002</c:v>
                </c:pt>
                <c:pt idx="10">
                  <c:v>1.77</c:v>
                </c:pt>
                <c:pt idx="11">
                  <c:v>1.79</c:v>
                </c:pt>
                <c:pt idx="12">
                  <c:v>1.47</c:v>
                </c:pt>
                <c:pt idx="13">
                  <c:v>1.41</c:v>
                </c:pt>
                <c:pt idx="14">
                  <c:v>1.0900000000000001</c:v>
                </c:pt>
                <c:pt idx="15">
                  <c:v>1.36</c:v>
                </c:pt>
                <c:pt idx="16">
                  <c:v>1.46</c:v>
                </c:pt>
                <c:pt idx="17">
                  <c:v>1.63</c:v>
                </c:pt>
                <c:pt idx="18">
                  <c:v>1.57</c:v>
                </c:pt>
                <c:pt idx="19">
                  <c:v>1.68</c:v>
                </c:pt>
                <c:pt idx="20">
                  <c:v>1.85</c:v>
                </c:pt>
                <c:pt idx="21">
                  <c:v>2.75</c:v>
                </c:pt>
                <c:pt idx="22">
                  <c:v>2.89</c:v>
                </c:pt>
                <c:pt idx="23">
                  <c:v>2.17</c:v>
                </c:pt>
                <c:pt idx="24">
                  <c:v>1.91</c:v>
                </c:pt>
                <c:pt idx="25">
                  <c:v>1.75</c:v>
                </c:pt>
                <c:pt idx="26">
                  <c:v>1.71</c:v>
                </c:pt>
                <c:pt idx="27">
                  <c:v>1.57</c:v>
                </c:pt>
                <c:pt idx="28">
                  <c:v>1.72</c:v>
                </c:pt>
                <c:pt idx="29">
                  <c:v>1.86</c:v>
                </c:pt>
                <c:pt idx="30">
                  <c:v>1.82</c:v>
                </c:pt>
                <c:pt idx="31">
                  <c:v>1.77</c:v>
                </c:pt>
                <c:pt idx="32">
                  <c:v>1.64</c:v>
                </c:pt>
                <c:pt idx="33">
                  <c:v>1.48</c:v>
                </c:pt>
                <c:pt idx="34">
                  <c:v>1.28</c:v>
                </c:pt>
                <c:pt idx="35">
                  <c:v>1.36</c:v>
                </c:pt>
                <c:pt idx="36">
                  <c:v>1.37</c:v>
                </c:pt>
                <c:pt idx="37">
                  <c:v>1.42</c:v>
                </c:pt>
                <c:pt idx="38">
                  <c:v>1.51</c:v>
                </c:pt>
                <c:pt idx="39">
                  <c:v>1.5</c:v>
                </c:pt>
                <c:pt idx="40">
                  <c:v>1.31</c:v>
                </c:pt>
                <c:pt idx="41">
                  <c:v>1.26</c:v>
                </c:pt>
                <c:pt idx="42">
                  <c:v>1.24</c:v>
                </c:pt>
                <c:pt idx="43">
                  <c:v>1.02</c:v>
                </c:pt>
                <c:pt idx="44">
                  <c:v>0.91</c:v>
                </c:pt>
                <c:pt idx="45">
                  <c:v>0.53</c:v>
                </c:pt>
                <c:pt idx="46">
                  <c:v>0.67</c:v>
                </c:pt>
                <c:pt idx="47">
                  <c:v>1.04</c:v>
                </c:pt>
                <c:pt idx="48">
                  <c:v>1.06</c:v>
                </c:pt>
                <c:pt idx="49">
                  <c:v>1.24</c:v>
                </c:pt>
                <c:pt idx="50">
                  <c:v>0.96</c:v>
                </c:pt>
                <c:pt idx="51">
                  <c:v>0.86</c:v>
                </c:pt>
                <c:pt idx="52">
                  <c:v>0.78</c:v>
                </c:pt>
                <c:pt idx="53">
                  <c:v>0.76</c:v>
                </c:pt>
                <c:pt idx="54">
                  <c:v>0.62</c:v>
                </c:pt>
                <c:pt idx="55">
                  <c:v>0.14000000000000001</c:v>
                </c:pt>
                <c:pt idx="56">
                  <c:v>0.08</c:v>
                </c:pt>
                <c:pt idx="57">
                  <c:v>0.19</c:v>
                </c:pt>
                <c:pt idx="58">
                  <c:v>0</c:v>
                </c:pt>
                <c:pt idx="59">
                  <c:v>-0.03</c:v>
                </c:pt>
                <c:pt idx="60">
                  <c:v>-0.11</c:v>
                </c:pt>
                <c:pt idx="61">
                  <c:v>-0.25</c:v>
                </c:pt>
                <c:pt idx="62">
                  <c:v>-0.14000000000000001</c:v>
                </c:pt>
                <c:pt idx="63">
                  <c:v>-0.21</c:v>
                </c:pt>
                <c:pt idx="64">
                  <c:v>-0.34</c:v>
                </c:pt>
                <c:pt idx="65">
                  <c:v>-0.5</c:v>
                </c:pt>
                <c:pt idx="66">
                  <c:v>-0.6</c:v>
                </c:pt>
                <c:pt idx="67">
                  <c:v>-0.59</c:v>
                </c:pt>
                <c:pt idx="68">
                  <c:v>-0.71</c:v>
                </c:pt>
                <c:pt idx="69">
                  <c:v>-0.75</c:v>
                </c:pt>
                <c:pt idx="70">
                  <c:v>-0.77</c:v>
                </c:pt>
                <c:pt idx="71">
                  <c:v>-0.76</c:v>
                </c:pt>
                <c:pt idx="72">
                  <c:v>-0.61</c:v>
                </c:pt>
                <c:pt idx="73">
                  <c:v>-0.56999999999999995</c:v>
                </c:pt>
                <c:pt idx="74">
                  <c:v>-0.59</c:v>
                </c:pt>
                <c:pt idx="75">
                  <c:v>-0.65</c:v>
                </c:pt>
                <c:pt idx="76">
                  <c:v>-0.36</c:v>
                </c:pt>
                <c:pt idx="77">
                  <c:v>0.25</c:v>
                </c:pt>
                <c:pt idx="78">
                  <c:v>0.46</c:v>
                </c:pt>
                <c:pt idx="79">
                  <c:v>0.55000000000000004</c:v>
                </c:pt>
                <c:pt idx="80">
                  <c:v>0.66</c:v>
                </c:pt>
                <c:pt idx="81">
                  <c:v>0.43</c:v>
                </c:pt>
                <c:pt idx="82">
                  <c:v>0.55000000000000004</c:v>
                </c:pt>
                <c:pt idx="83">
                  <c:v>0.74</c:v>
                </c:pt>
                <c:pt idx="84">
                  <c:v>0.63</c:v>
                </c:pt>
                <c:pt idx="85">
                  <c:v>0.55000000000000004</c:v>
                </c:pt>
                <c:pt idx="86">
                  <c:v>0.56000000000000005</c:v>
                </c:pt>
                <c:pt idx="87">
                  <c:v>0.54</c:v>
                </c:pt>
                <c:pt idx="88">
                  <c:v>0.37</c:v>
                </c:pt>
                <c:pt idx="89">
                  <c:v>0.37</c:v>
                </c:pt>
                <c:pt idx="90">
                  <c:v>0.28000000000000003</c:v>
                </c:pt>
                <c:pt idx="91">
                  <c:v>0.22</c:v>
                </c:pt>
                <c:pt idx="92">
                  <c:v>0.46</c:v>
                </c:pt>
                <c:pt idx="93">
                  <c:v>0.38</c:v>
                </c:pt>
                <c:pt idx="94">
                  <c:v>0.45</c:v>
                </c:pt>
                <c:pt idx="95">
                  <c:v>0.51</c:v>
                </c:pt>
                <c:pt idx="96">
                  <c:v>0.27</c:v>
                </c:pt>
                <c:pt idx="97">
                  <c:v>0.26</c:v>
                </c:pt>
                <c:pt idx="98">
                  <c:v>0.28000000000000003</c:v>
                </c:pt>
                <c:pt idx="99">
                  <c:v>0.08</c:v>
                </c:pt>
                <c:pt idx="100">
                  <c:v>0.33</c:v>
                </c:pt>
                <c:pt idx="101">
                  <c:v>0.5</c:v>
                </c:pt>
                <c:pt idx="102">
                  <c:v>0.5</c:v>
                </c:pt>
                <c:pt idx="103">
                  <c:v>0.57999999999999996</c:v>
                </c:pt>
                <c:pt idx="104">
                  <c:v>0.65</c:v>
                </c:pt>
                <c:pt idx="105">
                  <c:v>0.56999999999999995</c:v>
                </c:pt>
                <c:pt idx="106">
                  <c:v>0.69</c:v>
                </c:pt>
                <c:pt idx="107">
                  <c:v>0.73</c:v>
                </c:pt>
                <c:pt idx="108">
                  <c:v>0.67</c:v>
                </c:pt>
                <c:pt idx="109">
                  <c:v>0.47</c:v>
                </c:pt>
                <c:pt idx="110">
                  <c:v>0.34</c:v>
                </c:pt>
                <c:pt idx="111">
                  <c:v>0.19</c:v>
                </c:pt>
                <c:pt idx="112">
                  <c:v>0.21</c:v>
                </c:pt>
                <c:pt idx="113">
                  <c:v>0.17</c:v>
                </c:pt>
                <c:pt idx="114">
                  <c:v>0.04</c:v>
                </c:pt>
                <c:pt idx="115">
                  <c:v>0.09</c:v>
                </c:pt>
                <c:pt idx="116">
                  <c:v>0.12</c:v>
                </c:pt>
                <c:pt idx="117">
                  <c:v>0.1</c:v>
                </c:pt>
                <c:pt idx="118">
                  <c:v>0.32</c:v>
                </c:pt>
                <c:pt idx="119">
                  <c:v>0.56000000000000005</c:v>
                </c:pt>
                <c:pt idx="120">
                  <c:v>0.42</c:v>
                </c:pt>
                <c:pt idx="121">
                  <c:v>0.4</c:v>
                </c:pt>
                <c:pt idx="122">
                  <c:v>0.49</c:v>
                </c:pt>
                <c:pt idx="123">
                  <c:v>0.39</c:v>
                </c:pt>
                <c:pt idx="124">
                  <c:v>0.47</c:v>
                </c:pt>
                <c:pt idx="125">
                  <c:v>0.46</c:v>
                </c:pt>
                <c:pt idx="126">
                  <c:v>0.55000000000000004</c:v>
                </c:pt>
                <c:pt idx="127">
                  <c:v>0.43</c:v>
                </c:pt>
                <c:pt idx="128">
                  <c:v>0.37</c:v>
                </c:pt>
                <c:pt idx="129">
                  <c:v>0.5</c:v>
                </c:pt>
                <c:pt idx="130">
                  <c:v>0.5</c:v>
                </c:pt>
                <c:pt idx="131">
                  <c:v>0.5</c:v>
                </c:pt>
                <c:pt idx="132">
                  <c:v>0.54</c:v>
                </c:pt>
                <c:pt idx="133">
                  <c:v>0.76</c:v>
                </c:pt>
                <c:pt idx="134">
                  <c:v>0.75</c:v>
                </c:pt>
                <c:pt idx="135">
                  <c:v>0.74</c:v>
                </c:pt>
                <c:pt idx="136">
                  <c:v>0.84</c:v>
                </c:pt>
                <c:pt idx="137">
                  <c:v>0.79</c:v>
                </c:pt>
                <c:pt idx="138">
                  <c:v>0.77</c:v>
                </c:pt>
                <c:pt idx="139">
                  <c:v>0.79</c:v>
                </c:pt>
                <c:pt idx="140">
                  <c:v>0.88</c:v>
                </c:pt>
                <c:pt idx="141">
                  <c:v>1.04</c:v>
                </c:pt>
                <c:pt idx="142">
                  <c:v>1.1100000000000001</c:v>
                </c:pt>
                <c:pt idx="143">
                  <c:v>1.02</c:v>
                </c:pt>
                <c:pt idx="144">
                  <c:v>0.92</c:v>
                </c:pt>
                <c:pt idx="145">
                  <c:v>0.8</c:v>
                </c:pt>
                <c:pt idx="146">
                  <c:v>0.66</c:v>
                </c:pt>
                <c:pt idx="147">
                  <c:v>0.6</c:v>
                </c:pt>
                <c:pt idx="148">
                  <c:v>0.56999999999999995</c:v>
                </c:pt>
                <c:pt idx="149">
                  <c:v>0.37</c:v>
                </c:pt>
                <c:pt idx="150">
                  <c:v>0.31</c:v>
                </c:pt>
                <c:pt idx="151">
                  <c:v>0.04</c:v>
                </c:pt>
                <c:pt idx="152">
                  <c:v>0.11</c:v>
                </c:pt>
                <c:pt idx="153">
                  <c:v>0.15</c:v>
                </c:pt>
                <c:pt idx="154">
                  <c:v>0.17</c:v>
                </c:pt>
                <c:pt idx="155">
                  <c:v>0.14000000000000001</c:v>
                </c:pt>
                <c:pt idx="156">
                  <c:v>0.04</c:v>
                </c:pt>
                <c:pt idx="157">
                  <c:v>-0.11</c:v>
                </c:pt>
                <c:pt idx="158">
                  <c:v>-0.12</c:v>
                </c:pt>
                <c:pt idx="159">
                  <c:v>-0.45</c:v>
                </c:pt>
                <c:pt idx="160">
                  <c:v>-0.44</c:v>
                </c:pt>
                <c:pt idx="161">
                  <c:v>-0.54</c:v>
                </c:pt>
                <c:pt idx="162">
                  <c:v>-0.83</c:v>
                </c:pt>
                <c:pt idx="163">
                  <c:v>-1.01</c:v>
                </c:pt>
                <c:pt idx="164">
                  <c:v>-0.98</c:v>
                </c:pt>
                <c:pt idx="165">
                  <c:v>-0.92</c:v>
                </c:pt>
                <c:pt idx="166">
                  <c:v>-0.84</c:v>
                </c:pt>
                <c:pt idx="167">
                  <c:v>-0.98</c:v>
                </c:pt>
                <c:pt idx="168">
                  <c:v>-1</c:v>
                </c:pt>
                <c:pt idx="169">
                  <c:v>-0.92</c:v>
                </c:pt>
                <c:pt idx="170">
                  <c:v>-0.67</c:v>
                </c:pt>
                <c:pt idx="171">
                  <c:v>-0.71</c:v>
                </c:pt>
                <c:pt idx="172">
                  <c:v>-0.85</c:v>
                </c:pt>
                <c:pt idx="173">
                  <c:v>-0.82</c:v>
                </c:pt>
                <c:pt idx="174">
                  <c:v>-1.01</c:v>
                </c:pt>
                <c:pt idx="175">
                  <c:v>-1.07</c:v>
                </c:pt>
                <c:pt idx="176">
                  <c:v>-0.97</c:v>
                </c:pt>
                <c:pt idx="177">
                  <c:v>-0.96</c:v>
                </c:pt>
                <c:pt idx="178">
                  <c:v>-1.06</c:v>
                </c:pt>
                <c:pt idx="179">
                  <c:v>-0.99</c:v>
                </c:pt>
                <c:pt idx="180">
                  <c:v>-0.69</c:v>
                </c:pt>
                <c:pt idx="181" formatCode="0.00">
                  <c:v>-0.52</c:v>
                </c:pt>
                <c:pt idx="182" formatCode="0.00">
                  <c:v>-0.72</c:v>
                </c:pt>
                <c:pt idx="183">
                  <c:v>-0.14000000000000001</c:v>
                </c:pt>
                <c:pt idx="184">
                  <c:v>0.21</c:v>
                </c:pt>
                <c:pt idx="185">
                  <c:v>0.53</c:v>
                </c:pt>
                <c:pt idx="186">
                  <c:v>0.53</c:v>
                </c:pt>
                <c:pt idx="187">
                  <c:v>0.39</c:v>
                </c:pt>
                <c:pt idx="188">
                  <c:v>1.1399999999999999</c:v>
                </c:pt>
                <c:pt idx="189">
                  <c:v>1.59</c:v>
                </c:pt>
                <c:pt idx="190">
                  <c:v>1.52</c:v>
                </c:pt>
                <c:pt idx="191">
                  <c:v>1.36</c:v>
                </c:pt>
                <c:pt idx="192">
                  <c:v>1.29</c:v>
                </c:pt>
                <c:pt idx="193">
                  <c:v>1.41</c:v>
                </c:pt>
                <c:pt idx="194">
                  <c:v>1.36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6"/>
          <c:min val="-2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6"/>
          <c:min val="-2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  <c:spPr>
        <a:solidFill>
          <a:schemeClr val="bg1"/>
        </a:solidFill>
        <a:ln w="19539">
          <a:noFill/>
        </a:ln>
      </c:spPr>
    </c:plotArea>
    <c:legend>
      <c:legendPos val="r"/>
      <c:layout>
        <c:manualLayout>
          <c:xMode val="edge"/>
          <c:yMode val="edge"/>
          <c:x val="7.8684793911844089E-2"/>
          <c:y val="4.2722698993662739E-2"/>
          <c:w val="0.22071024988144711"/>
          <c:h val="0.10852700604142215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4.0800000000000003E-2</c:v>
                </c:pt>
                <c:pt idx="1">
                  <c:v>9.4999999999999998E-3</c:v>
                </c:pt>
                <c:pt idx="2">
                  <c:v>1.7000000000000001E-2</c:v>
                </c:pt>
                <c:pt idx="3">
                  <c:v>2.8000000000000001E-2</c:v>
                </c:pt>
                <c:pt idx="4">
                  <c:v>3.85E-2</c:v>
                </c:pt>
                <c:pt idx="5">
                  <c:v>3.4799999999999998E-2</c:v>
                </c:pt>
                <c:pt idx="6">
                  <c:v>2.7799999999999998E-2</c:v>
                </c:pt>
                <c:pt idx="7">
                  <c:v>2.01E-2</c:v>
                </c:pt>
                <c:pt idx="8">
                  <c:v>1.1999999999999999E-3</c:v>
                </c:pt>
                <c:pt idx="9">
                  <c:v>-2.5999999999999999E-2</c:v>
                </c:pt>
                <c:pt idx="10">
                  <c:v>2.7099999999999999E-2</c:v>
                </c:pt>
                <c:pt idx="11">
                  <c:v>1.55E-2</c:v>
                </c:pt>
                <c:pt idx="12">
                  <c:v>2.2800000000000001E-2</c:v>
                </c:pt>
                <c:pt idx="13">
                  <c:v>1.84E-2</c:v>
                </c:pt>
                <c:pt idx="14" formatCode="General">
                  <c:v>2.2877999999999999E-2</c:v>
                </c:pt>
                <c:pt idx="15" formatCode="General">
                  <c:v>2.7064000000000001E-2</c:v>
                </c:pt>
                <c:pt idx="16" formatCode="General">
                  <c:v>1.6674999999999999E-2</c:v>
                </c:pt>
                <c:pt idx="17" formatCode="General">
                  <c:v>2.2419000000000001E-2</c:v>
                </c:pt>
                <c:pt idx="18" formatCode="General">
                  <c:v>2.9454000000000001E-2</c:v>
                </c:pt>
                <c:pt idx="19" formatCode="General">
                  <c:v>2.2943999999999999E-2</c:v>
                </c:pt>
                <c:pt idx="20" formatCode="General">
                  <c:v>-2.768E-2</c:v>
                </c:pt>
                <c:pt idx="21" formatCode="General">
                  <c:v>5.9465999999999998E-2</c:v>
                </c:pt>
                <c:pt idx="22" formatCode="General">
                  <c:v>2.0816999999999999E-2</c:v>
                </c:pt>
                <c:pt idx="23" formatCode="General">
                  <c:v>0.01</c:v>
                </c:pt>
                <c:pt idx="24" formatCode="General">
                  <c:v>1.7999999999999999E-2</c:v>
                </c:pt>
                <c:pt idx="25" formatCode="General">
                  <c:v>2.1999999999999999E-2</c:v>
                </c:pt>
                <c:pt idx="26" formatCode="General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.0000000000000016E-2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0.08165</cdr:x>
      <cdr:y>0.35498</cdr:y>
    </cdr:from>
    <cdr:to>
      <cdr:x>0.74372</cdr:x>
      <cdr:y>0.42463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8F9589F-AF89-4564-AD70-0BB73285B96B}"/>
            </a:ext>
          </a:extLst>
        </cdr:cNvPr>
        <cdr:cNvSpPr txBox="1"/>
      </cdr:nvSpPr>
      <cdr:spPr>
        <a:xfrm xmlns:a="http://schemas.openxmlformats.org/drawingml/2006/main">
          <a:off x="715947" y="1838269"/>
          <a:ext cx="5805181" cy="3607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rgbClr val="0070C0"/>
              </a:solidFill>
            </a:rPr>
            <a:t>Nominal Interest Rates </a:t>
          </a:r>
          <a:r>
            <a:rPr lang="en-US" sz="1600" b="1" dirty="0"/>
            <a:t>= Real Rates + </a:t>
          </a:r>
          <a:r>
            <a:rPr lang="en-US" sz="1600" b="1" dirty="0">
              <a:solidFill>
                <a:srgbClr val="DC661D"/>
              </a:solidFill>
            </a:rPr>
            <a:t>Expected Inflation</a:t>
          </a:r>
        </a:p>
      </cdr:txBody>
    </cdr:sp>
  </cdr:relSizeAnchor>
  <cdr:relSizeAnchor xmlns:cdr="http://schemas.openxmlformats.org/drawingml/2006/chartDrawing">
    <cdr:from>
      <cdr:x>0.75042</cdr:x>
      <cdr:y>0.90932</cdr:y>
    </cdr:from>
    <cdr:to>
      <cdr:x>0.91746</cdr:x>
      <cdr:y>0.95606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6579837" y="4709000"/>
          <a:ext cx="1464646" cy="242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2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b="1" dirty="0"/>
            <a:t>Real Interest Rates</a:t>
          </a:r>
        </a:p>
      </cdr:txBody>
    </cdr:sp>
  </cdr:relSizeAnchor>
  <cdr:relSizeAnchor xmlns:cdr="http://schemas.openxmlformats.org/drawingml/2006/chartDrawing">
    <cdr:from>
      <cdr:x>0.76955</cdr:x>
      <cdr:y>0.38899</cdr:y>
    </cdr:from>
    <cdr:to>
      <cdr:x>0.91598</cdr:x>
      <cdr:y>0.44083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6747624" y="2014438"/>
          <a:ext cx="1283933" cy="2684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accent2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b="1" dirty="0">
              <a:solidFill>
                <a:srgbClr val="DC661D"/>
              </a:solidFill>
            </a:rPr>
            <a:t>Expected Inflation</a:t>
          </a:r>
        </a:p>
      </cdr:txBody>
    </cdr:sp>
  </cdr:relSizeAnchor>
  <cdr:relSizeAnchor xmlns:cdr="http://schemas.openxmlformats.org/drawingml/2006/chartDrawing">
    <cdr:from>
      <cdr:x>0.84277</cdr:x>
      <cdr:y>0.44083</cdr:y>
    </cdr:from>
    <cdr:to>
      <cdr:x>0.86332</cdr:x>
      <cdr:y>0.48133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C0A20854-1FE3-4E86-AC66-C71B3E142F46}"/>
            </a:ext>
          </a:extLst>
        </cdr:cNvPr>
        <cdr:cNvCxnSpPr>
          <a:stCxn xmlns:a="http://schemas.openxmlformats.org/drawingml/2006/main" id="5" idx="2"/>
        </cdr:cNvCxnSpPr>
      </cdr:nvCxnSpPr>
      <cdr:spPr>
        <a:xfrm xmlns:a="http://schemas.openxmlformats.org/drawingml/2006/main">
          <a:off x="7389591" y="2282885"/>
          <a:ext cx="180162" cy="209725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0.86236</cdr:x>
      <cdr:y>0.84744</cdr:y>
    </cdr:from>
    <cdr:to>
      <cdr:x>0.88054</cdr:x>
      <cdr:y>0.9009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C0A20854-1FE3-4E86-AC66-C71B3E142F46}"/>
            </a:ext>
          </a:extLst>
        </cdr:cNvPr>
        <cdr:cNvCxnSpPr/>
      </cdr:nvCxnSpPr>
      <cdr:spPr>
        <a:xfrm xmlns:a="http://schemas.openxmlformats.org/drawingml/2006/main" flipH="1" flipV="1">
          <a:off x="7561365" y="4388522"/>
          <a:ext cx="159390" cy="276837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0.08165</cdr:x>
      <cdr:y>0.35498</cdr:y>
    </cdr:from>
    <cdr:to>
      <cdr:x>0.74372</cdr:x>
      <cdr:y>0.42463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8F9589F-AF89-4564-AD70-0BB73285B96B}"/>
            </a:ext>
          </a:extLst>
        </cdr:cNvPr>
        <cdr:cNvSpPr txBox="1"/>
      </cdr:nvSpPr>
      <cdr:spPr>
        <a:xfrm xmlns:a="http://schemas.openxmlformats.org/drawingml/2006/main">
          <a:off x="715947" y="1838269"/>
          <a:ext cx="5805181" cy="3607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rgbClr val="0070C0"/>
              </a:solidFill>
            </a:rPr>
            <a:t>Nominal Interest Rates </a:t>
          </a:r>
          <a:r>
            <a:rPr lang="en-US" sz="1600" b="1" dirty="0"/>
            <a:t>= Real Rates + </a:t>
          </a:r>
          <a:r>
            <a:rPr lang="en-US" sz="1600" b="1" dirty="0">
              <a:solidFill>
                <a:srgbClr val="DC661D"/>
              </a:solidFill>
            </a:rPr>
            <a:t>Expected Inflation</a:t>
          </a:r>
        </a:p>
      </cdr:txBody>
    </cdr:sp>
  </cdr:relSizeAnchor>
  <cdr:relSizeAnchor xmlns:cdr="http://schemas.openxmlformats.org/drawingml/2006/chartDrawing">
    <cdr:from>
      <cdr:x>0.75042</cdr:x>
      <cdr:y>0.90932</cdr:y>
    </cdr:from>
    <cdr:to>
      <cdr:x>0.91746</cdr:x>
      <cdr:y>0.95606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6579837" y="4709000"/>
          <a:ext cx="1464646" cy="242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2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b="1" dirty="0"/>
            <a:t>Real Interest Rates</a:t>
          </a:r>
        </a:p>
      </cdr:txBody>
    </cdr:sp>
  </cdr:relSizeAnchor>
  <cdr:relSizeAnchor xmlns:cdr="http://schemas.openxmlformats.org/drawingml/2006/chartDrawing">
    <cdr:from>
      <cdr:x>0.76955</cdr:x>
      <cdr:y>0.38899</cdr:y>
    </cdr:from>
    <cdr:to>
      <cdr:x>0.91598</cdr:x>
      <cdr:y>0.44083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6747624" y="2014438"/>
          <a:ext cx="1283933" cy="2684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accent2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b="1" dirty="0">
              <a:solidFill>
                <a:srgbClr val="DC661D"/>
              </a:solidFill>
            </a:rPr>
            <a:t>Expected Inflation</a:t>
          </a:r>
        </a:p>
      </cdr:txBody>
    </cdr:sp>
  </cdr:relSizeAnchor>
  <cdr:relSizeAnchor xmlns:cdr="http://schemas.openxmlformats.org/drawingml/2006/chartDrawing">
    <cdr:from>
      <cdr:x>0.84277</cdr:x>
      <cdr:y>0.44083</cdr:y>
    </cdr:from>
    <cdr:to>
      <cdr:x>0.86332</cdr:x>
      <cdr:y>0.48133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C0A20854-1FE3-4E86-AC66-C71B3E142F46}"/>
            </a:ext>
          </a:extLst>
        </cdr:cNvPr>
        <cdr:cNvCxnSpPr>
          <a:stCxn xmlns:a="http://schemas.openxmlformats.org/drawingml/2006/main" id="5" idx="2"/>
        </cdr:cNvCxnSpPr>
      </cdr:nvCxnSpPr>
      <cdr:spPr>
        <a:xfrm xmlns:a="http://schemas.openxmlformats.org/drawingml/2006/main">
          <a:off x="7389591" y="2282885"/>
          <a:ext cx="180162" cy="209725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0.86236</cdr:x>
      <cdr:y>0.84744</cdr:y>
    </cdr:from>
    <cdr:to>
      <cdr:x>0.88054</cdr:x>
      <cdr:y>0.9009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C0A20854-1FE3-4E86-AC66-C71B3E142F46}"/>
            </a:ext>
          </a:extLst>
        </cdr:cNvPr>
        <cdr:cNvCxnSpPr/>
      </cdr:nvCxnSpPr>
      <cdr:spPr>
        <a:xfrm xmlns:a="http://schemas.openxmlformats.org/drawingml/2006/main" flipH="1" flipV="1">
          <a:off x="7561365" y="4388522"/>
          <a:ext cx="159390" cy="276837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0.83079</cdr:x>
      <cdr:y>0.28977</cdr:y>
    </cdr:from>
    <cdr:to>
      <cdr:x>0.94854</cdr:x>
      <cdr:y>0.3375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7284534" y="1500598"/>
          <a:ext cx="1032460" cy="24717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b="1" dirty="0">
              <a:solidFill>
                <a:srgbClr val="0070C0"/>
              </a:solidFill>
            </a:rPr>
            <a:t>Nominal Rates</a:t>
          </a:r>
        </a:p>
      </cdr:txBody>
    </cdr:sp>
  </cdr:relSizeAnchor>
  <cdr:relSizeAnchor xmlns:cdr="http://schemas.openxmlformats.org/drawingml/2006/chartDrawing">
    <cdr:from>
      <cdr:x>0.75042</cdr:x>
      <cdr:y>0.90932</cdr:y>
    </cdr:from>
    <cdr:to>
      <cdr:x>0.91746</cdr:x>
      <cdr:y>0.95606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6579837" y="4709000"/>
          <a:ext cx="1464646" cy="242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2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b="1" dirty="0"/>
            <a:t>Real Interest Rates</a:t>
          </a:r>
        </a:p>
      </cdr:txBody>
    </cdr:sp>
  </cdr:relSizeAnchor>
  <cdr:relSizeAnchor xmlns:cdr="http://schemas.openxmlformats.org/drawingml/2006/chartDrawing">
    <cdr:from>
      <cdr:x>0.69283</cdr:x>
      <cdr:y>0.44795</cdr:y>
    </cdr:from>
    <cdr:to>
      <cdr:x>0.83926</cdr:x>
      <cdr:y>0.48474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6074906" y="2319752"/>
          <a:ext cx="1283933" cy="1905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accent2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b="1" dirty="0">
              <a:solidFill>
                <a:srgbClr val="DC661D"/>
              </a:solidFill>
            </a:rPr>
            <a:t>Expected Inflation</a:t>
          </a:r>
        </a:p>
      </cdr:txBody>
    </cdr:sp>
  </cdr:relSizeAnchor>
  <cdr:relSizeAnchor xmlns:cdr="http://schemas.openxmlformats.org/drawingml/2006/chartDrawing">
    <cdr:from>
      <cdr:x>0.89182</cdr:x>
      <cdr:y>0.34526</cdr:y>
    </cdr:from>
    <cdr:to>
      <cdr:x>0.89182</cdr:x>
      <cdr:y>0.39223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7819700" y="1787954"/>
          <a:ext cx="0" cy="243238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70C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0.77338</cdr:x>
      <cdr:y>0.48951</cdr:y>
    </cdr:from>
    <cdr:to>
      <cdr:x>0.78832</cdr:x>
      <cdr:y>0.54249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C0A20854-1FE3-4E86-AC66-C71B3E142F46}"/>
            </a:ext>
          </a:extLst>
        </cdr:cNvPr>
        <cdr:cNvCxnSpPr/>
      </cdr:nvCxnSpPr>
      <cdr:spPr>
        <a:xfrm xmlns:a="http://schemas.openxmlformats.org/drawingml/2006/main">
          <a:off x="6781189" y="2534970"/>
          <a:ext cx="131022" cy="274358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0.84259</cdr:x>
      <cdr:y>0.8361</cdr:y>
    </cdr:from>
    <cdr:to>
      <cdr:x>0.88054</cdr:x>
      <cdr:y>0.9009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C0A20854-1FE3-4E86-AC66-C71B3E142F46}"/>
            </a:ext>
          </a:extLst>
        </cdr:cNvPr>
        <cdr:cNvCxnSpPr/>
      </cdr:nvCxnSpPr>
      <cdr:spPr>
        <a:xfrm xmlns:a="http://schemas.openxmlformats.org/drawingml/2006/main" flipH="1" flipV="1">
          <a:off x="7387992" y="4329799"/>
          <a:ext cx="332792" cy="335586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0.64853</cdr:x>
      <cdr:y>0.58039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345341" cy="48099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0.64744</cdr:x>
      <cdr:y>0.58572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335816" cy="509571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95" tIns="43647" rIns="87295" bIns="43647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4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95" tIns="43647" rIns="87295" bIns="43647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0662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95" tIns="43647" rIns="87295" bIns="43647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62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95" tIns="43647" rIns="87295" bIns="43647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C9539FE0-93D5-485C-9691-F414A22DE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3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95" tIns="43647" rIns="87295" bIns="43647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4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95" tIns="43647" rIns="87295" bIns="43647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102"/>
            <a:ext cx="5607712" cy="41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95" tIns="43647" rIns="87295" bIns="43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0662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95" tIns="43647" rIns="87295" bIns="43647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62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95" tIns="43647" rIns="87295" bIns="43647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719F38AC-A1FC-47AB-81BE-B8AD59C3D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7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70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295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456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614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503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70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911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972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673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074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13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036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68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693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711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044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42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743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677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903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570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78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7950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5691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1922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4272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9236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5511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7838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0319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350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5490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02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161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4703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011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8862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1000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6776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1423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0899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6756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8114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89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497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7937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9515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1559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1559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7237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4001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1606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9755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5974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687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303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9196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133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7469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6237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3885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17577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3474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95764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8499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76E8E731-5F09-E244-AF95-54557134A69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132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269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5739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76E8E731-5F09-E244-AF95-54557134A69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133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023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138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57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namutual.com/facebook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://www.cunamutual.com/" TargetMode="External"/><Relationship Id="rId7" Type="http://schemas.openxmlformats.org/officeDocument/2006/relationships/image" Target="../media/image12.png"/><Relationship Id="rId12" Type="http://schemas.openxmlformats.org/officeDocument/2006/relationships/hyperlink" Target="https://www.cunamutual.com/blog" TargetMode="External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cunamutual.com/linkedin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hyperlink" Target="https://www.cunamutual.com/youtube" TargetMode="External"/><Relationship Id="rId4" Type="http://schemas.openxmlformats.org/officeDocument/2006/relationships/hyperlink" Target="https://www.cunamutual.com/twitter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s://www.cunamutual.com/googleplus" TargetMode="Externa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cunamutual.com/blog" TargetMode="External"/><Relationship Id="rId3" Type="http://schemas.openxmlformats.org/officeDocument/2006/relationships/hyperlink" Target="http://www.cunamutual.com/" TargetMode="External"/><Relationship Id="rId7" Type="http://schemas.openxmlformats.org/officeDocument/2006/relationships/hyperlink" Target="https://www.cunamutual.com/linkedin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png"/><Relationship Id="rId11" Type="http://schemas.openxmlformats.org/officeDocument/2006/relationships/hyperlink" Target="https://www.cunamutual.com/youtube" TargetMode="External"/><Relationship Id="rId5" Type="http://schemas.openxmlformats.org/officeDocument/2006/relationships/hyperlink" Target="https://www.cunamutual.com/twitter" TargetMode="External"/><Relationship Id="rId15" Type="http://schemas.openxmlformats.org/officeDocument/2006/relationships/hyperlink" Target="https://www.cunamutual.com/googleplus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hyperlink" Target="https://www.cunamutual.com/facebook" TargetMode="External"/><Relationship Id="rId14" Type="http://schemas.openxmlformats.org/officeDocument/2006/relationships/image" Target="../media/image15.png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namutual.com/facebook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://www.cunamutual.com/" TargetMode="External"/><Relationship Id="rId7" Type="http://schemas.openxmlformats.org/officeDocument/2006/relationships/image" Target="../media/image12.png"/><Relationship Id="rId12" Type="http://schemas.openxmlformats.org/officeDocument/2006/relationships/hyperlink" Target="https://www.cunamutual.com/blog" TargetMode="Externa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www.cunamutual.com/linkedin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hyperlink" Target="https://www.cunamutual.com/youtube" TargetMode="External"/><Relationship Id="rId4" Type="http://schemas.openxmlformats.org/officeDocument/2006/relationships/hyperlink" Target="https://www.cunamutual.com/twitter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s://www.cunamutual.com/googleplus" TargetMode="Externa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2.emf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s://www.cunamutual.com/blog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www.cunamutual.com/linkedin" TargetMode="External"/><Relationship Id="rId12" Type="http://schemas.openxmlformats.org/officeDocument/2006/relationships/image" Target="../media/image31.jpeg"/><Relationship Id="rId2" Type="http://schemas.openxmlformats.org/officeDocument/2006/relationships/image" Target="../media/image6.png"/><Relationship Id="rId16" Type="http://schemas.openxmlformats.org/officeDocument/2006/relationships/image" Target="../media/image3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8.png"/><Relationship Id="rId11" Type="http://schemas.openxmlformats.org/officeDocument/2006/relationships/hyperlink" Target="https://www.cunamutual.com/youtube" TargetMode="External"/><Relationship Id="rId5" Type="http://schemas.openxmlformats.org/officeDocument/2006/relationships/hyperlink" Target="https://www.cunamutual.com/twitter" TargetMode="External"/><Relationship Id="rId15" Type="http://schemas.openxmlformats.org/officeDocument/2006/relationships/hyperlink" Target="https://www.cunamutual.com/googleplus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://www.cunamutual.com/" TargetMode="External"/><Relationship Id="rId9" Type="http://schemas.openxmlformats.org/officeDocument/2006/relationships/hyperlink" Target="https://www.cunamutual.com/facebook" TargetMode="External"/><Relationship Id="rId14" Type="http://schemas.openxmlformats.org/officeDocument/2006/relationships/image" Target="../media/image32.jpeg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2.emf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hyperlink" Target="https://www.cunamutual.com/googleplus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www.cunamutual.com/facebook" TargetMode="External"/><Relationship Id="rId12" Type="http://schemas.openxmlformats.org/officeDocument/2006/relationships/image" Target="../media/image32.jpeg"/><Relationship Id="rId2" Type="http://schemas.openxmlformats.org/officeDocument/2006/relationships/image" Target="../media/image6.png"/><Relationship Id="rId16" Type="http://schemas.openxmlformats.org/officeDocument/2006/relationships/image" Target="../media/image2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9.png"/><Relationship Id="rId11" Type="http://schemas.openxmlformats.org/officeDocument/2006/relationships/hyperlink" Target="https://www.cunamutual.com/blog" TargetMode="External"/><Relationship Id="rId5" Type="http://schemas.openxmlformats.org/officeDocument/2006/relationships/hyperlink" Target="https://www.cunamutual.com/linkedin" TargetMode="External"/><Relationship Id="rId15" Type="http://schemas.openxmlformats.org/officeDocument/2006/relationships/hyperlink" Target="https://www.cunamutual.com/twitter" TargetMode="External"/><Relationship Id="rId10" Type="http://schemas.openxmlformats.org/officeDocument/2006/relationships/image" Target="../media/image31.jpeg"/><Relationship Id="rId4" Type="http://schemas.openxmlformats.org/officeDocument/2006/relationships/hyperlink" Target="http://www.cunamutual.com/" TargetMode="External"/><Relationship Id="rId9" Type="http://schemas.openxmlformats.org/officeDocument/2006/relationships/hyperlink" Target="https://www.cunamutual.com/youtube" TargetMode="External"/><Relationship Id="rId14" Type="http://schemas.openxmlformats.org/officeDocument/2006/relationships/image" Target="../media/image33.pn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cunamutual.com/blog" TargetMode="External"/><Relationship Id="rId3" Type="http://schemas.openxmlformats.org/officeDocument/2006/relationships/hyperlink" Target="http://www.cunamutual.com/" TargetMode="External"/><Relationship Id="rId7" Type="http://schemas.openxmlformats.org/officeDocument/2006/relationships/hyperlink" Target="https://www.cunamutual.com/linkedin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www.cunamutual.com/youtube" TargetMode="External"/><Relationship Id="rId5" Type="http://schemas.openxmlformats.org/officeDocument/2006/relationships/hyperlink" Target="https://www.cunamutual.com/twitter" TargetMode="External"/><Relationship Id="rId15" Type="http://schemas.openxmlformats.org/officeDocument/2006/relationships/hyperlink" Target="https://www.cunamutual.com/googleplus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gif"/><Relationship Id="rId9" Type="http://schemas.openxmlformats.org/officeDocument/2006/relationships/hyperlink" Target="https://www.cunamutual.com/facebook" TargetMode="External"/><Relationship Id="rId1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namutual.com/facebook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://www.cunamutual.com/" TargetMode="External"/><Relationship Id="rId7" Type="http://schemas.openxmlformats.org/officeDocument/2006/relationships/image" Target="../media/image12.png"/><Relationship Id="rId12" Type="http://schemas.openxmlformats.org/officeDocument/2006/relationships/hyperlink" Target="https://www.cunamutual.com/blog" TargetMode="External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cunamutual.com/linkedin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hyperlink" Target="https://www.cunamutual.com/youtube" TargetMode="External"/><Relationship Id="rId4" Type="http://schemas.openxmlformats.org/officeDocument/2006/relationships/hyperlink" Target="https://www.cunamutual.com/twitter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s://www.cunamutual.com/googleplus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cunamutual.com/blog" TargetMode="External"/><Relationship Id="rId3" Type="http://schemas.openxmlformats.org/officeDocument/2006/relationships/hyperlink" Target="http://www.cunamutual.com/" TargetMode="External"/><Relationship Id="rId7" Type="http://schemas.openxmlformats.org/officeDocument/2006/relationships/hyperlink" Target="https://www.cunamutual.com/linkedin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hyperlink" Target="https://www.cunamutual.com/youtube" TargetMode="External"/><Relationship Id="rId5" Type="http://schemas.openxmlformats.org/officeDocument/2006/relationships/hyperlink" Target="https://www.cunamutual.com/twitter" TargetMode="External"/><Relationship Id="rId15" Type="http://schemas.openxmlformats.org/officeDocument/2006/relationships/hyperlink" Target="https://www.cunamutual.com/googleplus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gif"/><Relationship Id="rId9" Type="http://schemas.openxmlformats.org/officeDocument/2006/relationships/hyperlink" Target="https://www.cunamutual.com/facebook" TargetMode="External"/><Relationship Id="rId14" Type="http://schemas.openxmlformats.org/officeDocument/2006/relationships/image" Target="../media/image15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namutual.com/facebook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://www.cunamutual.com/" TargetMode="External"/><Relationship Id="rId7" Type="http://schemas.openxmlformats.org/officeDocument/2006/relationships/image" Target="../media/image12.png"/><Relationship Id="rId12" Type="http://schemas.openxmlformats.org/officeDocument/2006/relationships/hyperlink" Target="https://www.cunamutual.com/blog" TargetMode="External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cunamutual.com/linkedin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hyperlink" Target="https://www.cunamutual.com/youtube" TargetMode="External"/><Relationship Id="rId4" Type="http://schemas.openxmlformats.org/officeDocument/2006/relationships/hyperlink" Target="https://www.cunamutual.com/twitter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s://www.cunamutual.com/googleplus" TargetMode="Externa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cunamutual.com/blog" TargetMode="External"/><Relationship Id="rId3" Type="http://schemas.openxmlformats.org/officeDocument/2006/relationships/hyperlink" Target="http://www.cunamutual.com/" TargetMode="External"/><Relationship Id="rId7" Type="http://schemas.openxmlformats.org/officeDocument/2006/relationships/hyperlink" Target="https://www.cunamutual.com/linkedin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11" Type="http://schemas.openxmlformats.org/officeDocument/2006/relationships/hyperlink" Target="https://www.cunamutual.com/youtube" TargetMode="External"/><Relationship Id="rId5" Type="http://schemas.openxmlformats.org/officeDocument/2006/relationships/hyperlink" Target="https://www.cunamutual.com/twitter" TargetMode="External"/><Relationship Id="rId15" Type="http://schemas.openxmlformats.org/officeDocument/2006/relationships/hyperlink" Target="https://www.cunamutual.com/googleplus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gif"/><Relationship Id="rId9" Type="http://schemas.openxmlformats.org/officeDocument/2006/relationships/hyperlink" Target="https://www.cunamutual.com/facebook" TargetMode="External"/><Relationship Id="rId1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>
            <a:spLocks noChangeArrowheads="1"/>
          </p:cNvSpPr>
          <p:nvPr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0" y="4975225"/>
            <a:ext cx="12192000" cy="269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922867" y="2491488"/>
            <a:ext cx="10363200" cy="553998"/>
          </a:xfrm>
        </p:spPr>
        <p:txBody>
          <a:bodyPr lIns="0" tIns="0" rIns="0" bIns="0" anchor="b"/>
          <a:lstStyle>
            <a:lvl1pPr algn="ctr">
              <a:defRPr sz="3600" b="1" baseline="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2867" y="3163889"/>
            <a:ext cx="10363200" cy="1022350"/>
          </a:xfrm>
        </p:spPr>
        <p:txBody>
          <a:bodyPr lIns="0" tIns="0" rIns="0" bIns="0"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29816"/>
            <a:ext cx="12192000" cy="18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40"/>
          <p:cNvSpPr txBox="1">
            <a:spLocks noChangeArrowheads="1"/>
          </p:cNvSpPr>
          <p:nvPr userDrawn="1"/>
        </p:nvSpPr>
        <p:spPr bwMode="auto">
          <a:xfrm>
            <a:off x="99484" y="6286165"/>
            <a:ext cx="524933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CUNA Mutual Group Proprietary </a:t>
            </a:r>
            <a:b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Reproduction, Adaptation or Distribution Prohibited </a:t>
            </a:r>
            <a:b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© 2018 CUNA Mutual Group,</a:t>
            </a:r>
            <a:r>
              <a:rPr lang="en-US" sz="700" baseline="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56" y="5367649"/>
            <a:ext cx="2743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2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80026"/>
            <a:ext cx="10972800" cy="49244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467" y="1040131"/>
            <a:ext cx="5395384" cy="505587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057" y="1040131"/>
            <a:ext cx="5397500" cy="505587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6009481" y="-5947222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 flipH="1" flipV="1">
            <a:off x="5998460" y="663036"/>
            <a:ext cx="195090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82752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538" y="2689565"/>
            <a:ext cx="7436925" cy="64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25408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3127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00846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138565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0" y="1762841"/>
            <a:ext cx="2407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4681532" y="4148746"/>
            <a:ext cx="293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tx2"/>
                </a:solidFill>
              </a:rPr>
              <a:t>www.cunamutual.com</a:t>
            </a: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226737" y="3691545"/>
            <a:ext cx="3738527" cy="457200"/>
            <a:chOff x="6380421" y="6096131"/>
            <a:chExt cx="2803895" cy="457200"/>
          </a:xfrm>
        </p:grpSpPr>
        <p:pic>
          <p:nvPicPr>
            <p:cNvPr id="22" name="Picture 4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21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9760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9099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8438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57777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9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7116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52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28840" y="2671851"/>
            <a:ext cx="6031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8033" y="4902016"/>
            <a:ext cx="12216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490600" y="4524000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7704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8033" y="6018305"/>
            <a:ext cx="12216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5724933" y="5647207"/>
            <a:ext cx="742000" cy="74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5730200" y="6389200"/>
            <a:ext cx="731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52340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467" y="226192"/>
            <a:ext cx="1097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16473" y="1065322"/>
            <a:ext cx="5552859" cy="5030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238317" y="1647371"/>
            <a:ext cx="5326380" cy="4446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27551" y="1069935"/>
            <a:ext cx="5347911" cy="512444"/>
          </a:xfrm>
          <a:prstGeom prst="rect">
            <a:avLst/>
          </a:prstGeom>
        </p:spPr>
        <p:txBody>
          <a:bodyPr anchor="ctr"/>
          <a:lstStyle>
            <a:lvl1pPr marL="0" indent="0" algn="ctr" defTabSz="761892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3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925735" y="857250"/>
            <a:ext cx="4694767" cy="1219200"/>
          </a:xfrm>
        </p:spPr>
        <p:txBody>
          <a:bodyPr anchor="t"/>
          <a:lstStyle>
            <a:lvl1pPr>
              <a:defRPr b="1">
                <a:solidFill>
                  <a:srgbClr val="3E5364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925735" y="2209800"/>
            <a:ext cx="4694767" cy="3276600"/>
          </a:xfrm>
        </p:spPr>
        <p:txBody>
          <a:bodyPr/>
          <a:lstStyle>
            <a:lvl1pPr marL="0" indent="0">
              <a:buFont typeface="Times" pitchFamily="18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7151998"/>
      </p:ext>
    </p:extLst>
  </p:cSld>
  <p:clrMapOvr>
    <a:masterClrMapping/>
  </p:clrMapOvr>
  <p:transition spd="med">
    <p:pull dir="r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0F1C89-569C-87D4-6F2B-26C6F893C7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 Pearson Addison-Wesley. All rights reserved.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44D4CD-B9A8-3F36-4F75-46C87D4378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36C8E1BB-3B58-4D73-A9B7-2D366B8145E0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36774871"/>
      </p:ext>
    </p:extLst>
  </p:cSld>
  <p:clrMapOvr>
    <a:masterClrMapping/>
  </p:clrMapOvr>
  <p:transition spd="med">
    <p:pull dir="r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D83DB6-1F4C-3380-5605-B1A1F24309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 Pearson Addison-Wesley. All rights reserved.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3D64AF-6F52-C61A-166B-E7D1387887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37A6205B-AC08-42AE-BC02-6069307772F1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38581879"/>
      </p:ext>
    </p:extLst>
  </p:cSld>
  <p:clrMapOvr>
    <a:masterClrMapping/>
  </p:clrMapOvr>
  <p:transition spd="med">
    <p:pull dir="r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752600"/>
            <a:ext cx="517313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7134" y="1752600"/>
            <a:ext cx="517313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90DDD3-9B5D-622A-AF03-CDB7ADD0F9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 Pearson Addison-Wesley. All rights reserved.</a:t>
            </a:r>
            <a:endParaRPr lang="en-C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222FA07-B791-1C3D-9A8D-88EB0448E7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287BEC25-1162-4700-B069-70594B069E9D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22071686"/>
      </p:ext>
    </p:extLst>
  </p:cSld>
  <p:clrMapOvr>
    <a:masterClrMapping/>
  </p:clrMapOvr>
  <p:transition spd="med">
    <p:pull dir="r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4B24301-8867-73AA-272E-7DEDD43314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 Pearson Addison-Wesley. All rights reserved.</a:t>
            </a:r>
            <a:endParaRPr lang="en-CA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7FAC434-CEFA-CF45-99E7-3D38EADC0A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96A287B6-67A6-4BB9-9DA3-82FE56F1EA47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45408361"/>
      </p:ext>
    </p:extLst>
  </p:cSld>
  <p:clrMapOvr>
    <a:masterClrMapping/>
  </p:clrMapOvr>
  <p:transition spd="med">
    <p:pull dir="r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6725509-1578-101B-191C-1DB41889D5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 Pearson Addison-Wesley. All rights reserved.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E034C6-3A65-A0D9-3895-3DF73BF662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F0D2BAF7-3B20-4C74-8453-F22A157AB883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18652401"/>
      </p:ext>
    </p:extLst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0554"/>
            <a:ext cx="12192000" cy="66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874F72D-6525-C518-A6DB-3A5C62A8CC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 Pearson Addison-Wesley. All rights reserved.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C777AB-CCA5-C1CC-169E-E27E1F1EAE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1E4F2812-5430-4954-B23E-342592270EEF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0852809"/>
      </p:ext>
    </p:extLst>
  </p:cSld>
  <p:clrMapOvr>
    <a:masterClrMapping/>
  </p:clrMapOvr>
  <p:transition spd="med">
    <p:pull dir="r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EB4202D-1DA0-2A24-E94D-B12FD71AF5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 Pearson Addison-Wesley. All rights reserved.</a:t>
            </a:r>
            <a:endParaRPr lang="en-C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47BE1FB-B5FB-98FD-6AFE-1A2EFA5FD5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6151001C-C254-48F7-8786-B42BA92FF912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37916331"/>
      </p:ext>
    </p:extLst>
  </p:cSld>
  <p:clrMapOvr>
    <a:masterClrMapping/>
  </p:clrMapOvr>
  <p:transition spd="med">
    <p:pull dir="r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F8A75CA-B3F7-1C72-B7D2-94632D2CCE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 Pearson Addison-Wesley. All rights reserved.</a:t>
            </a:r>
            <a:endParaRPr lang="en-C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C965E8F-9379-6AE7-44C0-BDDB7E4331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4C8A3726-6CE7-4E03-9BBD-A2EC3C5AB0FB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72172825"/>
      </p:ext>
    </p:extLst>
  </p:cSld>
  <p:clrMapOvr>
    <a:masterClrMapping/>
  </p:clrMapOvr>
  <p:transition spd="med">
    <p:pull dir="r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157074-A8D9-7328-E52D-C33907201C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 Pearson Addison-Wesley. All rights reserved.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105510-850A-93AF-2E2F-D4007C3C3F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A55E7DC0-60F0-4DAC-B917-59AC61B20E65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92349600"/>
      </p:ext>
    </p:extLst>
  </p:cSld>
  <p:clrMapOvr>
    <a:masterClrMapping/>
  </p:clrMapOvr>
  <p:transition spd="med">
    <p:pull dir="r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2" y="188914"/>
            <a:ext cx="2637367" cy="5907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802" y="188914"/>
            <a:ext cx="7708900" cy="5907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D266D0-955E-19FD-0317-EFBD2325B0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 Pearson Addison-Wesley. All rights reserved.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66AC25-78E3-E3FB-A840-EC25DE7F42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555DA736-F4FD-40DF-B49B-C889A91BB985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06536256"/>
      </p:ext>
    </p:extLst>
  </p:cSld>
  <p:clrMapOvr>
    <a:masterClrMapping/>
  </p:clrMapOvr>
  <p:transition spd="med">
    <p:pull dir="r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>
            <a:extLst>
              <a:ext uri="{FF2B5EF4-FFF2-40B4-BE49-F238E27FC236}">
                <a16:creationId xmlns:a16="http://schemas.microsoft.com/office/drawing/2014/main" id="{AC541DF7-37C6-4A77-9E46-79591250394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09482" y="-5953918"/>
            <a:ext cx="173037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1656B1C6-59B6-4E75-BF1C-9FEB5C490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75225"/>
            <a:ext cx="12192000" cy="269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92F0706C-6416-476C-962C-72194E9E8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5DC8E2-23B2-4FBD-9B48-7B494251FB46}"/>
              </a:ext>
            </a:extLst>
          </p:cNvPr>
          <p:cNvSpPr/>
          <p:nvPr userDrawn="1"/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40">
            <a:extLst>
              <a:ext uri="{FF2B5EF4-FFF2-40B4-BE49-F238E27FC236}">
                <a16:creationId xmlns:a16="http://schemas.microsoft.com/office/drawing/2014/main" id="{24D2A1CB-8872-4265-B69E-3414F2E472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484" y="6286501"/>
            <a:ext cx="5249333" cy="415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 Narrow" pitchFamily="34" charset="0"/>
              </a:rPr>
              <a:t>CUNA Mutual Group Proprietary </a:t>
            </a:r>
            <a:br>
              <a:rPr lang="en-US" sz="7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700" dirty="0">
                <a:solidFill>
                  <a:schemeClr val="bg1"/>
                </a:solidFill>
                <a:latin typeface="Arial Narrow" pitchFamily="34" charset="0"/>
              </a:rPr>
              <a:t>Reproduction, Adaptation or Distribution Prohibited </a:t>
            </a:r>
            <a:br>
              <a:rPr lang="en-US" sz="7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700" dirty="0">
                <a:solidFill>
                  <a:schemeClr val="bg1"/>
                </a:solidFill>
                <a:latin typeface="Arial Narrow" pitchFamily="34" charset="0"/>
              </a:rPr>
              <a:t>© 2018 CUNA Mutual Group, All Rights Reserved.</a:t>
            </a: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E221E0BA-18D4-45F4-AB9C-C0B180BB8C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0" y="5367338"/>
            <a:ext cx="2743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22867" y="2491488"/>
            <a:ext cx="10363200" cy="553998"/>
          </a:xfrm>
        </p:spPr>
        <p:txBody>
          <a:bodyPr lIns="0" tIns="0" rIns="0" bIns="0" anchor="b"/>
          <a:lstStyle>
            <a:lvl1pPr algn="ctr">
              <a:defRPr sz="3600" b="1" baseline="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22867" y="3163889"/>
            <a:ext cx="10363200" cy="1022350"/>
          </a:xfrm>
        </p:spPr>
        <p:txBody>
          <a:bodyPr lIns="0" tIns="0" rIns="0" bIns="0"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831993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6AE81F-6451-4E4D-9CA8-84C9D8377090}"/>
              </a:ext>
            </a:extLst>
          </p:cNvPr>
          <p:cNvCxnSpPr/>
          <p:nvPr userDrawn="1"/>
        </p:nvCxnSpPr>
        <p:spPr>
          <a:xfrm>
            <a:off x="2520951" y="-14288"/>
            <a:ext cx="1363133" cy="7953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14FF82-9B6A-4E93-8894-6865E4A0F6CB}"/>
              </a:ext>
            </a:extLst>
          </p:cNvPr>
          <p:cNvCxnSpPr/>
          <p:nvPr userDrawn="1"/>
        </p:nvCxnSpPr>
        <p:spPr>
          <a:xfrm flipH="1">
            <a:off x="3884084" y="-14288"/>
            <a:ext cx="829733" cy="7953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1">
            <a:extLst>
              <a:ext uri="{FF2B5EF4-FFF2-40B4-BE49-F238E27FC236}">
                <a16:creationId xmlns:a16="http://schemas.microsoft.com/office/drawing/2014/main" id="{514E2637-5D00-4F60-ACC7-F63E814AB8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1" y="850900"/>
            <a:ext cx="5145616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0">
            <a:extLst>
              <a:ext uri="{FF2B5EF4-FFF2-40B4-BE49-F238E27FC236}">
                <a16:creationId xmlns:a16="http://schemas.microsoft.com/office/drawing/2014/main" id="{19D0AE96-845D-41DE-9048-BCD45FA526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12267" y="6511926"/>
            <a:ext cx="6940551" cy="200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latin typeface="Arial Narrow" pitchFamily="34" charset="0"/>
              </a:rPr>
              <a:t>CUNA Mutual Group Proprietary |  Reproduction, Adaptation or Distribution Prohibited |  © 2018 CUNA Mutual Group, All Rights Reserved.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E7CAAD-90FB-44A0-98C4-4E39D99F1242}"/>
              </a:ext>
            </a:extLst>
          </p:cNvPr>
          <p:cNvSpPr/>
          <p:nvPr userDrawn="1"/>
        </p:nvSpPr>
        <p:spPr>
          <a:xfrm>
            <a:off x="0" y="6799264"/>
            <a:ext cx="12192000" cy="73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F44BAE32-BE2D-456C-90E7-93C4DFED636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-12700"/>
            <a:ext cx="7084484" cy="3695700"/>
            <a:chOff x="0" y="-12019"/>
            <a:chExt cx="5312904" cy="3695700"/>
          </a:xfrm>
        </p:grpSpPr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A2339BF9-65FE-49A2-AA63-41D98094AB4A}"/>
                </a:ext>
              </a:extLst>
            </p:cNvPr>
            <p:cNvSpPr/>
            <p:nvPr userDrawn="1"/>
          </p:nvSpPr>
          <p:spPr>
            <a:xfrm>
              <a:off x="0" y="-5669"/>
              <a:ext cx="3923961" cy="3689350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B06B4D6C-5C01-405B-ADED-FC2F28548E63}"/>
                </a:ext>
              </a:extLst>
            </p:cNvPr>
            <p:cNvSpPr/>
            <p:nvPr userDrawn="1"/>
          </p:nvSpPr>
          <p:spPr>
            <a:xfrm rot="10800000">
              <a:off x="2157227" y="-5669"/>
              <a:ext cx="3155677" cy="14351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676B63BE-AC9F-48F3-86CA-9AF3BCAE9993}"/>
                </a:ext>
              </a:extLst>
            </p:cNvPr>
            <p:cNvSpPr/>
            <p:nvPr userDrawn="1"/>
          </p:nvSpPr>
          <p:spPr>
            <a:xfrm rot="10800000">
              <a:off x="2157227" y="-5669"/>
              <a:ext cx="3155677" cy="1435100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E1802431-B6A5-44E6-8ACC-12AC4121EDE1}"/>
                </a:ext>
              </a:extLst>
            </p:cNvPr>
            <p:cNvSpPr/>
            <p:nvPr userDrawn="1"/>
          </p:nvSpPr>
          <p:spPr>
            <a:xfrm>
              <a:off x="0" y="-5669"/>
              <a:ext cx="3923961" cy="3689350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A8D877C-1AD5-4868-BAEE-CC8E008C19F0}"/>
                </a:ext>
              </a:extLst>
            </p:cNvPr>
            <p:cNvCxnSpPr>
              <a:cxnSpLocks/>
              <a:endCxn id="17" idx="0"/>
            </p:cNvCxnSpPr>
            <p:nvPr userDrawn="1"/>
          </p:nvCxnSpPr>
          <p:spPr>
            <a:xfrm>
              <a:off x="2157227" y="-12019"/>
              <a:ext cx="1577839" cy="14414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9683CAE-ACAD-4A96-87E4-595898531BD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87409" y="-12019"/>
              <a:ext cx="1139727" cy="10953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60262D7-B142-49DF-9DA8-E9BBAD5136B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173177" y="-12019"/>
              <a:ext cx="1139727" cy="10953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660504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D472E7A-878F-4725-A0ED-434D9C9B6EA1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 flipV="1">
            <a:off x="5970588" y="374651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465EDC69-DC03-419A-8C07-DDF3E70E62EB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6009482" y="-5953918"/>
            <a:ext cx="173037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BFF81AC9-7A21-4CDB-84EC-25E175E0B2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101AD26-9DAB-4904-87B7-81D5152466A2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BE04E51F-801C-47D1-9108-7F4DE9177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24601"/>
            <a:ext cx="12192000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id="{CF499A0A-2A55-4AEF-94C4-637A6F418C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37DB6-8E7E-498A-972B-CE051A4B1C4E}"/>
              </a:ext>
            </a:extLst>
          </p:cNvPr>
          <p:cNvSpPr/>
          <p:nvPr userDrawn="1"/>
        </p:nvSpPr>
        <p:spPr>
          <a:xfrm>
            <a:off x="0" y="1"/>
            <a:ext cx="12192000" cy="529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9FDF5037-40B1-4B3E-9E39-3FDAEA0341A2}"/>
              </a:ext>
            </a:extLst>
          </p:cNvPr>
          <p:cNvSpPr/>
          <p:nvPr userDrawn="1"/>
        </p:nvSpPr>
        <p:spPr>
          <a:xfrm>
            <a:off x="0" y="1"/>
            <a:ext cx="5638800" cy="6334125"/>
          </a:xfrm>
          <a:prstGeom prst="homePlate">
            <a:avLst>
              <a:gd name="adj" fmla="val 1918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134112" tIns="67056" rIns="134112" bIns="67056"/>
          <a:lstStyle/>
          <a:p>
            <a:pPr>
              <a:defRPr/>
            </a:pPr>
            <a:endParaRPr lang="en-US" sz="2640">
              <a:solidFill>
                <a:srgbClr val="292934"/>
              </a:solidFill>
              <a:latin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73BF93-F8A0-4E68-90B4-8204F90EF641}"/>
              </a:ext>
            </a:extLst>
          </p:cNvPr>
          <p:cNvCxnSpPr/>
          <p:nvPr userDrawn="1"/>
        </p:nvCxnSpPr>
        <p:spPr>
          <a:xfrm>
            <a:off x="429685" y="2205038"/>
            <a:ext cx="4254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8">
            <a:extLst>
              <a:ext uri="{FF2B5EF4-FFF2-40B4-BE49-F238E27FC236}">
                <a16:creationId xmlns:a16="http://schemas.microsoft.com/office/drawing/2014/main" id="{3092768C-D473-4854-89E6-044CE8AA09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473826"/>
            <a:ext cx="349885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0711" y="1246562"/>
            <a:ext cx="4254365" cy="798196"/>
          </a:xfrm>
        </p:spPr>
        <p:txBody>
          <a:bodyPr/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0531" y="2278380"/>
            <a:ext cx="4254547" cy="129730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239269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70106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30A20A8B-126E-4404-979C-6F8293D50D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9" t="20895" b="6024"/>
          <a:stretch>
            <a:fillRect/>
          </a:stretch>
        </p:blipFill>
        <p:spPr bwMode="auto">
          <a:xfrm>
            <a:off x="0" y="1"/>
            <a:ext cx="10075333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1F413839-0F22-4B91-8C66-7D19FF4F9445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 flipV="1">
            <a:off x="5970588" y="374651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C2810E3A-F1EB-46F8-ABE4-B5F3FEDE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060B3D0-7D78-429A-B3EC-DAB124313CC5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848A413F-9AA7-43D5-970C-89577AB416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24601"/>
            <a:ext cx="12192000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F459C8FF-DDEC-45D2-BCEB-9A7843CD4D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469063"/>
            <a:ext cx="3452284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487680" y="2873830"/>
            <a:ext cx="4885509" cy="3150827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68974" y="733432"/>
            <a:ext cx="7930843" cy="4195621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9923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3"/>
            <a:ext cx="12192001" cy="6857999"/>
            <a:chOff x="749787" y="1627613"/>
            <a:chExt cx="9303009" cy="4145455"/>
          </a:xfrm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>
            <a:off x="1317406" y="3339682"/>
            <a:ext cx="2289463" cy="0"/>
          </a:xfrm>
          <a:prstGeom prst="line">
            <a:avLst/>
          </a:prstGeom>
          <a:solidFill>
            <a:schemeClr val="accent2">
              <a:alpha val="8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9158" y="1561555"/>
            <a:ext cx="6589397" cy="1691640"/>
          </a:xfrm>
        </p:spPr>
        <p:txBody>
          <a:bodyPr anchor="b"/>
          <a:lstStyle>
            <a:lvl1pPr marL="0" indent="0">
              <a:buNone/>
              <a:defRPr lang="en-US" sz="4000" b="1" baseline="0" dirty="0">
                <a:solidFill>
                  <a:schemeClr val="accent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89158" y="3744685"/>
            <a:ext cx="6589397" cy="1691640"/>
          </a:xfrm>
        </p:spPr>
        <p:txBody>
          <a:bodyPr anchor="t"/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0" y="6345034"/>
            <a:ext cx="12192005" cy="512968"/>
            <a:chOff x="0" y="5287528"/>
            <a:chExt cx="10160004" cy="427473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-2" y="3814099"/>
            <a:ext cx="3577195" cy="2549077"/>
          </a:xfrm>
          <a:prstGeom prst="rect">
            <a:avLst/>
          </a:prstGeom>
        </p:spPr>
      </p:pic>
      <p:sp>
        <p:nvSpPr>
          <p:cNvPr id="21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3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0B77EA4A-075F-41B3-89AF-7940827B40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5" r="17979" b="6024"/>
          <a:stretch>
            <a:fillRect/>
          </a:stretch>
        </p:blipFill>
        <p:spPr bwMode="auto">
          <a:xfrm>
            <a:off x="2116667" y="1"/>
            <a:ext cx="10075333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3A9BA447-9CA1-4EB5-8E8D-5655E2149573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 flipV="1">
            <a:off x="5970588" y="374651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2416A2A3-21AA-4D2A-B7DA-E595F3C7FF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6572EA5-4B69-48B4-80AB-4FB6779DB705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813A4BC1-88B7-4E41-A6AB-AB206513AD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24601"/>
            <a:ext cx="12192000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B2B2A704-6192-4503-A7AF-6C6F025277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469063"/>
            <a:ext cx="3452284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507999" y="880292"/>
            <a:ext cx="7538720" cy="3951288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1200"/>
              </a:spcBef>
              <a:buNone/>
              <a:defRPr sz="2400" b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631654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DB663B-B8FF-4A39-B661-ACE587A5F0DC}"/>
              </a:ext>
            </a:extLst>
          </p:cNvPr>
          <p:cNvSpPr/>
          <p:nvPr userDrawn="1"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DB8D3E13-584F-4DD1-8CC6-09EC9C977FF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79389"/>
            <a:ext cx="12202584" cy="5365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solidFill>
                  <a:schemeClr val="bg1"/>
                </a:solidFill>
                <a:latin typeface="Rockwell" panose="02060603020205020403" pitchFamily="18" charset="0"/>
              </a:rPr>
              <a:t>Click to Edit Title</a:t>
            </a:r>
            <a:endParaRPr lang="en-US" altLang="en-US" sz="2400" b="1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69" y="1037066"/>
            <a:ext cx="10996084" cy="5058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25521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 Polling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7EEA94-C34F-46B1-8D26-A8D475AA0F01}"/>
              </a:ext>
            </a:extLst>
          </p:cNvPr>
          <p:cNvSpPr/>
          <p:nvPr userDrawn="1"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308ED1-4240-4246-9518-AB0A123F185A}"/>
              </a:ext>
            </a:extLst>
          </p:cNvPr>
          <p:cNvSpPr/>
          <p:nvPr userDrawn="1"/>
        </p:nvSpPr>
        <p:spPr>
          <a:xfrm>
            <a:off x="3236082" y="90488"/>
            <a:ext cx="571983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spc="300" dirty="0">
                <a:solidFill>
                  <a:srgbClr val="FFFFFF"/>
                </a:solidFill>
                <a:latin typeface="Rockwell" panose="02060603020205020403" pitchFamily="18" charset="0"/>
              </a:rPr>
              <a:t>POLLING INSTRUCTIONS</a:t>
            </a: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B25B15D2-18EE-4D07-9559-492EA21B816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352" y="1544639"/>
            <a:ext cx="11499849" cy="3768725"/>
            <a:chOff x="5023" y="1545149"/>
            <a:chExt cx="8624018" cy="3767701"/>
          </a:xfrm>
        </p:grpSpPr>
        <p:pic>
          <p:nvPicPr>
            <p:cNvPr id="5" name="Picture 13">
              <a:extLst>
                <a:ext uri="{FF2B5EF4-FFF2-40B4-BE49-F238E27FC236}">
                  <a16:creationId xmlns:a16="http://schemas.microsoft.com/office/drawing/2014/main" id="{38A7F554-222B-4D2B-8877-773270F4E4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3" y="1589218"/>
              <a:ext cx="5810607" cy="372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13DFF-7DD3-4FA4-BF53-387537DC3E2D}"/>
                </a:ext>
              </a:extLst>
            </p:cNvPr>
            <p:cNvSpPr/>
            <p:nvPr userDrawn="1"/>
          </p:nvSpPr>
          <p:spPr>
            <a:xfrm>
              <a:off x="1538489" y="2627530"/>
              <a:ext cx="2742735" cy="113154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en-US" sz="2400" dirty="0">
                  <a:solidFill>
                    <a:srgbClr val="292934"/>
                  </a:solidFill>
                </a:rPr>
                <a:t>Respond at 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sz="2400" b="1" dirty="0">
                  <a:solidFill>
                    <a:srgbClr val="DC661D"/>
                  </a:solidFill>
                </a:rPr>
                <a:t>PollEV.com/mutualpolls</a:t>
              </a:r>
            </a:p>
          </p:txBody>
        </p:sp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FEDD0D38-8ECB-4432-8C40-237962D5CA4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938" y="1545149"/>
              <a:ext cx="2741103" cy="36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145D3F20-46D1-4CA9-A0A7-B63872060ABD}"/>
                </a:ext>
              </a:extLst>
            </p:cNvPr>
            <p:cNvSpPr txBox="1"/>
            <p:nvPr userDrawn="1"/>
          </p:nvSpPr>
          <p:spPr>
            <a:xfrm>
              <a:off x="5967072" y="2435494"/>
              <a:ext cx="2585776" cy="11315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en-US" sz="2400" dirty="0">
                  <a:solidFill>
                    <a:srgbClr val="292934"/>
                  </a:solidFill>
                </a:rPr>
                <a:t>Text </a:t>
              </a:r>
              <a:r>
                <a:rPr lang="en-US" sz="2400" b="1" dirty="0">
                  <a:solidFill>
                    <a:srgbClr val="DC661D"/>
                  </a:solidFill>
                </a:rPr>
                <a:t>MUTUALPOLLS</a:t>
              </a:r>
              <a:r>
                <a:rPr lang="en-US" sz="2400" dirty="0">
                  <a:solidFill>
                    <a:srgbClr val="DC661D"/>
                  </a:solidFill>
                </a:rPr>
                <a:t> </a:t>
              </a:r>
              <a:r>
                <a:rPr lang="en-US" sz="2400" dirty="0">
                  <a:solidFill>
                    <a:srgbClr val="292934"/>
                  </a:solidFill>
                </a:rPr>
                <a:t>to </a:t>
              </a:r>
              <a:r>
                <a:rPr lang="en-US" sz="2400" b="1" dirty="0">
                  <a:solidFill>
                    <a:srgbClr val="DC661D"/>
                  </a:solidFill>
                </a:rPr>
                <a:t>22333</a:t>
              </a:r>
              <a:r>
                <a:rPr lang="en-US" sz="2400" dirty="0">
                  <a:solidFill>
                    <a:srgbClr val="DC661D"/>
                  </a:solidFill>
                </a:rPr>
                <a:t> </a:t>
              </a:r>
              <a:r>
                <a:rPr lang="en-US" sz="2400" dirty="0">
                  <a:solidFill>
                    <a:srgbClr val="292934"/>
                  </a:solidFill>
                </a:rPr>
                <a:t>once to join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783770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79544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80026"/>
            <a:ext cx="10972800" cy="49244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467" y="1040131"/>
            <a:ext cx="5395384" cy="505587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057" y="1040131"/>
            <a:ext cx="5397500" cy="505587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75804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56C922-E42B-4109-9F6E-CBD0C6D5A8B6}"/>
              </a:ext>
            </a:extLst>
          </p:cNvPr>
          <p:cNvSpPr/>
          <p:nvPr userDrawn="1"/>
        </p:nvSpPr>
        <p:spPr>
          <a:xfrm>
            <a:off x="0" y="590550"/>
            <a:ext cx="12192000" cy="668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3219CE4-A04B-43D1-BE7B-8AFB02340010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6009481" y="-5936456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777F1BCB-88B2-48B6-9350-0C7CF2BF8F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24601"/>
            <a:ext cx="12192000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B3FE0EDE-A9F9-401D-994D-BE2BD65D4D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89046FE-B3C7-4005-A5C7-81610E9B12AD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2AD94426-4A62-4782-BC7D-3E7ED98D21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589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751329461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A8CD3811-7C7F-493B-9159-FBF665D76259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0" y="0"/>
            <a:ext cx="12192000" cy="6858000"/>
            <a:chOff x="749787" y="1627613"/>
            <a:chExt cx="9303009" cy="4145455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7282A7EA-D92C-4560-B468-DD9E0E9D7132}"/>
                </a:ext>
              </a:extLst>
            </p:cNvPr>
            <p:cNvSpPr/>
            <p:nvPr userDrawn="1"/>
          </p:nvSpPr>
          <p:spPr>
            <a:xfrm rot="16200000">
              <a:off x="7675584" y="3394896"/>
              <a:ext cx="1944142" cy="2810284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65177BD8-97C1-4036-899D-2870FF05FD03}"/>
                </a:ext>
              </a:extLst>
            </p:cNvPr>
            <p:cNvSpPr/>
            <p:nvPr userDrawn="1"/>
          </p:nvSpPr>
          <p:spPr>
            <a:xfrm>
              <a:off x="749787" y="1627613"/>
              <a:ext cx="4567519" cy="414545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FFD31-F246-4FD5-9DB9-26DAD94254FB}"/>
              </a:ext>
            </a:extLst>
          </p:cNvPr>
          <p:cNvCxnSpPr/>
          <p:nvPr userDrawn="1"/>
        </p:nvCxnSpPr>
        <p:spPr>
          <a:xfrm>
            <a:off x="1316568" y="3340100"/>
            <a:ext cx="2290233" cy="0"/>
          </a:xfrm>
          <a:prstGeom prst="line">
            <a:avLst/>
          </a:prstGeom>
          <a:solidFill>
            <a:schemeClr val="accent2">
              <a:alpha val="8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" name="Group 14">
            <a:extLst>
              <a:ext uri="{FF2B5EF4-FFF2-40B4-BE49-F238E27FC236}">
                <a16:creationId xmlns:a16="http://schemas.microsoft.com/office/drawing/2014/main" id="{08EC9A10-8288-4C32-9B1A-3D72E178449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345238"/>
            <a:ext cx="12192000" cy="512762"/>
            <a:chOff x="0" y="5287528"/>
            <a:chExt cx="10160004" cy="42747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C5705E-F89C-4578-941D-152F61178885}"/>
                </a:ext>
              </a:extLst>
            </p:cNvPr>
            <p:cNvSpPr/>
            <p:nvPr userDrawn="1"/>
          </p:nvSpPr>
          <p:spPr>
            <a:xfrm>
              <a:off x="0" y="5298116"/>
              <a:ext cx="10160004" cy="416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94887C7E-7E92-49A6-89FC-42C24B2527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6200000" flipV="1">
              <a:off x="4975449" y="312079"/>
              <a:ext cx="209105" cy="1016000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z="2000"/>
            </a:p>
          </p:txBody>
        </p:sp>
      </p:grpSp>
      <p:pic>
        <p:nvPicPr>
          <p:cNvPr id="11" name="Picture 17">
            <a:extLst>
              <a:ext uri="{FF2B5EF4-FFF2-40B4-BE49-F238E27FC236}">
                <a16:creationId xmlns:a16="http://schemas.microsoft.com/office/drawing/2014/main" id="{CF46FD0F-30ED-4502-B6B6-B9C85FB37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b="21347"/>
          <a:stretch>
            <a:fillRect/>
          </a:stretch>
        </p:blipFill>
        <p:spPr bwMode="auto">
          <a:xfrm>
            <a:off x="1" y="3814764"/>
            <a:ext cx="3577167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7">
            <a:extLst>
              <a:ext uri="{FF2B5EF4-FFF2-40B4-BE49-F238E27FC236}">
                <a16:creationId xmlns:a16="http://schemas.microsoft.com/office/drawing/2014/main" id="{ED820116-7B86-4C5D-8006-01D54F9A75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24601"/>
            <a:ext cx="12192000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FB885393-5D2E-4AA1-9CB6-0986422BFC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43C6C2B-7541-4F3E-B17F-DBCD8C867B58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D782BFFA-FA98-4871-9225-CCB4564345E8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 flipV="1">
            <a:off x="5970588" y="374651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95EDD844-546F-4597-A51C-DAB1891BDB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5DB7D54-679C-4F84-BC36-5747E87E613C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D3DAB33C-1813-440A-8CE0-4B8154E406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24601"/>
            <a:ext cx="12192000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pic>
        <p:nvPicPr>
          <p:cNvPr id="17" name="Picture 23">
            <a:extLst>
              <a:ext uri="{FF2B5EF4-FFF2-40B4-BE49-F238E27FC236}">
                <a16:creationId xmlns:a16="http://schemas.microsoft.com/office/drawing/2014/main" id="{BB0628E0-F6DD-46BD-A360-0520A3A2F6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469063"/>
            <a:ext cx="3452284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9158" y="1561555"/>
            <a:ext cx="6589397" cy="1691640"/>
          </a:xfrm>
        </p:spPr>
        <p:txBody>
          <a:bodyPr anchor="b"/>
          <a:lstStyle>
            <a:lvl1pPr marL="0" indent="0">
              <a:buNone/>
              <a:defRPr lang="en-US" sz="4000" b="1" baseline="0" dirty="0">
                <a:solidFill>
                  <a:schemeClr val="accent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89158" y="3744685"/>
            <a:ext cx="6589397" cy="1691640"/>
          </a:xfrm>
        </p:spPr>
        <p:txBody>
          <a:bodyPr/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636504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5">
            <a:extLst>
              <a:ext uri="{FF2B5EF4-FFF2-40B4-BE49-F238E27FC236}">
                <a16:creationId xmlns:a16="http://schemas.microsoft.com/office/drawing/2014/main" id="{CBDC7C8D-3040-476D-8698-5B29565E6352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6009482" y="-5953918"/>
            <a:ext cx="173037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B1F6E7C-F2BE-4D70-9734-47692B0BCA3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 flipV="1">
            <a:off x="5970588" y="382588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87D677E8-1A38-41D9-A7EF-5348AB0505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A3A5737-1078-4FC0-A5BD-D56D3C69C574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20CA8E00-491D-48E4-B78A-FA8BB6289F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24601"/>
            <a:ext cx="12192000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48AF5E8B-AD16-4CB0-9246-54D6682B56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44167C-B5AA-42AC-A2D2-E6B44E6FEFB5}"/>
              </a:ext>
            </a:extLst>
          </p:cNvPr>
          <p:cNvSpPr/>
          <p:nvPr userDrawn="1"/>
        </p:nvSpPr>
        <p:spPr>
          <a:xfrm>
            <a:off x="0" y="0"/>
            <a:ext cx="12192000" cy="632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480C130B-0BDE-4913-9486-8171ECC6C58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408767" y="3989388"/>
            <a:ext cx="7194551" cy="209550"/>
            <a:chOff x="1806844" y="3988785"/>
            <a:chExt cx="5394960" cy="2097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3BC802-2282-46C8-82E3-105037D2479E}"/>
                </a:ext>
              </a:extLst>
            </p:cNvPr>
            <p:cNvCxnSpPr/>
            <p:nvPr/>
          </p:nvCxnSpPr>
          <p:spPr>
            <a:xfrm>
              <a:off x="1806844" y="3988785"/>
              <a:ext cx="539496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FD1F1384-2154-4092-9E12-97B1D5FA9EE1}"/>
                </a:ext>
              </a:extLst>
            </p:cNvPr>
            <p:cNvSpPr/>
            <p:nvPr userDrawn="1"/>
          </p:nvSpPr>
          <p:spPr>
            <a:xfrm flipV="1">
              <a:off x="4128947" y="3988785"/>
              <a:ext cx="647586" cy="209725"/>
            </a:xfrm>
            <a:prstGeom prst="triangle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3" name="Picture 19">
            <a:extLst>
              <a:ext uri="{FF2B5EF4-FFF2-40B4-BE49-F238E27FC236}">
                <a16:creationId xmlns:a16="http://schemas.microsoft.com/office/drawing/2014/main" id="{7193E484-A717-455E-A048-7483753D3A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469063"/>
            <a:ext cx="3452284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946788" y="1661020"/>
            <a:ext cx="8034920" cy="2244230"/>
          </a:xfrm>
        </p:spPr>
        <p:txBody>
          <a:bodyPr anchor="b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195260" indent="0">
              <a:buNone/>
              <a:defRPr/>
            </a:lvl2pPr>
            <a:lvl3pPr marL="434971" indent="0">
              <a:buNone/>
              <a:defRPr/>
            </a:lvl3pPr>
            <a:lvl4pPr marL="615944" indent="0">
              <a:buNone/>
              <a:defRPr/>
            </a:lvl4pPr>
            <a:lvl5pPr marL="84136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893036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481487-9CA2-48FF-9C87-56A1D6C4C3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284F708-0006-4138-BB8D-33F85261E2C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09482" y="-5947568"/>
            <a:ext cx="173037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5EC6CB8-EDB2-40EE-9AC0-F903C72B0C84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5970588" y="382588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984BA898-5B4F-4DE8-B967-5D29C5693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1"/>
            <a:ext cx="12192000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39A9B0A9-9FBE-4550-BF01-DD4B6F7DD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939584C-0140-4C4D-8D17-06CA4A4D7C61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91337989-2ADC-4B62-8758-390B76FA6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9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90F77933-2C0B-4A4C-B8C3-3468FF44A2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469063"/>
            <a:ext cx="3452284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616194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>
            <a:extLst>
              <a:ext uri="{FF2B5EF4-FFF2-40B4-BE49-F238E27FC236}">
                <a16:creationId xmlns:a16="http://schemas.microsoft.com/office/drawing/2014/main" id="{549B7C21-2E83-41EE-A451-D98F16F1D18B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6009482" y="-5953918"/>
            <a:ext cx="173037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12D525E-30B5-4502-B2DF-765A3FB8B365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 flipV="1">
            <a:off x="5970588" y="382588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08E5BB51-1C8B-488A-AB6D-AAA0207F29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78D3202-364B-47B0-A7CB-3B2093211784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C3DDA814-C62E-40C7-AE14-8FA81F5713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24601"/>
            <a:ext cx="12192000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4D692866-0699-45D7-AEEB-B0E3699BBA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E0307033-867A-482A-BFF5-919FE7B357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469063"/>
            <a:ext cx="3452284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2743202"/>
            <a:ext cx="10972800" cy="443198"/>
          </a:xfrm>
        </p:spPr>
        <p:txBody>
          <a:bodyPr lIns="0" tIns="0" rIns="0" bIns="0"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73" y="3291844"/>
            <a:ext cx="10996084" cy="2590801"/>
          </a:xfrm>
        </p:spPr>
        <p:txBody>
          <a:bodyPr lIns="0" tIns="0" rIns="0" bIns="0"/>
          <a:lstStyle>
            <a:lvl1pPr marL="0" indent="0" algn="ctr">
              <a:buNone/>
              <a:def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61734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3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409125" y="3988787"/>
            <a:ext cx="7193280" cy="209725"/>
            <a:chOff x="1806844" y="3988785"/>
            <a:chExt cx="5394960" cy="2097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806844" y="3988785"/>
              <a:ext cx="539496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 userDrawn="1"/>
          </p:nvSpPr>
          <p:spPr>
            <a:xfrm flipV="1">
              <a:off x="4128690" y="3988785"/>
              <a:ext cx="647260" cy="209725"/>
            </a:xfrm>
            <a:prstGeom prst="triangle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46788" y="1661020"/>
            <a:ext cx="8034920" cy="2244230"/>
          </a:xfrm>
        </p:spPr>
        <p:txBody>
          <a:bodyPr anchor="b" anchorCtr="0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195260" indent="0">
              <a:buNone/>
              <a:defRPr/>
            </a:lvl2pPr>
            <a:lvl3pPr marL="434971" indent="0">
              <a:buNone/>
              <a:defRPr/>
            </a:lvl3pPr>
            <a:lvl4pPr marL="615944" indent="0">
              <a:buNone/>
              <a:defRPr/>
            </a:lvl4pPr>
            <a:lvl5pPr marL="841365" indent="0">
              <a:buNone/>
              <a:defRPr/>
            </a:lvl5pPr>
          </a:lstStyle>
          <a:p>
            <a:pPr lvl="0"/>
            <a:r>
              <a:rPr lang="en-US" sz="4800" b="0" spc="300" baseline="0" dirty="0">
                <a:solidFill>
                  <a:schemeClr val="bg1"/>
                </a:solidFill>
                <a:latin typeface="Rockwell" panose="02060603020205020403" pitchFamily="18" charset="0"/>
              </a:rPr>
              <a:t>Click to Edit Transition Slide Title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A6178CF5-7E4C-4821-9CE3-E1D791C092FA}"/>
              </a:ext>
            </a:extLst>
          </p:cNvPr>
          <p:cNvSpPr/>
          <p:nvPr userDrawn="1"/>
        </p:nvSpPr>
        <p:spPr>
          <a:xfrm rot="16200000">
            <a:off x="6111347" y="245535"/>
            <a:ext cx="4759325" cy="740198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0A287F9-97EB-4E4C-88B5-049A30237348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 flipV="1">
            <a:off x="5970588" y="374651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5F6B2125-8683-452A-A44F-26D446A240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AF951C9-B487-4C43-8EF1-AEC841FE5CDD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82723F31-38DD-4909-A3F2-504F00DBC7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24601"/>
            <a:ext cx="12192000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E4A1E70F-B420-4285-998F-1E40F27416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469063"/>
            <a:ext cx="3452284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6871064" y="2873830"/>
            <a:ext cx="4885509" cy="3150827"/>
          </a:xfrm>
        </p:spPr>
        <p:txBody>
          <a:bodyPr anchor="b"/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16473" y="733431"/>
            <a:ext cx="10996084" cy="47529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34950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02F5C78E-BB6B-4137-B908-BBA61ECB62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38194"/>
          <a:stretch>
            <a:fillRect/>
          </a:stretch>
        </p:blipFill>
        <p:spPr bwMode="auto">
          <a:xfrm>
            <a:off x="0" y="0"/>
            <a:ext cx="12192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0D11982C-8CDA-4690-8E82-0D7D7E9C0DF9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 flipV="1">
            <a:off x="5970588" y="374651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8659D3C5-0541-447A-ABC8-F7BE65435D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02CD615-D8EF-46C5-97C5-4885D6F6051C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DFE4BE56-566E-452A-8C26-9BACE86B0F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24601"/>
            <a:ext cx="12192000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9952B7E9-6679-49E9-AD9D-D23BDA5A6A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469063"/>
            <a:ext cx="3452284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5"/>
          <p:cNvSpPr>
            <a:spLocks noGrp="1"/>
          </p:cNvSpPr>
          <p:nvPr>
            <p:ph sz="quarter" idx="4"/>
          </p:nvPr>
        </p:nvSpPr>
        <p:spPr>
          <a:xfrm>
            <a:off x="3457497" y="1588771"/>
            <a:ext cx="7583331" cy="438054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1101" y="154787"/>
            <a:ext cx="4566648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27396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B6A948-BB0A-4903-88DC-E6A6F55130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0B3C74A-CCEC-4A84-988D-4895B5D44091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5970588" y="382588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A8649B16-0646-4CFE-80F4-F7D0DF80C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1"/>
            <a:ext cx="12192000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211039C3-7CF5-407D-AB50-7E51200F0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3C4E3FE-4A52-4649-AA17-96E138974211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A91637-C556-475B-A189-BFDEC9CE895B}"/>
              </a:ext>
            </a:extLst>
          </p:cNvPr>
          <p:cNvSpPr/>
          <p:nvPr userDrawn="1"/>
        </p:nvSpPr>
        <p:spPr>
          <a:xfrm>
            <a:off x="0" y="0"/>
            <a:ext cx="4828117" cy="632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A8DD76A-0CA2-4C90-8FE9-E6EE1024B477}"/>
              </a:ext>
            </a:extLst>
          </p:cNvPr>
          <p:cNvSpPr/>
          <p:nvPr userDrawn="1"/>
        </p:nvSpPr>
        <p:spPr>
          <a:xfrm rot="5400000">
            <a:off x="4627563" y="1738843"/>
            <a:ext cx="695325" cy="29421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3BB60648-192D-4B58-95B5-E48626FA36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469063"/>
            <a:ext cx="3452284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783169" y="822121"/>
            <a:ext cx="3613151" cy="2869370"/>
          </a:xfrm>
        </p:spPr>
        <p:txBody>
          <a:bodyPr/>
          <a:lstStyle>
            <a:lvl1pPr marL="0" indent="0">
              <a:buNone/>
              <a:defRPr sz="4400" strike="noStrike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/>
          </p:nvPr>
        </p:nvSpPr>
        <p:spPr>
          <a:xfrm>
            <a:off x="5905852" y="828676"/>
            <a:ext cx="5592233" cy="520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86252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6247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003624"/>
            <a:ext cx="5386917" cy="639762"/>
          </a:xfrm>
        </p:spPr>
        <p:txBody>
          <a:bodyPr anchor="b"/>
          <a:lstStyle>
            <a:lvl1pPr marL="0" indent="0">
              <a:buNone/>
              <a:defRPr lang="en-US" sz="2000" b="1" kern="120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643379"/>
            <a:ext cx="5386917" cy="4414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773" y="1003624"/>
            <a:ext cx="5389033" cy="639762"/>
          </a:xfrm>
        </p:spPr>
        <p:txBody>
          <a:bodyPr anchor="b"/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773" y="1643379"/>
            <a:ext cx="5389033" cy="4414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97879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>
            <a:extLst>
              <a:ext uri="{FF2B5EF4-FFF2-40B4-BE49-F238E27FC236}">
                <a16:creationId xmlns:a16="http://schemas.microsoft.com/office/drawing/2014/main" id="{E7754473-5894-42CD-85A1-6985E0C832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1" r="10571"/>
          <a:stretch>
            <a:fillRect/>
          </a:stretch>
        </p:blipFill>
        <p:spPr bwMode="auto">
          <a:xfrm>
            <a:off x="0" y="1"/>
            <a:ext cx="12192000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51317A-8ECE-4619-9D27-4C293F8655B6}"/>
              </a:ext>
            </a:extLst>
          </p:cNvPr>
          <p:cNvSpPr/>
          <p:nvPr userDrawn="1"/>
        </p:nvSpPr>
        <p:spPr>
          <a:xfrm>
            <a:off x="0" y="6357938"/>
            <a:ext cx="12192000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5A04E73-9DD9-43FF-B36D-EE628FBEC47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 flipV="1">
            <a:off x="5970588" y="374651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92C9C6D8-D0D2-4863-8940-790FBF1ACF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3D9D15B-09EF-4426-94B0-C7B8E5F3D65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0B3000CD-7C69-4CE9-AD41-DDCCE942CE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24601"/>
            <a:ext cx="12192000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A2D0E83D-63A8-4E3B-B303-EFAA9DBA12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469063"/>
            <a:ext cx="3452284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6467" y="1453198"/>
            <a:ext cx="3167259" cy="89255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379465" y="1170965"/>
            <a:ext cx="4981956" cy="34097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59425" y="478040"/>
            <a:ext cx="5622036" cy="614933"/>
          </a:xfrm>
          <a:prstGeom prst="rect">
            <a:avLst/>
          </a:prstGeom>
        </p:spPr>
        <p:txBody>
          <a:bodyPr anchor="ctr"/>
          <a:lstStyle>
            <a:lvl1pPr marL="0" indent="0" algn="ctr" defTabSz="914364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906714"/>
            <a:ext cx="5386917" cy="3163163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7350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8B2781A-17C3-409E-B3D6-7F7F2D0E8D1D}"/>
              </a:ext>
            </a:extLst>
          </p:cNvPr>
          <p:cNvSpPr>
            <a:spLocks/>
          </p:cNvSpPr>
          <p:nvPr userDrawn="1"/>
        </p:nvSpPr>
        <p:spPr bwMode="auto">
          <a:xfrm flipV="1">
            <a:off x="4607984" y="1"/>
            <a:ext cx="6381749" cy="6867525"/>
          </a:xfrm>
          <a:custGeom>
            <a:avLst/>
            <a:gdLst>
              <a:gd name="T0" fmla="*/ 3752 w 3752"/>
              <a:gd name="T1" fmla="*/ 4345 h 4345"/>
              <a:gd name="T2" fmla="*/ 0 w 3752"/>
              <a:gd name="T3" fmla="*/ 4345 h 4345"/>
              <a:gd name="T4" fmla="*/ 1094 w 3752"/>
              <a:gd name="T5" fmla="*/ 0 h 4345"/>
              <a:gd name="T6" fmla="*/ 3752 w 3752"/>
              <a:gd name="T7" fmla="*/ 0 h 4345"/>
              <a:gd name="T8" fmla="*/ 3752 w 3752"/>
              <a:gd name="T9" fmla="*/ 4345 h 4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2" h="4345">
                <a:moveTo>
                  <a:pt x="3752" y="4345"/>
                </a:moveTo>
                <a:lnTo>
                  <a:pt x="0" y="4345"/>
                </a:lnTo>
                <a:lnTo>
                  <a:pt x="1094" y="0"/>
                </a:lnTo>
                <a:lnTo>
                  <a:pt x="3752" y="0"/>
                </a:lnTo>
                <a:lnTo>
                  <a:pt x="3752" y="4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26BCA8D-89D1-4AD8-9F20-834D8777733E}"/>
              </a:ext>
            </a:extLst>
          </p:cNvPr>
          <p:cNvSpPr>
            <a:spLocks/>
          </p:cNvSpPr>
          <p:nvPr userDrawn="1"/>
        </p:nvSpPr>
        <p:spPr bwMode="auto">
          <a:xfrm flipV="1">
            <a:off x="1" y="3937000"/>
            <a:ext cx="912284" cy="2921000"/>
          </a:xfrm>
          <a:custGeom>
            <a:avLst/>
            <a:gdLst>
              <a:gd name="T0" fmla="*/ 42963576 w 10892"/>
              <a:gd name="T1" fmla="*/ 0 h 2292"/>
              <a:gd name="T2" fmla="*/ 0 w 10892"/>
              <a:gd name="T3" fmla="*/ 2147483646 h 2292"/>
              <a:gd name="T4" fmla="*/ 0 w 10892"/>
              <a:gd name="T5" fmla="*/ 0 h 2292"/>
              <a:gd name="T6" fmla="*/ 42963576 w 10892"/>
              <a:gd name="T7" fmla="*/ 0 h 22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2" h="2292">
                <a:moveTo>
                  <a:pt x="10892" y="0"/>
                </a:moveTo>
                <a:lnTo>
                  <a:pt x="0" y="2292"/>
                </a:lnTo>
                <a:lnTo>
                  <a:pt x="0" y="0"/>
                </a:lnTo>
                <a:lnTo>
                  <a:pt x="10892" y="0"/>
                </a:lnTo>
                <a:close/>
              </a:path>
            </a:pathLst>
          </a:custGeom>
          <a:solidFill>
            <a:schemeClr val="accent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613A9103-83E7-40FF-8980-83A49BBE11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b="6451"/>
          <a:stretch>
            <a:fillRect/>
          </a:stretch>
        </p:blipFill>
        <p:spPr bwMode="auto">
          <a:xfrm>
            <a:off x="0" y="2560638"/>
            <a:ext cx="1236133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3">
            <a:extLst>
              <a:ext uri="{FF2B5EF4-FFF2-40B4-BE49-F238E27FC236}">
                <a16:creationId xmlns:a16="http://schemas.microsoft.com/office/drawing/2014/main" id="{F69271D2-99E7-4B97-8152-134AD9A1BA8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324600"/>
            <a:ext cx="12192000" cy="533400"/>
            <a:chOff x="0" y="5270500"/>
            <a:chExt cx="10160004" cy="4445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C3E68E-9E74-4ED9-BCF3-6D926D721341}"/>
                </a:ext>
              </a:extLst>
            </p:cNvPr>
            <p:cNvSpPr/>
            <p:nvPr userDrawn="1"/>
          </p:nvSpPr>
          <p:spPr>
            <a:xfrm>
              <a:off x="0" y="5298282"/>
              <a:ext cx="10160004" cy="416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4043A2C5-A74A-4B87-B38A-87B5F95A28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6200000" flipV="1">
              <a:off x="4975491" y="312207"/>
              <a:ext cx="209021" cy="1016000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z="2000"/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6F2FF6A1-F7E5-4196-9606-D554CDB6A0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5270500"/>
              <a:ext cx="10160004" cy="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z="2000"/>
            </a:p>
          </p:txBody>
        </p:sp>
      </p:grpSp>
      <p:sp>
        <p:nvSpPr>
          <p:cNvPr id="13" name="Text Box 19">
            <a:extLst>
              <a:ext uri="{FF2B5EF4-FFF2-40B4-BE49-F238E27FC236}">
                <a16:creationId xmlns:a16="http://schemas.microsoft.com/office/drawing/2014/main" id="{36C91771-0257-4F76-A890-7347917C61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C0750C1-A7FD-4F48-ADD4-6E685BBF9BA9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pic>
        <p:nvPicPr>
          <p:cNvPr id="14" name="Picture 18">
            <a:extLst>
              <a:ext uri="{FF2B5EF4-FFF2-40B4-BE49-F238E27FC236}">
                <a16:creationId xmlns:a16="http://schemas.microsoft.com/office/drawing/2014/main" id="{84F93FC7-C829-4AA8-A4DC-A5965C3C5F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469063"/>
            <a:ext cx="3452284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-27397" y="-7938"/>
            <a:ext cx="6311068" cy="6369051"/>
          </a:xfrm>
          <a:custGeom>
            <a:avLst/>
            <a:gdLst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1061530 w 7332663"/>
              <a:gd name="connsiteY5" fmla="*/ 6369051 h 6369051"/>
              <a:gd name="connsiteX6" fmla="*/ 0 w 7332663"/>
              <a:gd name="connsiteY6" fmla="*/ 530752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1061530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22389 w 7332663"/>
              <a:gd name="connsiteY4" fmla="*/ 6358777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3911369 w 7332663"/>
              <a:gd name="connsiteY2" fmla="*/ 2294429 h 6369051"/>
              <a:gd name="connsiteX3" fmla="*/ 7332663 w 7332663"/>
              <a:gd name="connsiteY3" fmla="*/ 6369051 h 6369051"/>
              <a:gd name="connsiteX4" fmla="*/ 7322389 w 7332663"/>
              <a:gd name="connsiteY4" fmla="*/ 6358777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3911369 w 7332663"/>
              <a:gd name="connsiteY2" fmla="*/ 2294429 h 6369051"/>
              <a:gd name="connsiteX3" fmla="*/ 7332663 w 7332663"/>
              <a:gd name="connsiteY3" fmla="*/ 6369051 h 6369051"/>
              <a:gd name="connsiteX4" fmla="*/ 3438758 w 7332663"/>
              <a:gd name="connsiteY4" fmla="*/ 6348503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4733301"/>
              <a:gd name="connsiteY0" fmla="*/ 0 h 6369051"/>
              <a:gd name="connsiteX1" fmla="*/ 3445740 w 4733301"/>
              <a:gd name="connsiteY1" fmla="*/ 0 h 6369051"/>
              <a:gd name="connsiteX2" fmla="*/ 3911369 w 4733301"/>
              <a:gd name="connsiteY2" fmla="*/ 2294429 h 6369051"/>
              <a:gd name="connsiteX3" fmla="*/ 4733301 w 4733301"/>
              <a:gd name="connsiteY3" fmla="*/ 6348503 h 6369051"/>
              <a:gd name="connsiteX4" fmla="*/ 3438758 w 4733301"/>
              <a:gd name="connsiteY4" fmla="*/ 6348503 h 6369051"/>
              <a:gd name="connsiteX5" fmla="*/ 588919 w 4733301"/>
              <a:gd name="connsiteY5" fmla="*/ 6369051 h 6369051"/>
              <a:gd name="connsiteX6" fmla="*/ 0 w 4733301"/>
              <a:gd name="connsiteY6" fmla="*/ 4023251 h 6369051"/>
              <a:gd name="connsiteX7" fmla="*/ 0 w 4733301"/>
              <a:gd name="connsiteY7" fmla="*/ 0 h 6369051"/>
              <a:gd name="connsiteX0" fmla="*/ 0 w 4733301"/>
              <a:gd name="connsiteY0" fmla="*/ 0 h 6369051"/>
              <a:gd name="connsiteX1" fmla="*/ 3445740 w 4733301"/>
              <a:gd name="connsiteY1" fmla="*/ 0 h 6369051"/>
              <a:gd name="connsiteX2" fmla="*/ 3911369 w 4733301"/>
              <a:gd name="connsiteY2" fmla="*/ 2294429 h 6369051"/>
              <a:gd name="connsiteX3" fmla="*/ 4733301 w 4733301"/>
              <a:gd name="connsiteY3" fmla="*/ 6348503 h 6369051"/>
              <a:gd name="connsiteX4" fmla="*/ 3438758 w 4733301"/>
              <a:gd name="connsiteY4" fmla="*/ 6348503 h 6369051"/>
              <a:gd name="connsiteX5" fmla="*/ 588919 w 4733301"/>
              <a:gd name="connsiteY5" fmla="*/ 6369051 h 6369051"/>
              <a:gd name="connsiteX6" fmla="*/ 10274 w 4733301"/>
              <a:gd name="connsiteY6" fmla="*/ 3961606 h 6369051"/>
              <a:gd name="connsiteX7" fmla="*/ 0 w 4733301"/>
              <a:gd name="connsiteY7" fmla="*/ 0 h 636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301" h="6369051">
                <a:moveTo>
                  <a:pt x="0" y="0"/>
                </a:moveTo>
                <a:lnTo>
                  <a:pt x="3445740" y="0"/>
                </a:lnTo>
                <a:lnTo>
                  <a:pt x="3911369" y="2294429"/>
                </a:lnTo>
                <a:lnTo>
                  <a:pt x="4733301" y="6348503"/>
                </a:lnTo>
                <a:lnTo>
                  <a:pt x="3438758" y="6348503"/>
                </a:lnTo>
                <a:lnTo>
                  <a:pt x="588919" y="6369051"/>
                </a:lnTo>
                <a:lnTo>
                  <a:pt x="10274" y="3961606"/>
                </a:lnTo>
                <a:cubicBezTo>
                  <a:pt x="6849" y="2641071"/>
                  <a:pt x="3425" y="1320535"/>
                  <a:pt x="0" y="0"/>
                </a:cubicBezTo>
                <a:close/>
              </a:path>
            </a:pathLst>
          </a:custGeom>
          <a:noFill/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3404" y="568788"/>
            <a:ext cx="5379203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096000" y="1670202"/>
            <a:ext cx="5425440" cy="382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1237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467033-922D-4238-AE12-4492FB8307A1}"/>
              </a:ext>
            </a:extLst>
          </p:cNvPr>
          <p:cNvSpPr/>
          <p:nvPr userDrawn="1"/>
        </p:nvSpPr>
        <p:spPr>
          <a:xfrm>
            <a:off x="0" y="34925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83AC861-19B0-413C-BF30-182330D6D7A4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6009481" y="-5936456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1EC62BC7-41DD-441D-B9EB-66AE6A8FC1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589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32444" y="377197"/>
            <a:ext cx="6815667" cy="571499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177" y="1434737"/>
            <a:ext cx="4112683" cy="468031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82176" y="378778"/>
            <a:ext cx="4106333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11361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5EE2F5-1C3A-4458-83F1-C56BE0F45F5D}"/>
              </a:ext>
            </a:extLst>
          </p:cNvPr>
          <p:cNvSpPr/>
          <p:nvPr userDrawn="1"/>
        </p:nvSpPr>
        <p:spPr>
          <a:xfrm>
            <a:off x="0" y="34925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B22451C-9955-490F-8F75-21FC4C511EBF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6009481" y="-5936456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2163CCB7-B4DD-4F66-BB90-F02E71EE9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24601"/>
            <a:ext cx="12192000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B63291D3-450A-495F-AA52-1E9DBEE05D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A7829AE-5388-468A-B4F3-8863FA988188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B3116D45-8AD1-4141-B4C5-86D0F93018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589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89717" y="4874898"/>
            <a:ext cx="7315200" cy="4924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3001"/>
            <a:ext cx="73152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705660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80026"/>
            <a:ext cx="109728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16473" y="1040131"/>
            <a:ext cx="10996084" cy="5055876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278732156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ltiple_Presen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0898E-207D-44F1-9EE9-ADD74EC2ACB1}"/>
              </a:ext>
            </a:extLst>
          </p:cNvPr>
          <p:cNvSpPr/>
          <p:nvPr userDrawn="1"/>
        </p:nvSpPr>
        <p:spPr>
          <a:xfrm>
            <a:off x="0" y="1"/>
            <a:ext cx="12192000" cy="6334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2CD4A8-F720-4E36-B4BE-0A83655B62AC}"/>
              </a:ext>
            </a:extLst>
          </p:cNvPr>
          <p:cNvCxnSpPr/>
          <p:nvPr userDrawn="1"/>
        </p:nvCxnSpPr>
        <p:spPr>
          <a:xfrm flipH="1">
            <a:off x="5814484" y="2592389"/>
            <a:ext cx="0" cy="1919287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>
            <a:extLst>
              <a:ext uri="{FF2B5EF4-FFF2-40B4-BE49-F238E27FC236}">
                <a16:creationId xmlns:a16="http://schemas.microsoft.com/office/drawing/2014/main" id="{AD62E4F4-E185-4282-B881-F5C8CF605B83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 flipV="1">
            <a:off x="5970588" y="374651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8B1C5290-A7D9-4B89-858F-24FFBB10B5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4804EA4-7AE1-4518-90DB-091426E8231A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A5C4C9E7-F3A2-44EB-AA13-83632F104A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24601"/>
            <a:ext cx="12192000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0BE5EC17-0C0D-4FFD-9E29-7D287F3D74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469063"/>
            <a:ext cx="3452284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6467" y="1884999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16469" y="2567669"/>
            <a:ext cx="4857481" cy="205331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6232947" y="2594233"/>
            <a:ext cx="5232359" cy="205331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1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6009481" y="-5948021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590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5B5FF3-6D9F-4D54-A6D6-A0B2F07FC86C}"/>
              </a:ext>
            </a:extLst>
          </p:cNvPr>
          <p:cNvSpPr/>
          <p:nvPr userDrawn="1"/>
        </p:nvSpPr>
        <p:spPr>
          <a:xfrm>
            <a:off x="1" y="1"/>
            <a:ext cx="6678084" cy="6334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EF37B8A-0BF8-4A9B-BBCB-AFE22C09EE5A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 flipV="1">
            <a:off x="5970588" y="374651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2E6F9C4F-D8F5-47D3-A62F-57180EAC05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7A67C99-473D-4A98-9A1C-714D2CED2BDE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BA55551A-6A31-43A7-B055-C8E355015D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24601"/>
            <a:ext cx="12192000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4E92AB23-F5E3-43FD-8750-FB8CC665E2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469063"/>
            <a:ext cx="3452284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30577" y="3050762"/>
            <a:ext cx="5881519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16468" y="3784074"/>
            <a:ext cx="5831115" cy="205331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77637" y="0"/>
            <a:ext cx="5514363" cy="63246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3436069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8CFE33-78D8-4951-AB89-0F1132C6F117}"/>
              </a:ext>
            </a:extLst>
          </p:cNvPr>
          <p:cNvSpPr/>
          <p:nvPr userDrawn="1"/>
        </p:nvSpPr>
        <p:spPr>
          <a:xfrm>
            <a:off x="0" y="0"/>
            <a:ext cx="12192000" cy="6351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16410B08-9B9D-4F5E-AD04-5F5C78C5396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177118" y="1635126"/>
            <a:ext cx="4379725" cy="2544286"/>
            <a:chOff x="2242690" y="1898895"/>
            <a:chExt cx="3650937" cy="2121164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49673E07-E371-4392-886E-E63081A5BB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42690" y="1898895"/>
              <a:ext cx="3650937" cy="212116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3900" b="1" baseline="3000">
                  <a:solidFill>
                    <a:schemeClr val="bg1"/>
                  </a:solidFill>
                  <a:latin typeface="Rockwell" panose="02060603020205020403" pitchFamily="18" charset="0"/>
                </a:rPr>
                <a:t>Q  A</a:t>
              </a:r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D60417F0-3606-4303-A34E-B1626440F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85926" y="2330354"/>
              <a:ext cx="810043" cy="125730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3800" baseline="3000">
                  <a:solidFill>
                    <a:schemeClr val="accent2"/>
                  </a:solidFill>
                  <a:latin typeface="Arial" panose="020B0604020202020204" pitchFamily="34" charset="0"/>
                </a:rPr>
                <a:t>&amp;</a:t>
              </a:r>
              <a:endParaRPr lang="en-US" altLang="en-US" sz="2400" baseline="300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030603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217D76-266C-405B-8885-CF0877A3FE05}"/>
              </a:ext>
            </a:extLst>
          </p:cNvPr>
          <p:cNvGrpSpPr/>
          <p:nvPr userDrawn="1"/>
        </p:nvGrpSpPr>
        <p:grpSpPr>
          <a:xfrm flipH="1">
            <a:off x="-1" y="3"/>
            <a:ext cx="12192001" cy="6857999"/>
            <a:chOff x="749787" y="1627613"/>
            <a:chExt cx="9303009" cy="4145455"/>
          </a:xfrm>
          <a:solidFill>
            <a:schemeClr val="accent2"/>
          </a:solidFill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1A8428D3-FE5C-4025-BA08-298F7FE19490}"/>
                </a:ext>
              </a:extLst>
            </p:cNvPr>
            <p:cNvSpPr/>
            <p:nvPr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2F14ABFA-06DA-4335-B01E-9E9345DECF77}"/>
                </a:ext>
              </a:extLst>
            </p:cNvPr>
            <p:cNvSpPr/>
            <p:nvPr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5" name="Picture 13">
            <a:extLst>
              <a:ext uri="{FF2B5EF4-FFF2-40B4-BE49-F238E27FC236}">
                <a16:creationId xmlns:a16="http://schemas.microsoft.com/office/drawing/2014/main" id="{7B2BF8C5-1166-43EA-A1D1-9EEEA3D92D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b="21347"/>
          <a:stretch>
            <a:fillRect/>
          </a:stretch>
        </p:blipFill>
        <p:spPr bwMode="auto">
          <a:xfrm>
            <a:off x="0" y="3816350"/>
            <a:ext cx="4269317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4">
            <a:hlinkClick r:id="rId3"/>
            <a:extLst>
              <a:ext uri="{FF2B5EF4-FFF2-40B4-BE49-F238E27FC236}">
                <a16:creationId xmlns:a16="http://schemas.microsoft.com/office/drawing/2014/main" id="{CCF8358E-8579-412D-B8FF-A0FB6CA942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87884" y="6329363"/>
            <a:ext cx="2935816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00">
                <a:solidFill>
                  <a:schemeClr val="bg1"/>
                </a:solidFill>
              </a:rPr>
              <a:t>www.cunamutual.com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A01A5863-FBCD-40A2-AEF4-BDBA88E065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160588"/>
            <a:ext cx="753533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6">
            <a:extLst>
              <a:ext uri="{FF2B5EF4-FFF2-40B4-BE49-F238E27FC236}">
                <a16:creationId xmlns:a16="http://schemas.microsoft.com/office/drawing/2014/main" id="{00DE4906-44E7-4908-A70F-E467C82E60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485718" y="5872163"/>
            <a:ext cx="3738033" cy="457200"/>
            <a:chOff x="6380421" y="6096131"/>
            <a:chExt cx="2803895" cy="457200"/>
          </a:xfrm>
        </p:grpSpPr>
        <p:pic>
          <p:nvPicPr>
            <p:cNvPr id="9" name="Picture 4">
              <a:hlinkClick r:id="rId5"/>
              <a:extLst>
                <a:ext uri="{FF2B5EF4-FFF2-40B4-BE49-F238E27FC236}">
                  <a16:creationId xmlns:a16="http://schemas.microsoft.com/office/drawing/2014/main" id="{9A073FE7-FE21-4BFB-A6B2-FAB14674EDC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421" y="609613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>
              <a:hlinkClick r:id="rId7"/>
              <a:extLst>
                <a:ext uri="{FF2B5EF4-FFF2-40B4-BE49-F238E27FC236}">
                  <a16:creationId xmlns:a16="http://schemas.microsoft.com/office/drawing/2014/main" id="{EB1CA577-1739-437D-A35D-83CE8805F79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760" y="609613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>
              <a:hlinkClick r:id="rId9"/>
              <a:extLst>
                <a:ext uri="{FF2B5EF4-FFF2-40B4-BE49-F238E27FC236}">
                  <a16:creationId xmlns:a16="http://schemas.microsoft.com/office/drawing/2014/main" id="{A4E90D19-1DFC-435A-A1AC-E2F074D30B2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099" y="609613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>
              <a:hlinkClick r:id="rId11"/>
              <a:extLst>
                <a:ext uri="{FF2B5EF4-FFF2-40B4-BE49-F238E27FC236}">
                  <a16:creationId xmlns:a16="http://schemas.microsoft.com/office/drawing/2014/main" id="{28B10891-1134-45D8-BA94-3150775637F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438" y="609613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>
              <a:hlinkClick r:id="rId13"/>
              <a:extLst>
                <a:ext uri="{FF2B5EF4-FFF2-40B4-BE49-F238E27FC236}">
                  <a16:creationId xmlns:a16="http://schemas.microsoft.com/office/drawing/2014/main" id="{D03C87BB-3516-4C1E-985F-B747375C2C1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777" y="609613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>
              <a:hlinkClick r:id="rId15"/>
              <a:extLst>
                <a:ext uri="{FF2B5EF4-FFF2-40B4-BE49-F238E27FC236}">
                  <a16:creationId xmlns:a16="http://schemas.microsoft.com/office/drawing/2014/main" id="{8CD4E611-DC1C-4776-BE5E-4CD5F02239C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7116" y="609613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6271407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09F07D3-C8D0-455A-A904-CE9A3D50DFE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09482" y="-5947568"/>
            <a:ext cx="173037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67666C3-665D-4901-9F2C-1A4207BA1310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 flipH="1" flipV="1">
            <a:off x="5998369" y="662782"/>
            <a:ext cx="195263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89BDC8C8-0D4B-4F7E-A605-7C42220CA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27838"/>
            <a:ext cx="12192000" cy="365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2DFD3B84-F678-49FB-9990-E575166FE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9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pic>
        <p:nvPicPr>
          <p:cNvPr id="6" name="Picture 21">
            <a:extLst>
              <a:ext uri="{FF2B5EF4-FFF2-40B4-BE49-F238E27FC236}">
                <a16:creationId xmlns:a16="http://schemas.microsoft.com/office/drawing/2014/main" id="{29C61CB9-EF9D-4C49-924C-E04E95493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8" y="2689226"/>
            <a:ext cx="743796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ED4E67-9807-4682-80C4-AC5CEB66EA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-200055"/>
            <a:ext cx="184731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2A519996-F874-48E8-A42B-5A85874206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253922"/>
            <a:ext cx="219932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1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538F37-D914-4841-BAB3-B535BA1DA1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31747"/>
            <a:ext cx="219932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1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501BF1-9219-4981-8276-19D5D91412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007984"/>
            <a:ext cx="219932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1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5C82EC-47C5-45CE-9451-3321A19A71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385809"/>
            <a:ext cx="219932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1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DDB8BE-A929-47F8-8AD1-2F55B564A4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62839"/>
            <a:ext cx="240772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1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21">
            <a:hlinkClick r:id="rId3"/>
            <a:extLst>
              <a:ext uri="{FF2B5EF4-FFF2-40B4-BE49-F238E27FC236}">
                <a16:creationId xmlns:a16="http://schemas.microsoft.com/office/drawing/2014/main" id="{5AD39C15-2967-4830-8181-4291AB4A1C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82068" y="4148138"/>
            <a:ext cx="2935817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00">
                <a:solidFill>
                  <a:schemeClr val="tx2"/>
                </a:solidFill>
              </a:rPr>
              <a:t>www.cunamutual.com</a:t>
            </a:r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id="{8B038BF5-33C9-4A85-9CF3-2CFCF8677F0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26985" y="3690938"/>
            <a:ext cx="3738033" cy="457200"/>
            <a:chOff x="6380421" y="6096131"/>
            <a:chExt cx="2803895" cy="457200"/>
          </a:xfrm>
        </p:grpSpPr>
        <p:pic>
          <p:nvPicPr>
            <p:cNvPr id="15" name="Picture 4">
              <a:hlinkClick r:id="rId4"/>
              <a:extLst>
                <a:ext uri="{FF2B5EF4-FFF2-40B4-BE49-F238E27FC236}">
                  <a16:creationId xmlns:a16="http://schemas.microsoft.com/office/drawing/2014/main" id="{1977C56E-2E51-4EA3-942D-FFCA6479D05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421" y="609613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>
              <a:hlinkClick r:id="rId6"/>
              <a:extLst>
                <a:ext uri="{FF2B5EF4-FFF2-40B4-BE49-F238E27FC236}">
                  <a16:creationId xmlns:a16="http://schemas.microsoft.com/office/drawing/2014/main" id="{2DCBAE96-C790-4CB8-93B4-946E895119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760" y="609613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>
              <a:hlinkClick r:id="rId8"/>
              <a:extLst>
                <a:ext uri="{FF2B5EF4-FFF2-40B4-BE49-F238E27FC236}">
                  <a16:creationId xmlns:a16="http://schemas.microsoft.com/office/drawing/2014/main" id="{37B44F2B-39AD-4767-93A7-FD1DE8BAA2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099" y="609613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>
              <a:hlinkClick r:id="rId10"/>
              <a:extLst>
                <a:ext uri="{FF2B5EF4-FFF2-40B4-BE49-F238E27FC236}">
                  <a16:creationId xmlns:a16="http://schemas.microsoft.com/office/drawing/2014/main" id="{6813F579-43A5-4AD1-9476-F7AA41330D5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438" y="609613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>
              <a:hlinkClick r:id="rId12"/>
              <a:extLst>
                <a:ext uri="{FF2B5EF4-FFF2-40B4-BE49-F238E27FC236}">
                  <a16:creationId xmlns:a16="http://schemas.microsoft.com/office/drawing/2014/main" id="{BF9B5D5F-D6E2-406A-9BA6-E4792638D1E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777" y="609613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>
              <a:hlinkClick r:id="rId14"/>
              <a:extLst>
                <a:ext uri="{FF2B5EF4-FFF2-40B4-BE49-F238E27FC236}">
                  <a16:creationId xmlns:a16="http://schemas.microsoft.com/office/drawing/2014/main" id="{996905FB-A87A-44DC-88AA-9E624D26F44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7116" y="609613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1396307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12">
            <a:extLst>
              <a:ext uri="{FF2B5EF4-FFF2-40B4-BE49-F238E27FC236}">
                <a16:creationId xmlns:a16="http://schemas.microsoft.com/office/drawing/2014/main" id="{84B68AB0-D794-4B9D-85F6-BEA47334B63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62400" y="1295401"/>
            <a:ext cx="7061200" cy="2867025"/>
            <a:chOff x="1872" y="816"/>
            <a:chExt cx="3336" cy="1806"/>
          </a:xfrm>
        </p:grpSpPr>
        <p:sp>
          <p:nvSpPr>
            <p:cNvPr id="4" name="Text Box 1042">
              <a:extLst>
                <a:ext uri="{FF2B5EF4-FFF2-40B4-BE49-F238E27FC236}">
                  <a16:creationId xmlns:a16="http://schemas.microsoft.com/office/drawing/2014/main" id="{2DAFF774-E6EC-4FBB-A67B-8B57080E4AC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 rot="16200000">
              <a:off x="2566" y="378"/>
              <a:ext cx="388" cy="1392"/>
            </a:xfrm>
            <a:prstGeom prst="rect">
              <a:avLst/>
            </a:prstGeom>
            <a:solidFill>
              <a:srgbClr val="FFFF99">
                <a:alpha val="30000"/>
              </a:srgbClr>
            </a:solidFill>
            <a:ln>
              <a:noFill/>
            </a:ln>
            <a:effectLst/>
          </p:spPr>
          <p:txBody>
            <a:bodyPr vert="eaVert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8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 h a p t e r</a:t>
              </a:r>
            </a:p>
          </p:txBody>
        </p:sp>
        <p:sp>
          <p:nvSpPr>
            <p:cNvPr id="5" name="Rectangle 1052">
              <a:extLst>
                <a:ext uri="{FF2B5EF4-FFF2-40B4-BE49-F238E27FC236}">
                  <a16:creationId xmlns:a16="http://schemas.microsoft.com/office/drawing/2014/main" id="{7420B3CB-DA9D-478F-A194-9159F6DC25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2" y="1008"/>
              <a:ext cx="1920" cy="7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eight</a:t>
              </a:r>
            </a:p>
          </p:txBody>
        </p:sp>
        <p:pic>
          <p:nvPicPr>
            <p:cNvPr id="6" name="Picture 1111" descr="number_eight">
              <a:extLst>
                <a:ext uri="{FF2B5EF4-FFF2-40B4-BE49-F238E27FC236}">
                  <a16:creationId xmlns:a16="http://schemas.microsoft.com/office/drawing/2014/main" id="{614BAF4B-DF90-4978-9105-85AC99A6F46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816"/>
              <a:ext cx="1272" cy="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055">
            <a:extLst>
              <a:ext uri="{FF2B5EF4-FFF2-40B4-BE49-F238E27FC236}">
                <a16:creationId xmlns:a16="http://schemas.microsoft.com/office/drawing/2014/main" id="{29EEF851-B245-4FBE-B515-9F038FDEF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629400"/>
            <a:ext cx="115824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sz="1200">
                <a:solidFill>
                  <a:schemeClr val="bg2"/>
                </a:solidFill>
                <a:latin typeface="Arial" panose="020B0604020202020204" pitchFamily="34" charset="0"/>
              </a:rPr>
              <a:t>© 2006 Prentice Hall Business Publishing   Economics  R. Glenn Hubbard, Anthony Patrick O’Brien—1</a:t>
            </a:r>
            <a:r>
              <a:rPr lang="en-US" sz="1200" baseline="30000">
                <a:solidFill>
                  <a:schemeClr val="bg2"/>
                </a:solidFill>
                <a:latin typeface="Arial" panose="020B0604020202020204" pitchFamily="34" charset="0"/>
              </a:rPr>
              <a:t>st</a:t>
            </a:r>
            <a:r>
              <a:rPr lang="en-US" sz="1200">
                <a:solidFill>
                  <a:schemeClr val="bg2"/>
                </a:solidFill>
                <a:latin typeface="Arial" panose="020B0604020202020204" pitchFamily="34" charset="0"/>
              </a:rPr>
              <a:t> ed.</a:t>
            </a:r>
          </a:p>
        </p:txBody>
      </p:sp>
      <p:sp>
        <p:nvSpPr>
          <p:cNvPr id="8" name="Line 1062">
            <a:extLst>
              <a:ext uri="{FF2B5EF4-FFF2-40B4-BE49-F238E27FC236}">
                <a16:creationId xmlns:a16="http://schemas.microsoft.com/office/drawing/2014/main" id="{1C3C1BEC-4997-4721-9217-C0D35E231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5257800"/>
            <a:ext cx="7213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1110">
            <a:extLst>
              <a:ext uri="{FF2B5EF4-FFF2-40B4-BE49-F238E27FC236}">
                <a16:creationId xmlns:a16="http://schemas.microsoft.com/office/drawing/2014/main" id="{AD1E77DC-33B5-4BF5-92B6-328F8C2111A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14400" y="990600"/>
            <a:ext cx="10972800" cy="4495800"/>
            <a:chOff x="432" y="624"/>
            <a:chExt cx="5184" cy="2832"/>
          </a:xfrm>
        </p:grpSpPr>
        <p:sp>
          <p:nvSpPr>
            <p:cNvPr id="10" name="Rectangle 1063">
              <a:extLst>
                <a:ext uri="{FF2B5EF4-FFF2-40B4-BE49-F238E27FC236}">
                  <a16:creationId xmlns:a16="http://schemas.microsoft.com/office/drawing/2014/main" id="{12EB0E30-BD34-4EF5-95EF-9525B83A4F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2" y="1344"/>
              <a:ext cx="2064" cy="1824"/>
            </a:xfrm>
            <a:prstGeom prst="rect">
              <a:avLst/>
            </a:prstGeom>
            <a:solidFill>
              <a:srgbClr val="CCCCFF">
                <a:alpha val="39999"/>
              </a:srgbClr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000"/>
            </a:p>
          </p:txBody>
        </p:sp>
        <p:sp>
          <p:nvSpPr>
            <p:cNvPr id="11" name="Rectangle 1064">
              <a:extLst>
                <a:ext uri="{FF2B5EF4-FFF2-40B4-BE49-F238E27FC236}">
                  <a16:creationId xmlns:a16="http://schemas.microsoft.com/office/drawing/2014/main" id="{F084F0A7-943B-4998-AF46-A5AB104394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" y="720"/>
              <a:ext cx="1608" cy="2736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000"/>
            </a:p>
          </p:txBody>
        </p:sp>
        <p:sp>
          <p:nvSpPr>
            <p:cNvPr id="12" name="Rectangle 1065">
              <a:extLst>
                <a:ext uri="{FF2B5EF4-FFF2-40B4-BE49-F238E27FC236}">
                  <a16:creationId xmlns:a16="http://schemas.microsoft.com/office/drawing/2014/main" id="{06C5AB50-53A4-4ECD-9EF3-913AFF10D3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08" y="624"/>
              <a:ext cx="2208" cy="2158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000"/>
            </a:p>
          </p:txBody>
        </p:sp>
      </p:grpSp>
      <p:sp>
        <p:nvSpPr>
          <p:cNvPr id="13" name="Rectangle 1102">
            <a:extLst>
              <a:ext uri="{FF2B5EF4-FFF2-40B4-BE49-F238E27FC236}">
                <a16:creationId xmlns:a16="http://schemas.microsoft.com/office/drawing/2014/main" id="{016777DE-7896-48D2-B739-543A980088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8000" y="5486400"/>
            <a:ext cx="6096000" cy="457200"/>
          </a:xfrm>
          <a:prstGeom prst="rect">
            <a:avLst/>
          </a:prstGeom>
          <a:solidFill>
            <a:srgbClr val="E0E2E7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en-US" sz="2000"/>
          </a:p>
        </p:txBody>
      </p:sp>
      <p:sp>
        <p:nvSpPr>
          <p:cNvPr id="14" name="Text Box 1103">
            <a:extLst>
              <a:ext uri="{FF2B5EF4-FFF2-40B4-BE49-F238E27FC236}">
                <a16:creationId xmlns:a16="http://schemas.microsoft.com/office/drawing/2014/main" id="{041FDD2D-8E5E-4D3C-9672-2AB6D8E760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0" y="5562601"/>
            <a:ext cx="4617674" cy="3416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457200" indent="-4572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sz="1800" b="1">
                <a:latin typeface="Helvetica" pitchFamily="34" charset="0"/>
              </a:rPr>
              <a:t>Prepared by: Fernando &amp; Yvonn Quijano</a:t>
            </a:r>
          </a:p>
        </p:txBody>
      </p:sp>
      <p:sp>
        <p:nvSpPr>
          <p:cNvPr id="190483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812800" y="3276600"/>
            <a:ext cx="9245600" cy="1752600"/>
          </a:xfrm>
          <a:prstGeom prst="rect">
            <a:avLst/>
          </a:prstGeom>
          <a:solidFill>
            <a:srgbClr val="EEEDBD">
              <a:alpha val="30000"/>
            </a:srgbClr>
          </a:solidFill>
        </p:spPr>
        <p:txBody>
          <a:bodyPr bIns="45720" anchor="ctr"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961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E319C170-A6C5-4425-B119-01E5EAC986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9367199-7351-4218-BA80-73E2C47DE77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15417060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80BD1EAE-E6CA-489B-9D13-56BB28E9074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49AEBDD-E0BC-48C7-9A09-C9A4B259B30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13500396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447800"/>
            <a:ext cx="4165600" cy="45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4165600" cy="45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746BB3ED-AE07-41AF-87F0-DA6C10F3D32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717B4CC-D904-4A44-BF55-50E50D14D6D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5473711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92CED676-F90B-4AE2-B479-C3FE179050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F1B5078-27AB-4FB4-A516-7274AE3A7FD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8875511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FF7A494C-4B6C-4E6F-BB57-D90CEFE4183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743011C-ABD1-4E48-8C69-17B10D6DFE4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233278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2743202"/>
            <a:ext cx="10972800" cy="443198"/>
          </a:xfrm>
        </p:spPr>
        <p:txBody>
          <a:bodyPr lIns="0" tIns="0" rIns="0" bIns="0"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Optional Transition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73" y="3291844"/>
            <a:ext cx="10996084" cy="2590801"/>
          </a:xfrm>
        </p:spPr>
        <p:txBody>
          <a:bodyPr lIns="0" tIns="0" rIns="0" bIns="0"/>
          <a:lstStyle>
            <a:lvl1pPr marL="0" indent="0" algn="ctr">
              <a:buNone/>
              <a:def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Optional Transition Slide Subtitle</a:t>
            </a: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2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>
            <a:extLst>
              <a:ext uri="{FF2B5EF4-FFF2-40B4-BE49-F238E27FC236}">
                <a16:creationId xmlns:a16="http://schemas.microsoft.com/office/drawing/2014/main" id="{82331E7E-04B6-47E3-B9B7-B51FF3BB63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07F630D-C2BF-4BF9-AC31-52DB99605AE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26395212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DE1F2C9E-F2BE-44C8-870B-A35D7CD747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5DD92C3-0B70-4516-BF71-9C23817D274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2382899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170C68D-6A42-416C-8757-603AEF41600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91AE285-1E95-496E-AC75-52B9B770CE0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23057434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447800"/>
            <a:ext cx="8534400" cy="45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0F279B08-561D-4BD2-B526-B517EDCD679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F28E45D-1269-46D9-9C21-3CC35323053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24404978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1800" y="0"/>
            <a:ext cx="2870200" cy="1905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0"/>
            <a:ext cx="8407400" cy="190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389C8534-DC43-4A40-BA27-868CFDB60B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26E6E01-CEA1-4F5F-B7CC-5F3BA8C0A64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13410209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11200" y="0"/>
            <a:ext cx="11480800" cy="190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481367D3-B9EB-49E5-B7A0-5E01B33B73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4B2A36B-940F-4CE6-9FF5-8D5D747EAEA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27197594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1447800"/>
            <a:ext cx="8534400" cy="457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71FAA1CA-1F05-4016-BFDC-9B9C826F4F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F217DBA-E596-4BA0-BF6C-1361E8EEF22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32</a:t>
            </a:r>
          </a:p>
        </p:txBody>
      </p:sp>
    </p:spTree>
    <p:extLst>
      <p:ext uri="{BB962C8B-B14F-4D97-AF65-F5344CB8AC3E}">
        <p14:creationId xmlns:p14="http://schemas.microsoft.com/office/powerpoint/2010/main" val="39659234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>
            <a:extLst>
              <a:ext uri="{FF2B5EF4-FFF2-40B4-BE49-F238E27FC236}">
                <a16:creationId xmlns:a16="http://schemas.microsoft.com/office/drawing/2014/main" id="{7BA7B395-D0B7-49C8-B8BA-88656EEDD4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0" y="1600200"/>
            <a:ext cx="10058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culogo">
            <a:extLst>
              <a:ext uri="{FF2B5EF4-FFF2-40B4-BE49-F238E27FC236}">
                <a16:creationId xmlns:a16="http://schemas.microsoft.com/office/drawing/2014/main" id="{E626D07D-26A3-49D9-850F-58CA60BB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7151" y="-12806363"/>
            <a:ext cx="10295467" cy="737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12800" y="609600"/>
            <a:ext cx="10363200" cy="838200"/>
          </a:xfrm>
          <a:prstGeom prst="rect">
            <a:avLst/>
          </a:prstGeom>
          <a:noFill/>
        </p:spPr>
        <p:txBody>
          <a:bodyPr bIns="45720" anchor="ctr"/>
          <a:lstStyle>
            <a:lvl1pPr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4400" y="1828800"/>
            <a:ext cx="10363200" cy="4343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6427821"/>
      </p:ext>
    </p:extLst>
  </p:cSld>
  <p:clrMapOvr>
    <a:masterClrMapping/>
  </p:clrMapOvr>
  <p:transition>
    <p:split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>
            <a:spLocks noChangeArrowheads="1"/>
          </p:cNvSpPr>
          <p:nvPr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0" y="4975225"/>
            <a:ext cx="12192000" cy="269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922866" y="2380689"/>
            <a:ext cx="10363200" cy="664797"/>
          </a:xfrm>
        </p:spPr>
        <p:txBody>
          <a:bodyPr lIns="0" tIns="0" rIns="0" bIns="0" anchor="b"/>
          <a:lstStyle>
            <a:lvl1pPr algn="ctr">
              <a:defRPr sz="4320" b="1" baseline="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2866" y="3163889"/>
            <a:ext cx="10363200" cy="1022350"/>
          </a:xfrm>
        </p:spPr>
        <p:txBody>
          <a:bodyPr lIns="0" tIns="0" rIns="0" bIns="0"/>
          <a:lstStyle>
            <a:lvl1pPr marL="0" indent="0" algn="ctr">
              <a:buNone/>
              <a:defRPr sz="2880" baseline="0"/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029816"/>
            <a:ext cx="12192000" cy="18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40"/>
          <p:cNvSpPr txBox="1">
            <a:spLocks noChangeArrowheads="1"/>
          </p:cNvSpPr>
          <p:nvPr userDrawn="1"/>
        </p:nvSpPr>
        <p:spPr bwMode="auto">
          <a:xfrm>
            <a:off x="99485" y="6286166"/>
            <a:ext cx="5249333" cy="4801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40" dirty="0">
                <a:solidFill>
                  <a:srgbClr val="FFFFFF"/>
                </a:solidFill>
                <a:latin typeface="Arial Narrow" pitchFamily="34" charset="0"/>
              </a:rPr>
              <a:t>CUNA Mutual Group Proprietary </a:t>
            </a:r>
            <a:br>
              <a:rPr lang="en-US" sz="840" dirty="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US" sz="840" dirty="0">
                <a:solidFill>
                  <a:srgbClr val="FFFFFF"/>
                </a:solidFill>
                <a:latin typeface="Arial Narrow" pitchFamily="34" charset="0"/>
              </a:rPr>
              <a:t>Reproduction, Adaptation or Distribution Prohibited </a:t>
            </a:r>
            <a:br>
              <a:rPr lang="en-US" sz="840" dirty="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US" sz="840" dirty="0">
                <a:solidFill>
                  <a:srgbClr val="FFFFFF"/>
                </a:solidFill>
                <a:latin typeface="Arial Narrow" pitchFamily="34" charset="0"/>
              </a:rPr>
              <a:t>© 2016 CUNA Mutual Group,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2914" y="5391612"/>
            <a:ext cx="2600558" cy="110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5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008233"/>
            <a:ext cx="7709814" cy="664798"/>
          </a:xfrm>
        </p:spPr>
        <p:txBody>
          <a:bodyPr lIns="0" tIns="0" rIns="0" bIns="0" anchor="b"/>
          <a:lstStyle>
            <a:lvl1pPr algn="l">
              <a:defRPr sz="432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3" y="3791433"/>
            <a:ext cx="7709814" cy="1022350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sp>
        <p:nvSpPr>
          <p:cNvPr id="23" name="Rectangle 4"/>
          <p:cNvSpPr/>
          <p:nvPr userDrawn="1"/>
        </p:nvSpPr>
        <p:spPr>
          <a:xfrm>
            <a:off x="0" y="-6690"/>
            <a:ext cx="4709152" cy="4427107"/>
          </a:xfrm>
          <a:custGeom>
            <a:avLst/>
            <a:gdLst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21979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8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321310"/>
              <a:gd name="connsiteY0" fmla="*/ 0 h 3607266"/>
              <a:gd name="connsiteX1" fmla="*/ 2321310 w 2321310"/>
              <a:gd name="connsiteY1" fmla="*/ 0 h 3607266"/>
              <a:gd name="connsiteX2" fmla="*/ 816 w 2321310"/>
              <a:gd name="connsiteY2" fmla="*/ 3607266 h 3607266"/>
              <a:gd name="connsiteX3" fmla="*/ 0 w 2321310"/>
              <a:gd name="connsiteY3" fmla="*/ 3607266 h 3607266"/>
              <a:gd name="connsiteX4" fmla="*/ 0 w 2321310"/>
              <a:gd name="connsiteY4" fmla="*/ 0 h 3607266"/>
              <a:gd name="connsiteX0" fmla="*/ 0 w 2386637"/>
              <a:gd name="connsiteY0" fmla="*/ 0 h 3607266"/>
              <a:gd name="connsiteX1" fmla="*/ 2386637 w 2386637"/>
              <a:gd name="connsiteY1" fmla="*/ 0 h 3607266"/>
              <a:gd name="connsiteX2" fmla="*/ 816 w 2386637"/>
              <a:gd name="connsiteY2" fmla="*/ 3607266 h 3607266"/>
              <a:gd name="connsiteX3" fmla="*/ 0 w 2386637"/>
              <a:gd name="connsiteY3" fmla="*/ 3607266 h 3607266"/>
              <a:gd name="connsiteX4" fmla="*/ 0 w 2386637"/>
              <a:gd name="connsiteY4" fmla="*/ 0 h 3607266"/>
              <a:gd name="connsiteX0" fmla="*/ 0 w 2280126"/>
              <a:gd name="connsiteY0" fmla="*/ 0 h 3607266"/>
              <a:gd name="connsiteX1" fmla="*/ 2280126 w 2280126"/>
              <a:gd name="connsiteY1" fmla="*/ 0 h 3607266"/>
              <a:gd name="connsiteX2" fmla="*/ 816 w 2280126"/>
              <a:gd name="connsiteY2" fmla="*/ 3607266 h 3607266"/>
              <a:gd name="connsiteX3" fmla="*/ 0 w 2280126"/>
              <a:gd name="connsiteY3" fmla="*/ 3607266 h 3607266"/>
              <a:gd name="connsiteX4" fmla="*/ 0 w 2280126"/>
              <a:gd name="connsiteY4" fmla="*/ 0 h 3607266"/>
              <a:gd name="connsiteX0" fmla="*/ 0 w 2439892"/>
              <a:gd name="connsiteY0" fmla="*/ 0 h 3607266"/>
              <a:gd name="connsiteX1" fmla="*/ 2439892 w 2439892"/>
              <a:gd name="connsiteY1" fmla="*/ 0 h 3607266"/>
              <a:gd name="connsiteX2" fmla="*/ 816 w 2439892"/>
              <a:gd name="connsiteY2" fmla="*/ 3607266 h 3607266"/>
              <a:gd name="connsiteX3" fmla="*/ 0 w 2439892"/>
              <a:gd name="connsiteY3" fmla="*/ 3607266 h 3607266"/>
              <a:gd name="connsiteX4" fmla="*/ 0 w 2439892"/>
              <a:gd name="connsiteY4" fmla="*/ 0 h 3607266"/>
              <a:gd name="connsiteX0" fmla="*/ 0 w 2630090"/>
              <a:gd name="connsiteY0" fmla="*/ 0 h 3607266"/>
              <a:gd name="connsiteX1" fmla="*/ 2630090 w 2630090"/>
              <a:gd name="connsiteY1" fmla="*/ 0 h 3607266"/>
              <a:gd name="connsiteX2" fmla="*/ 816 w 2630090"/>
              <a:gd name="connsiteY2" fmla="*/ 3607266 h 3607266"/>
              <a:gd name="connsiteX3" fmla="*/ 0 w 2630090"/>
              <a:gd name="connsiteY3" fmla="*/ 3607266 h 3607266"/>
              <a:gd name="connsiteX4" fmla="*/ 0 w 2630090"/>
              <a:gd name="connsiteY4" fmla="*/ 0 h 360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090" h="3607266">
                <a:moveTo>
                  <a:pt x="0" y="0"/>
                </a:moveTo>
                <a:lnTo>
                  <a:pt x="2630090" y="0"/>
                </a:lnTo>
                <a:lnTo>
                  <a:pt x="816" y="3607266"/>
                </a:lnTo>
                <a:lnTo>
                  <a:pt x="0" y="3607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0800000">
            <a:off x="2520045" y="-6692"/>
            <a:ext cx="4742384" cy="136577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10800000">
            <a:off x="2520045" y="-6690"/>
            <a:ext cx="4742384" cy="1365779"/>
          </a:xfrm>
          <a:prstGeom prst="triangle">
            <a:avLst/>
          </a:prstGeom>
          <a:solidFill>
            <a:schemeClr val="accent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ectangle 4"/>
          <p:cNvSpPr/>
          <p:nvPr userDrawn="1"/>
        </p:nvSpPr>
        <p:spPr>
          <a:xfrm>
            <a:off x="0" y="-6690"/>
            <a:ext cx="4709152" cy="4427107"/>
          </a:xfrm>
          <a:custGeom>
            <a:avLst/>
            <a:gdLst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21979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8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321310"/>
              <a:gd name="connsiteY0" fmla="*/ 0 h 3607266"/>
              <a:gd name="connsiteX1" fmla="*/ 2321310 w 2321310"/>
              <a:gd name="connsiteY1" fmla="*/ 0 h 3607266"/>
              <a:gd name="connsiteX2" fmla="*/ 816 w 2321310"/>
              <a:gd name="connsiteY2" fmla="*/ 3607266 h 3607266"/>
              <a:gd name="connsiteX3" fmla="*/ 0 w 2321310"/>
              <a:gd name="connsiteY3" fmla="*/ 3607266 h 3607266"/>
              <a:gd name="connsiteX4" fmla="*/ 0 w 2321310"/>
              <a:gd name="connsiteY4" fmla="*/ 0 h 3607266"/>
              <a:gd name="connsiteX0" fmla="*/ 0 w 2386637"/>
              <a:gd name="connsiteY0" fmla="*/ 0 h 3607266"/>
              <a:gd name="connsiteX1" fmla="*/ 2386637 w 2386637"/>
              <a:gd name="connsiteY1" fmla="*/ 0 h 3607266"/>
              <a:gd name="connsiteX2" fmla="*/ 816 w 2386637"/>
              <a:gd name="connsiteY2" fmla="*/ 3607266 h 3607266"/>
              <a:gd name="connsiteX3" fmla="*/ 0 w 2386637"/>
              <a:gd name="connsiteY3" fmla="*/ 3607266 h 3607266"/>
              <a:gd name="connsiteX4" fmla="*/ 0 w 2386637"/>
              <a:gd name="connsiteY4" fmla="*/ 0 h 3607266"/>
              <a:gd name="connsiteX0" fmla="*/ 0 w 2280126"/>
              <a:gd name="connsiteY0" fmla="*/ 0 h 3607266"/>
              <a:gd name="connsiteX1" fmla="*/ 2280126 w 2280126"/>
              <a:gd name="connsiteY1" fmla="*/ 0 h 3607266"/>
              <a:gd name="connsiteX2" fmla="*/ 816 w 2280126"/>
              <a:gd name="connsiteY2" fmla="*/ 3607266 h 3607266"/>
              <a:gd name="connsiteX3" fmla="*/ 0 w 2280126"/>
              <a:gd name="connsiteY3" fmla="*/ 3607266 h 3607266"/>
              <a:gd name="connsiteX4" fmla="*/ 0 w 2280126"/>
              <a:gd name="connsiteY4" fmla="*/ 0 h 3607266"/>
              <a:gd name="connsiteX0" fmla="*/ 0 w 2439892"/>
              <a:gd name="connsiteY0" fmla="*/ 0 h 3607266"/>
              <a:gd name="connsiteX1" fmla="*/ 2439892 w 2439892"/>
              <a:gd name="connsiteY1" fmla="*/ 0 h 3607266"/>
              <a:gd name="connsiteX2" fmla="*/ 816 w 2439892"/>
              <a:gd name="connsiteY2" fmla="*/ 3607266 h 3607266"/>
              <a:gd name="connsiteX3" fmla="*/ 0 w 2439892"/>
              <a:gd name="connsiteY3" fmla="*/ 3607266 h 3607266"/>
              <a:gd name="connsiteX4" fmla="*/ 0 w 2439892"/>
              <a:gd name="connsiteY4" fmla="*/ 0 h 3607266"/>
              <a:gd name="connsiteX0" fmla="*/ 0 w 2630090"/>
              <a:gd name="connsiteY0" fmla="*/ 0 h 3607266"/>
              <a:gd name="connsiteX1" fmla="*/ 2630090 w 2630090"/>
              <a:gd name="connsiteY1" fmla="*/ 0 h 3607266"/>
              <a:gd name="connsiteX2" fmla="*/ 816 w 2630090"/>
              <a:gd name="connsiteY2" fmla="*/ 3607266 h 3607266"/>
              <a:gd name="connsiteX3" fmla="*/ 0 w 2630090"/>
              <a:gd name="connsiteY3" fmla="*/ 3607266 h 3607266"/>
              <a:gd name="connsiteX4" fmla="*/ 0 w 2630090"/>
              <a:gd name="connsiteY4" fmla="*/ 0 h 360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090" h="3607266">
                <a:moveTo>
                  <a:pt x="0" y="0"/>
                </a:moveTo>
                <a:lnTo>
                  <a:pt x="2630090" y="0"/>
                </a:lnTo>
                <a:lnTo>
                  <a:pt x="816" y="3607266"/>
                </a:lnTo>
                <a:lnTo>
                  <a:pt x="0" y="3607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5" y="-14423"/>
            <a:ext cx="1364258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4203" y="651397"/>
            <a:ext cx="5143031" cy="59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3"/>
            <a:ext cx="6941395" cy="2215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840" dirty="0">
                <a:solidFill>
                  <a:srgbClr val="292934"/>
                </a:solidFill>
                <a:latin typeface="Arial Narrow" pitchFamily="34" charset="0"/>
              </a:rPr>
              <a:t>CUNA Mutual Group Proprietary |  Reproduction, Adaptation or Distribution Prohibited |  © 2016 CUNA Mutual Group, All Rights Reserved.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6111099" y="245872"/>
            <a:ext cx="4759520" cy="740228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6871064" y="2873830"/>
            <a:ext cx="4885509" cy="3150827"/>
          </a:xfrm>
        </p:spPr>
        <p:txBody>
          <a:bodyPr anchor="b"/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16473" y="733431"/>
            <a:ext cx="10996084" cy="4752976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8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 userDrawn="1"/>
        </p:nvSpPr>
        <p:spPr bwMode="auto">
          <a:xfrm rot="16200000" flipV="1">
            <a:off x="5970592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07642" y="6532224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84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840" b="1" dirty="0">
              <a:solidFill>
                <a:srgbClr val="292934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12192000" cy="5298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entagon 12"/>
          <p:cNvSpPr/>
          <p:nvPr userDrawn="1"/>
        </p:nvSpPr>
        <p:spPr>
          <a:xfrm>
            <a:off x="1" y="0"/>
            <a:ext cx="5638331" cy="6333689"/>
          </a:xfrm>
          <a:prstGeom prst="homePlate">
            <a:avLst>
              <a:gd name="adj" fmla="val 1918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60934" tIns="80467" rIns="160934" bIns="80467" numCol="1" anchor="t" anchorCtr="0" compatLnSpc="1">
            <a:prstTxWarp prst="textNoShape">
              <a:avLst/>
            </a:prstTxWarp>
          </a:bodyPr>
          <a:lstStyle/>
          <a:p>
            <a:endParaRPr lang="en-US" sz="3168">
              <a:solidFill>
                <a:srgbClr val="292934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0711" y="2204261"/>
            <a:ext cx="4254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6437626" y="1526464"/>
            <a:ext cx="548640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>
                <a:solidFill>
                  <a:srgbClr val="FFFFFF"/>
                </a:solidFill>
                <a:latin typeface="Rockwell" panose="02060603020205020403" pitchFamily="18" charset="0"/>
              </a:rPr>
              <a:t>1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6437626" y="2413859"/>
            <a:ext cx="548640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>
                <a:solidFill>
                  <a:srgbClr val="FFFFFF"/>
                </a:solidFill>
                <a:latin typeface="Rockwell" panose="02060603020205020403" pitchFamily="18" charset="0"/>
              </a:rPr>
              <a:t>2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6437626" y="3301255"/>
            <a:ext cx="548640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>
                <a:solidFill>
                  <a:srgbClr val="FFFFFF"/>
                </a:solidFill>
                <a:latin typeface="Rockwell" panose="02060603020205020403" pitchFamily="18" charset="0"/>
              </a:rPr>
              <a:t>3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6437626" y="4043468"/>
            <a:ext cx="548640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>
                <a:solidFill>
                  <a:srgbClr val="FFFFFF"/>
                </a:solidFill>
                <a:latin typeface="Rockwell" panose="02060603020205020403" pitchFamily="18" charset="0"/>
              </a:rPr>
              <a:t>4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437626" y="3092975"/>
            <a:ext cx="4748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6437626" y="3920747"/>
            <a:ext cx="4748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6437626" y="2188199"/>
            <a:ext cx="4748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711" y="1246562"/>
            <a:ext cx="4254365" cy="798196"/>
          </a:xfrm>
        </p:spPr>
        <p:txBody>
          <a:bodyPr/>
          <a:lstStyle>
            <a:lvl1pPr marL="0" indent="0" algn="ctr">
              <a:buNone/>
              <a:defRPr sz="528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0531" y="2278380"/>
            <a:ext cx="4254546" cy="1297306"/>
          </a:xfrm>
        </p:spPr>
        <p:txBody>
          <a:bodyPr/>
          <a:lstStyle>
            <a:lvl1pPr marL="0" indent="0" algn="ctr">
              <a:buNone/>
              <a:defRPr sz="336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126606" y="2413636"/>
            <a:ext cx="4411980" cy="548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08908" y="1526464"/>
            <a:ext cx="4411980" cy="548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20705" y="3301255"/>
            <a:ext cx="4411980" cy="548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7162002" y="4043468"/>
            <a:ext cx="4411980" cy="548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314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24" r="717" b="15780"/>
          <a:stretch/>
        </p:blipFill>
        <p:spPr>
          <a:xfrm flipH="1">
            <a:off x="0" y="0"/>
            <a:ext cx="10844165" cy="6858000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487680" y="2873829"/>
            <a:ext cx="4885510" cy="3150827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1440"/>
              </a:spcBef>
              <a:buNone/>
              <a:defRPr sz="312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2160">
                <a:solidFill>
                  <a:schemeClr val="accent1"/>
                </a:solidFill>
              </a:defRPr>
            </a:lvl2pPr>
            <a:lvl3pPr>
              <a:defRPr sz="1920">
                <a:solidFill>
                  <a:schemeClr val="accent1"/>
                </a:solidFill>
              </a:defRPr>
            </a:lvl3pPr>
            <a:lvl4pPr>
              <a:defRPr sz="1680">
                <a:solidFill>
                  <a:schemeClr val="accent1"/>
                </a:solidFill>
              </a:defRPr>
            </a:lvl4pPr>
            <a:lvl5pPr>
              <a:defRPr sz="1680">
                <a:solidFill>
                  <a:schemeClr val="accent1"/>
                </a:solidFill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68975" y="733431"/>
            <a:ext cx="7930843" cy="4195621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6324601"/>
            <a:ext cx="12192005" cy="533401"/>
            <a:chOff x="0" y="5270500"/>
            <a:chExt cx="10160004" cy="444501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3" name="Rectangle 32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5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3035" y="5443521"/>
                <a:ext cx="108202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84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84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60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24" r="717" b="15780"/>
          <a:stretch/>
        </p:blipFill>
        <p:spPr>
          <a:xfrm>
            <a:off x="1347836" y="0"/>
            <a:ext cx="10844165" cy="6858000"/>
          </a:xfrm>
          <a:prstGeom prst="rect">
            <a:avLst/>
          </a:prstGeom>
        </p:spPr>
      </p:pic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507999" y="880292"/>
            <a:ext cx="7538720" cy="3951288"/>
          </a:xfr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1440"/>
              </a:spcBef>
              <a:buNone/>
              <a:defRPr sz="2880" b="1">
                <a:solidFill>
                  <a:schemeClr val="accent1"/>
                </a:solidFill>
                <a:latin typeface="Rockwell" panose="02060603020205020403" pitchFamily="18" charset="0"/>
              </a:defRPr>
            </a:lvl1pPr>
            <a:lvl2pPr>
              <a:defRPr sz="2160">
                <a:solidFill>
                  <a:schemeClr val="accent1"/>
                </a:solidFill>
              </a:defRPr>
            </a:lvl2pPr>
            <a:lvl3pPr>
              <a:defRPr sz="1920">
                <a:solidFill>
                  <a:schemeClr val="accent1"/>
                </a:solidFill>
              </a:defRPr>
            </a:lvl3pPr>
            <a:lvl4pPr>
              <a:defRPr sz="1680">
                <a:solidFill>
                  <a:schemeClr val="accent1"/>
                </a:solidFill>
              </a:defRPr>
            </a:lvl4pPr>
            <a:lvl5pPr>
              <a:defRPr sz="1680">
                <a:solidFill>
                  <a:schemeClr val="accent1"/>
                </a:solidFill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6324601"/>
            <a:ext cx="12192005" cy="533401"/>
            <a:chOff x="0" y="5270500"/>
            <a:chExt cx="10160004" cy="44450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4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3035" y="5443521"/>
                <a:ext cx="108202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84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84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5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55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8" y="1037065"/>
            <a:ext cx="10996084" cy="505893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765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1"/>
          <p:cNvSpPr txBox="1">
            <a:spLocks/>
          </p:cNvSpPr>
          <p:nvPr userDrawn="1"/>
        </p:nvSpPr>
        <p:spPr bwMode="auto">
          <a:xfrm>
            <a:off x="1" y="126563"/>
            <a:ext cx="12203184" cy="64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840" b="1" kern="0" dirty="0">
                <a:solidFill>
                  <a:srgbClr val="FFFFFF"/>
                </a:solidFill>
                <a:latin typeface="Rockwell" panose="02060603020205020403" pitchFamily="18" charset="0"/>
              </a:rPr>
              <a:t>Click to Edit Title</a:t>
            </a:r>
            <a:endParaRPr lang="en-US" sz="2880" b="1" kern="0" dirty="0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7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0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40014"/>
            <a:ext cx="10972800" cy="5724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467" y="1040131"/>
            <a:ext cx="5395384" cy="5055876"/>
          </a:xfrm>
        </p:spPr>
        <p:txBody>
          <a:bodyPr/>
          <a:lstStyle>
            <a:lvl1pPr marL="0" indent="0">
              <a:buNone/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056" y="1040131"/>
            <a:ext cx="5397500" cy="5055876"/>
          </a:xfrm>
        </p:spPr>
        <p:txBody>
          <a:bodyPr/>
          <a:lstStyle>
            <a:lvl1pPr marL="0" indent="0">
              <a:buNone/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0554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 flipV="1">
            <a:off x="5970592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1907642" y="6532225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84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840" b="1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2"/>
            <a:ext cx="12192001" cy="6857999"/>
            <a:chOff x="749787" y="1627613"/>
            <a:chExt cx="9303009" cy="4145455"/>
          </a:xfrm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>
            <a:off x="1317406" y="3339682"/>
            <a:ext cx="2289462" cy="0"/>
          </a:xfrm>
          <a:prstGeom prst="line">
            <a:avLst/>
          </a:prstGeom>
          <a:solidFill>
            <a:schemeClr val="accent2">
              <a:alpha val="8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9158" y="1561555"/>
            <a:ext cx="6589397" cy="1691640"/>
          </a:xfrm>
        </p:spPr>
        <p:txBody>
          <a:bodyPr anchor="b"/>
          <a:lstStyle>
            <a:lvl1pPr marL="0" indent="0">
              <a:buNone/>
              <a:defRPr lang="en-US" sz="4800" b="1" baseline="0" dirty="0">
                <a:solidFill>
                  <a:schemeClr val="accent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89158" y="3744685"/>
            <a:ext cx="6589397" cy="1691640"/>
          </a:xfrm>
        </p:spPr>
        <p:txBody>
          <a:bodyPr anchor="t"/>
          <a:lstStyle>
            <a:lvl1pPr marL="0" indent="0">
              <a:buNone/>
              <a:defRPr lang="en-US" sz="24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0" y="6345034"/>
            <a:ext cx="12192005" cy="512968"/>
            <a:chOff x="0" y="5287528"/>
            <a:chExt cx="10160004" cy="427473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292934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-1" y="3814098"/>
            <a:ext cx="3577194" cy="2549077"/>
          </a:xfrm>
          <a:prstGeom prst="rect">
            <a:avLst/>
          </a:prstGeom>
        </p:spPr>
      </p:pic>
      <p:sp>
        <p:nvSpPr>
          <p:cNvPr id="21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07642" y="6532225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84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840" b="1" dirty="0">
              <a:solidFill>
                <a:srgbClr val="292934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07642" y="6532224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84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840" b="1" dirty="0">
              <a:solidFill>
                <a:srgbClr val="292934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3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409125" y="3988786"/>
            <a:ext cx="7193280" cy="209725"/>
            <a:chOff x="1806844" y="3988785"/>
            <a:chExt cx="5394960" cy="2097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806844" y="3988785"/>
              <a:ext cx="539496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 userDrawn="1"/>
          </p:nvSpPr>
          <p:spPr>
            <a:xfrm flipV="1">
              <a:off x="4128690" y="3988785"/>
              <a:ext cx="647260" cy="209725"/>
            </a:xfrm>
            <a:prstGeom prst="triangle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46788" y="1203961"/>
            <a:ext cx="8034920" cy="2701290"/>
          </a:xfrm>
        </p:spPr>
        <p:txBody>
          <a:bodyPr/>
          <a:lstStyle>
            <a:lvl1pPr marL="0" indent="0" algn="ctr">
              <a:buNone/>
              <a:defRPr sz="576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234312" indent="0">
              <a:buNone/>
              <a:defRPr/>
            </a:lvl2pPr>
            <a:lvl3pPr marL="521965" indent="0">
              <a:buNone/>
              <a:defRPr/>
            </a:lvl3pPr>
            <a:lvl4pPr marL="739133" indent="0">
              <a:buNone/>
              <a:defRPr/>
            </a:lvl4pPr>
            <a:lvl5pPr marL="1009638" indent="0">
              <a:buNone/>
              <a:defRPr/>
            </a:lvl5pPr>
          </a:lstStyle>
          <a:p>
            <a:pPr lvl="0"/>
            <a:r>
              <a:rPr lang="en-US" sz="5760" b="0" spc="360" baseline="0" dirty="0">
                <a:solidFill>
                  <a:schemeClr val="bg1"/>
                </a:solidFill>
                <a:latin typeface="Rockwell" panose="02060603020205020403" pitchFamily="18" charset="0"/>
              </a:rPr>
              <a:t>Click to Edit Transition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9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38" t="38194"/>
          <a:stretch/>
        </p:blipFill>
        <p:spPr>
          <a:xfrm>
            <a:off x="0" y="-1"/>
            <a:ext cx="12192000" cy="6371027"/>
          </a:xfrm>
          <a:prstGeom prst="rect">
            <a:avLst/>
          </a:prstGeom>
        </p:spPr>
      </p:pic>
      <p:sp>
        <p:nvSpPr>
          <p:cNvPr id="25" name="Content Placeholder 5"/>
          <p:cNvSpPr>
            <a:spLocks noGrp="1"/>
          </p:cNvSpPr>
          <p:nvPr>
            <p:ph sz="quarter" idx="4"/>
          </p:nvPr>
        </p:nvSpPr>
        <p:spPr>
          <a:xfrm>
            <a:off x="3457497" y="1588771"/>
            <a:ext cx="7583331" cy="438054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1101" y="154787"/>
            <a:ext cx="4566648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5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6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6009481" y="-5948021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07642" y="6532224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84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840" b="1" dirty="0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589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849463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2654562"/>
            <a:ext cx="10972800" cy="531838"/>
          </a:xfrm>
        </p:spPr>
        <p:txBody>
          <a:bodyPr lIns="0" tIns="0" rIns="0" bIns="0"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840" b="1" kern="1200" dirty="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Optional Transition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72" y="3291843"/>
            <a:ext cx="10996084" cy="2590801"/>
          </a:xfrm>
        </p:spPr>
        <p:txBody>
          <a:bodyPr lIns="0" tIns="0" rIns="0" bIns="0"/>
          <a:lstStyle>
            <a:lvl1pPr marL="0" indent="0" algn="ctr">
              <a:buNone/>
              <a:defRPr lang="en-US" sz="288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Optional Transition Slide Subtitle</a:t>
            </a: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92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07642" y="6532225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84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840" b="1">
              <a:solidFill>
                <a:srgbClr val="292934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6111098" y="245871"/>
            <a:ext cx="4759520" cy="740228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6871063" y="2873829"/>
            <a:ext cx="4885510" cy="3150827"/>
          </a:xfrm>
        </p:spPr>
        <p:txBody>
          <a:bodyPr anchor="b"/>
          <a:lstStyle>
            <a:lvl1pPr marL="0" indent="0" algn="r">
              <a:lnSpc>
                <a:spcPct val="90000"/>
              </a:lnSpc>
              <a:spcBef>
                <a:spcPts val="1440"/>
              </a:spcBef>
              <a:buNone/>
              <a:defRPr sz="312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2160">
                <a:solidFill>
                  <a:schemeClr val="accent1"/>
                </a:solidFill>
              </a:defRPr>
            </a:lvl2pPr>
            <a:lvl3pPr>
              <a:defRPr sz="1920">
                <a:solidFill>
                  <a:schemeClr val="accent1"/>
                </a:solidFill>
              </a:defRPr>
            </a:lvl3pPr>
            <a:lvl4pPr>
              <a:defRPr sz="1680">
                <a:solidFill>
                  <a:schemeClr val="accent1"/>
                </a:solidFill>
              </a:defRPr>
            </a:lvl4pPr>
            <a:lvl5pPr>
              <a:defRPr sz="1680">
                <a:solidFill>
                  <a:schemeClr val="accent1"/>
                </a:solidFill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16472" y="733431"/>
            <a:ext cx="10996084" cy="4752976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6324601"/>
            <a:ext cx="12192005" cy="533401"/>
            <a:chOff x="0" y="5270500"/>
            <a:chExt cx="10160004" cy="444501"/>
          </a:xfrm>
        </p:grpSpPr>
        <p:grpSp>
          <p:nvGrpSpPr>
            <p:cNvPr id="31" name="Group 30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6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3035" y="5443521"/>
                <a:ext cx="108202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84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84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9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38" t="38194"/>
          <a:stretch/>
        </p:blipFill>
        <p:spPr>
          <a:xfrm>
            <a:off x="0" y="-1"/>
            <a:ext cx="12192000" cy="6371027"/>
          </a:xfrm>
          <a:prstGeom prst="rect">
            <a:avLst/>
          </a:prstGeom>
        </p:spPr>
      </p:pic>
      <p:sp>
        <p:nvSpPr>
          <p:cNvPr id="25" name="Content Placeholder 5"/>
          <p:cNvSpPr>
            <a:spLocks noGrp="1"/>
          </p:cNvSpPr>
          <p:nvPr>
            <p:ph sz="quarter" idx="4"/>
          </p:nvPr>
        </p:nvSpPr>
        <p:spPr>
          <a:xfrm>
            <a:off x="3457498" y="1588770"/>
            <a:ext cx="7583330" cy="438054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16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92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8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80">
                <a:solidFill>
                  <a:schemeClr val="bg1"/>
                </a:solidFill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16467" y="154787"/>
            <a:ext cx="4341283" cy="105259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6324601"/>
            <a:ext cx="12192005" cy="533401"/>
            <a:chOff x="0" y="5270500"/>
            <a:chExt cx="10160004" cy="444501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3" name="Rectangle 32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5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3035" y="5443521"/>
                <a:ext cx="108202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84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84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2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07642" y="6532224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84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840" b="1" dirty="0">
              <a:solidFill>
                <a:srgbClr val="292934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" y="554"/>
            <a:ext cx="4828032" cy="6324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4627885" y="1738536"/>
            <a:ext cx="695033" cy="2947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83167" y="822121"/>
            <a:ext cx="3613151" cy="2869370"/>
          </a:xfrm>
        </p:spPr>
        <p:txBody>
          <a:bodyPr/>
          <a:lstStyle>
            <a:lvl1pPr marL="0" indent="0">
              <a:buNone/>
              <a:defRPr sz="5280" strike="noStrike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5905850" y="828676"/>
            <a:ext cx="5592233" cy="520065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6235"/>
            <a:ext cx="10972800" cy="5724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003624"/>
            <a:ext cx="5386918" cy="639762"/>
          </a:xfrm>
        </p:spPr>
        <p:txBody>
          <a:bodyPr anchor="b"/>
          <a:lstStyle>
            <a:lvl1pPr marL="0" indent="0">
              <a:buNone/>
              <a:defRPr lang="en-US" sz="2400" b="1" kern="120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548635" indent="0">
              <a:buNone/>
              <a:defRPr sz="2400" b="1"/>
            </a:lvl2pPr>
            <a:lvl3pPr marL="1097269" indent="0">
              <a:buNone/>
              <a:defRPr sz="2160" b="1"/>
            </a:lvl3pPr>
            <a:lvl4pPr marL="1645904" indent="0">
              <a:buNone/>
              <a:defRPr sz="1920" b="1"/>
            </a:lvl4pPr>
            <a:lvl5pPr marL="2194538" indent="0">
              <a:buNone/>
              <a:defRPr sz="1920" b="1"/>
            </a:lvl5pPr>
            <a:lvl6pPr marL="2743174" indent="0">
              <a:buNone/>
              <a:defRPr sz="1920" b="1"/>
            </a:lvl6pPr>
            <a:lvl7pPr marL="3291808" indent="0">
              <a:buNone/>
              <a:defRPr sz="1920" b="1"/>
            </a:lvl7pPr>
            <a:lvl8pPr marL="3840442" indent="0">
              <a:buNone/>
              <a:defRPr sz="1920" b="1"/>
            </a:lvl8pPr>
            <a:lvl9pPr marL="4389076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1643379"/>
            <a:ext cx="5386918" cy="441452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772" y="1003624"/>
            <a:ext cx="5389033" cy="639762"/>
          </a:xfr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548635" indent="0">
              <a:buNone/>
              <a:defRPr sz="2400" b="1"/>
            </a:lvl2pPr>
            <a:lvl3pPr marL="1097269" indent="0">
              <a:buNone/>
              <a:defRPr sz="2160" b="1"/>
            </a:lvl3pPr>
            <a:lvl4pPr marL="1645904" indent="0">
              <a:buNone/>
              <a:defRPr sz="1920" b="1"/>
            </a:lvl4pPr>
            <a:lvl5pPr marL="2194538" indent="0">
              <a:buNone/>
              <a:defRPr sz="1920" b="1"/>
            </a:lvl5pPr>
            <a:lvl6pPr marL="2743174" indent="0">
              <a:buNone/>
              <a:defRPr sz="1920" b="1"/>
            </a:lvl6pPr>
            <a:lvl7pPr marL="3291808" indent="0">
              <a:buNone/>
              <a:defRPr sz="1920" b="1"/>
            </a:lvl7pPr>
            <a:lvl8pPr marL="3840442" indent="0">
              <a:buNone/>
              <a:defRPr sz="1920" b="1"/>
            </a:lvl8pPr>
            <a:lvl9pPr marL="4389076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772" y="1643379"/>
            <a:ext cx="5389033" cy="441452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6217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6467" y="1453198"/>
            <a:ext cx="3167258" cy="153272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379464" y="1170965"/>
            <a:ext cx="4981956" cy="34097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59424" y="478039"/>
            <a:ext cx="5622036" cy="614933"/>
          </a:xfrm>
          <a:prstGeom prst="rect">
            <a:avLst/>
          </a:prstGeom>
        </p:spPr>
        <p:txBody>
          <a:bodyPr anchor="ctr"/>
          <a:lstStyle>
            <a:lvl1pPr marL="0" indent="0" algn="ctr" defTabSz="1097237" rtl="0" eaLnBrk="1" latinLnBrk="0" hangingPunct="1">
              <a:lnSpc>
                <a:spcPct val="95000"/>
              </a:lnSpc>
              <a:buNone/>
              <a:defRPr lang="en-US" sz="192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906713"/>
            <a:ext cx="5386918" cy="3163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160">
                <a:solidFill>
                  <a:schemeClr val="bg1"/>
                </a:solidFill>
              </a:defRPr>
            </a:lvl2pPr>
            <a:lvl3pPr>
              <a:defRPr sz="1920">
                <a:solidFill>
                  <a:schemeClr val="bg1"/>
                </a:solidFill>
              </a:defRPr>
            </a:lvl3pPr>
            <a:lvl4pPr>
              <a:defRPr sz="1680">
                <a:solidFill>
                  <a:schemeClr val="bg1"/>
                </a:solidFill>
              </a:defRPr>
            </a:lvl4pPr>
            <a:lvl5pPr>
              <a:defRPr sz="1680">
                <a:solidFill>
                  <a:schemeClr val="bg1"/>
                </a:solidFill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6324601"/>
            <a:ext cx="12192005" cy="533401"/>
            <a:chOff x="0" y="5270500"/>
            <a:chExt cx="10160004" cy="444501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8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3035" y="5443521"/>
                <a:ext cx="108202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840" b="1" smtClean="0">
                    <a:solidFill>
                      <a:srgbClr val="292934"/>
                    </a:solidFill>
                  </a:rPr>
                  <a:pPr algn="r" eaLnBrk="1" hangingPunct="1">
                    <a:defRPr/>
                  </a:pPr>
                  <a:t>‹#›</a:t>
                </a:fld>
                <a:endParaRPr lang="en-US" sz="840" b="1">
                  <a:solidFill>
                    <a:srgbClr val="292934"/>
                  </a:solidFill>
                </a:endParaRPr>
              </a:p>
            </p:txBody>
          </p:sp>
          <p:sp>
            <p:nvSpPr>
              <p:cNvPr id="39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431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950"/>
          <a:stretch/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 userDrawn="1"/>
        </p:nvSpPr>
        <p:spPr bwMode="auto">
          <a:xfrm flipV="1">
            <a:off x="4322914" y="-1"/>
            <a:ext cx="6667303" cy="6867864"/>
          </a:xfrm>
          <a:custGeom>
            <a:avLst/>
            <a:gdLst>
              <a:gd name="T0" fmla="*/ 3752 w 3752"/>
              <a:gd name="T1" fmla="*/ 4345 h 4345"/>
              <a:gd name="T2" fmla="*/ 0 w 3752"/>
              <a:gd name="T3" fmla="*/ 4345 h 4345"/>
              <a:gd name="T4" fmla="*/ 1094 w 3752"/>
              <a:gd name="T5" fmla="*/ 0 h 4345"/>
              <a:gd name="T6" fmla="*/ 3752 w 3752"/>
              <a:gd name="T7" fmla="*/ 0 h 4345"/>
              <a:gd name="T8" fmla="*/ 3752 w 3752"/>
              <a:gd name="T9" fmla="*/ 4345 h 4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2" h="4345">
                <a:moveTo>
                  <a:pt x="3752" y="4345"/>
                </a:moveTo>
                <a:lnTo>
                  <a:pt x="0" y="4345"/>
                </a:lnTo>
                <a:lnTo>
                  <a:pt x="1094" y="0"/>
                </a:lnTo>
                <a:lnTo>
                  <a:pt x="3752" y="0"/>
                </a:lnTo>
                <a:lnTo>
                  <a:pt x="3752" y="4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V="1">
            <a:off x="1" y="3936275"/>
            <a:ext cx="911917" cy="2921724"/>
          </a:xfrm>
          <a:custGeom>
            <a:avLst/>
            <a:gdLst>
              <a:gd name="T0" fmla="*/ 10892 w 10892"/>
              <a:gd name="T1" fmla="*/ 0 h 2292"/>
              <a:gd name="T2" fmla="*/ 0 w 10892"/>
              <a:gd name="T3" fmla="*/ 2292 h 2292"/>
              <a:gd name="T4" fmla="*/ 0 w 10892"/>
              <a:gd name="T5" fmla="*/ 0 h 2292"/>
              <a:gd name="T6" fmla="*/ 10892 w 10892"/>
              <a:gd name="T7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2" h="2292">
                <a:moveTo>
                  <a:pt x="10892" y="0"/>
                </a:moveTo>
                <a:lnTo>
                  <a:pt x="0" y="2292"/>
                </a:lnTo>
                <a:lnTo>
                  <a:pt x="0" y="0"/>
                </a:lnTo>
                <a:lnTo>
                  <a:pt x="10892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683" y="1156018"/>
            <a:ext cx="5680924" cy="1052596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791685" y="2257431"/>
            <a:ext cx="5729755" cy="3829861"/>
          </a:xfrm>
        </p:spPr>
        <p:txBody>
          <a:bodyPr/>
          <a:lstStyle>
            <a:lvl1pPr marL="0" indent="0">
              <a:spcBef>
                <a:spcPts val="720"/>
              </a:spcBef>
              <a:buNone/>
              <a:defRPr/>
            </a:lvl1pPr>
            <a:lvl2pPr>
              <a:spcBef>
                <a:spcPts val="720"/>
              </a:spcBef>
              <a:defRPr/>
            </a:lvl2pPr>
            <a:lvl3pPr>
              <a:spcBef>
                <a:spcPts val="720"/>
              </a:spcBef>
              <a:defRPr/>
            </a:lvl3pPr>
            <a:lvl4pPr>
              <a:spcBef>
                <a:spcPts val="720"/>
              </a:spcBef>
              <a:defRPr/>
            </a:lvl4pPr>
            <a:lvl5pPr>
              <a:spcBef>
                <a:spcPts val="72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b="6451"/>
          <a:stretch/>
        </p:blipFill>
        <p:spPr>
          <a:xfrm>
            <a:off x="0" y="2560034"/>
            <a:ext cx="1236680" cy="4297966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0" y="6324601"/>
            <a:ext cx="12192005" cy="533401"/>
            <a:chOff x="0" y="5270500"/>
            <a:chExt cx="10160004" cy="444501"/>
          </a:xfrm>
        </p:grpSpPr>
        <p:grpSp>
          <p:nvGrpSpPr>
            <p:cNvPr id="32" name="Group 31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5" name="Rectangle 34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  <p:sp>
            <p:nvSpPr>
              <p:cNvPr id="38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11907642" y="6532225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84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840" b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7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32444" y="377197"/>
            <a:ext cx="6815666" cy="5714994"/>
          </a:xfrm>
        </p:spPr>
        <p:txBody>
          <a:bodyPr/>
          <a:lstStyle>
            <a:lvl1pPr marL="0" indent="0">
              <a:buNone/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177" y="1434736"/>
            <a:ext cx="4112683" cy="4680313"/>
          </a:xfrm>
        </p:spPr>
        <p:txBody>
          <a:bodyPr/>
          <a:lstStyle>
            <a:lvl1pPr marL="0" indent="0">
              <a:buNone/>
              <a:defRPr sz="1680"/>
            </a:lvl1pPr>
            <a:lvl2pPr marL="548635" indent="0">
              <a:buNone/>
              <a:defRPr sz="1440"/>
            </a:lvl2pPr>
            <a:lvl3pPr marL="1097269" indent="0">
              <a:buNone/>
              <a:defRPr sz="1200"/>
            </a:lvl3pPr>
            <a:lvl4pPr marL="1645904" indent="0">
              <a:buNone/>
              <a:defRPr sz="1080"/>
            </a:lvl4pPr>
            <a:lvl5pPr marL="2194538" indent="0">
              <a:buNone/>
              <a:defRPr sz="1080"/>
            </a:lvl5pPr>
            <a:lvl6pPr marL="2743174" indent="0">
              <a:buNone/>
              <a:defRPr sz="1080"/>
            </a:lvl6pPr>
            <a:lvl7pPr marL="3291808" indent="0">
              <a:buNone/>
              <a:defRPr sz="1080"/>
            </a:lvl7pPr>
            <a:lvl8pPr marL="3840442" indent="0">
              <a:buNone/>
              <a:defRPr sz="1080"/>
            </a:lvl8pPr>
            <a:lvl9pPr marL="4389076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82177" y="378778"/>
            <a:ext cx="4106333" cy="105259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1907642" y="6532225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84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840" b="1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89717" y="4794875"/>
            <a:ext cx="7315200" cy="572464"/>
          </a:xfrm>
        </p:spPr>
        <p:txBody>
          <a:bodyPr anchor="b"/>
          <a:lstStyle>
            <a:lvl1pPr algn="l">
              <a:defRPr sz="312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3000"/>
            <a:ext cx="7315200" cy="3584575"/>
          </a:xfrm>
        </p:spPr>
        <p:txBody>
          <a:bodyPr/>
          <a:lstStyle>
            <a:lvl1pPr marL="0" indent="0">
              <a:buNone/>
              <a:defRPr sz="3840"/>
            </a:lvl1pPr>
            <a:lvl2pPr marL="548635" indent="0">
              <a:buNone/>
              <a:defRPr sz="3360"/>
            </a:lvl2pPr>
            <a:lvl3pPr marL="1097269" indent="0">
              <a:buNone/>
              <a:defRPr sz="2880"/>
            </a:lvl3pPr>
            <a:lvl4pPr marL="1645904" indent="0">
              <a:buNone/>
              <a:defRPr sz="2400"/>
            </a:lvl4pPr>
            <a:lvl5pPr marL="2194538" indent="0">
              <a:buNone/>
              <a:defRPr sz="2400"/>
            </a:lvl5pPr>
            <a:lvl6pPr marL="2743174" indent="0">
              <a:buNone/>
              <a:defRPr sz="2400"/>
            </a:lvl6pPr>
            <a:lvl7pPr marL="3291808" indent="0">
              <a:buNone/>
              <a:defRPr sz="2400"/>
            </a:lvl7pPr>
            <a:lvl8pPr marL="3840442" indent="0">
              <a:buNone/>
              <a:defRPr sz="2400"/>
            </a:lvl8pPr>
            <a:lvl9pPr marL="4389076" indent="0">
              <a:buNone/>
              <a:defRPr sz="24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35" indent="0">
              <a:buNone/>
              <a:defRPr sz="1440"/>
            </a:lvl2pPr>
            <a:lvl3pPr marL="1097269" indent="0">
              <a:buNone/>
              <a:defRPr sz="1200"/>
            </a:lvl3pPr>
            <a:lvl4pPr marL="1645904" indent="0">
              <a:buNone/>
              <a:defRPr sz="1080"/>
            </a:lvl4pPr>
            <a:lvl5pPr marL="2194538" indent="0">
              <a:buNone/>
              <a:defRPr sz="1080"/>
            </a:lvl5pPr>
            <a:lvl6pPr marL="2743174" indent="0">
              <a:buNone/>
              <a:defRPr sz="1080"/>
            </a:lvl6pPr>
            <a:lvl7pPr marL="3291808" indent="0">
              <a:buNone/>
              <a:defRPr sz="1080"/>
            </a:lvl7pPr>
            <a:lvl8pPr marL="3840442" indent="0">
              <a:buNone/>
              <a:defRPr sz="1080"/>
            </a:lvl8pPr>
            <a:lvl9pPr marL="4389076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4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555"/>
            <a:ext cx="4828032" cy="6324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4627886" y="1738536"/>
            <a:ext cx="695033" cy="2947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83169" y="822121"/>
            <a:ext cx="3613151" cy="2869370"/>
          </a:xfrm>
        </p:spPr>
        <p:txBody>
          <a:bodyPr/>
          <a:lstStyle>
            <a:lvl1pPr marL="0" indent="0">
              <a:buNone/>
              <a:defRPr sz="4400" strike="noStrike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5905852" y="828676"/>
            <a:ext cx="5592233" cy="520065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40014"/>
            <a:ext cx="10972800" cy="5724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16472" y="1040131"/>
            <a:ext cx="10996084" cy="5055876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324945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467" y="140014"/>
            <a:ext cx="10972800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16473" y="1065321"/>
            <a:ext cx="5552858" cy="503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238316" y="1647369"/>
            <a:ext cx="5326380" cy="4446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27551" y="1069933"/>
            <a:ext cx="5347910" cy="512444"/>
          </a:xfrm>
          <a:prstGeom prst="rect">
            <a:avLst/>
          </a:prstGeom>
        </p:spPr>
        <p:txBody>
          <a:bodyPr anchor="ctr"/>
          <a:lstStyle>
            <a:lvl1pPr marL="0" indent="0" algn="ctr" defTabSz="914328" rtl="0" eaLnBrk="1" latinLnBrk="0" hangingPunct="1">
              <a:lnSpc>
                <a:spcPct val="95000"/>
              </a:lnSpc>
              <a:buNone/>
              <a:defRPr lang="en-US" sz="192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82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ltiple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12192000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1789588"/>
            <a:ext cx="10972800" cy="683264"/>
          </a:xfrm>
        </p:spPr>
        <p:txBody>
          <a:bodyPr/>
          <a:lstStyle>
            <a:lvl1pPr>
              <a:defRPr/>
            </a:lvl1pPr>
          </a:lstStyle>
          <a:p>
            <a:r>
              <a:rPr lang="en-US" sz="3840" kern="1200" cap="all" spc="36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8" y="2567669"/>
            <a:ext cx="5831114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6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2160" dirty="0" err="1">
                <a:solidFill>
                  <a:schemeClr val="bg1"/>
                </a:solidFill>
              </a:rPr>
              <a:t>XXX.XXX.XXX</a:t>
            </a:r>
            <a:r>
              <a:rPr lang="en-US" sz="2160" dirty="0">
                <a:solidFill>
                  <a:schemeClr val="bg1"/>
                </a:solidFill>
              </a:rPr>
              <a:t>, Ext. </a:t>
            </a:r>
            <a:r>
              <a:rPr lang="en-US" sz="2160" dirty="0" err="1">
                <a:solidFill>
                  <a:schemeClr val="bg1"/>
                </a:solidFill>
              </a:rPr>
              <a:t>XXX.XXXX</a:t>
            </a:r>
            <a:endParaRPr lang="en-US" sz="216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6465959" y="2529872"/>
            <a:ext cx="0" cy="192024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07642" y="6532224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84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840" b="1" dirty="0">
              <a:solidFill>
                <a:srgbClr val="292934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59075" y="2594234"/>
            <a:ext cx="5232359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6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2160" dirty="0" err="1">
                <a:solidFill>
                  <a:schemeClr val="bg1"/>
                </a:solidFill>
              </a:rPr>
              <a:t>XXX.XXX.XXX</a:t>
            </a:r>
            <a:r>
              <a:rPr lang="en-US" sz="2160" dirty="0">
                <a:solidFill>
                  <a:schemeClr val="bg1"/>
                </a:solidFill>
              </a:rPr>
              <a:t>, Ext. </a:t>
            </a:r>
            <a:r>
              <a:rPr lang="en-US" sz="2160" dirty="0" err="1">
                <a:solidFill>
                  <a:schemeClr val="bg1"/>
                </a:solidFill>
              </a:rPr>
              <a:t>XXX.XXXX</a:t>
            </a:r>
            <a:endParaRPr lang="en-US" sz="216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6677638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30575" y="2955351"/>
            <a:ext cx="5881519" cy="683264"/>
          </a:xfrm>
        </p:spPr>
        <p:txBody>
          <a:bodyPr/>
          <a:lstStyle>
            <a:lvl1pPr>
              <a:defRPr/>
            </a:lvl1pPr>
          </a:lstStyle>
          <a:p>
            <a:r>
              <a:rPr lang="en-US" sz="3840" kern="1200" cap="all" spc="36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8" y="3784074"/>
            <a:ext cx="5831114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6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2160" dirty="0" err="1">
                <a:solidFill>
                  <a:schemeClr val="bg1"/>
                </a:solidFill>
              </a:rPr>
              <a:t>XXX.XXX.XXX</a:t>
            </a:r>
            <a:r>
              <a:rPr lang="en-US" sz="2160" dirty="0">
                <a:solidFill>
                  <a:schemeClr val="bg1"/>
                </a:solidFill>
              </a:rPr>
              <a:t>, Ext. </a:t>
            </a:r>
            <a:r>
              <a:rPr lang="en-US" sz="2160" dirty="0" err="1">
                <a:solidFill>
                  <a:schemeClr val="bg1"/>
                </a:solidFill>
              </a:rPr>
              <a:t>XXX.XXXX</a:t>
            </a:r>
            <a:endParaRPr lang="en-US" sz="2160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07642" y="6532224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84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840" b="1" dirty="0">
              <a:solidFill>
                <a:srgbClr val="292934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77638" y="0"/>
            <a:ext cx="5514362" cy="63246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468166" y="1634642"/>
            <a:ext cx="5214889" cy="3034677"/>
            <a:chOff x="2242690" y="1898895"/>
            <a:chExt cx="4345741" cy="2528898"/>
          </a:xfrm>
        </p:grpSpPr>
        <p:sp>
          <p:nvSpPr>
            <p:cNvPr id="5" name="Rectangle 4"/>
            <p:cNvSpPr/>
            <p:nvPr userDrawn="1"/>
          </p:nvSpPr>
          <p:spPr>
            <a:xfrm>
              <a:off x="2242690" y="1898895"/>
              <a:ext cx="4345741" cy="2528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8680" b="1" kern="0" baseline="3000" dirty="0">
                  <a:solidFill>
                    <a:srgbClr val="FFFFFF"/>
                  </a:solidFill>
                  <a:latin typeface="Rockwell" panose="02060603020205020403" pitchFamily="18" charset="0"/>
                </a:rPr>
                <a:t>Q  A</a:t>
              </a:r>
              <a:endParaRPr lang="en-US" sz="28680" b="1" baseline="3000" dirty="0">
                <a:solidFill>
                  <a:srgbClr val="FFFFFF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061703" y="2424181"/>
              <a:ext cx="940696" cy="14927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6560" kern="0" baseline="3000" dirty="0">
                  <a:solidFill>
                    <a:srgbClr val="DC661D"/>
                  </a:solidFill>
                  <a:latin typeface="Arial"/>
                </a:rPr>
                <a:t>&amp;</a:t>
              </a:r>
              <a:endParaRPr lang="en-US" sz="2880" baseline="3000" dirty="0">
                <a:solidFill>
                  <a:srgbClr val="DC661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9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2"/>
            <a:ext cx="12192001" cy="6857999"/>
            <a:chOff x="749787" y="1627613"/>
            <a:chExt cx="9303009" cy="4145455"/>
          </a:xfrm>
          <a:solidFill>
            <a:schemeClr val="accent2"/>
          </a:solidFill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0" y="3815894"/>
            <a:ext cx="4269077" cy="3042107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7"/>
          <a:stretch/>
        </p:blipFill>
        <p:spPr bwMode="auto">
          <a:xfrm>
            <a:off x="868536" y="1875615"/>
            <a:ext cx="7535648" cy="86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hlinkClick r:id="rId4"/>
          </p:cNvPr>
          <p:cNvSpPr txBox="1"/>
          <p:nvPr userDrawn="1"/>
        </p:nvSpPr>
        <p:spPr>
          <a:xfrm>
            <a:off x="9111322" y="6281740"/>
            <a:ext cx="290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www.cunamutual.com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832812" y="2965366"/>
            <a:ext cx="64253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Twitter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658" y="5916725"/>
            <a:ext cx="377190" cy="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LinkedIn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088" y="5901529"/>
            <a:ext cx="377190" cy="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Facebook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518" y="5901526"/>
            <a:ext cx="377190" cy="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YouTube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948" y="5901525"/>
            <a:ext cx="377190" cy="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Blogger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378" y="5901527"/>
            <a:ext cx="377190" cy="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Google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810" y="5901527"/>
            <a:ext cx="377190" cy="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06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6009481" y="-5947222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 flipH="1" flipV="1">
            <a:off x="5998460" y="663036"/>
            <a:ext cx="195090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82752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537" y="2582184"/>
            <a:ext cx="7436926" cy="86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0" y="-193899"/>
            <a:ext cx="221664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229459"/>
            <a:ext cx="264881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06649"/>
            <a:ext cx="264881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983839"/>
            <a:ext cx="264881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1361029"/>
            <a:ext cx="264881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0" y="1738219"/>
            <a:ext cx="290529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2929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72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2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029200"/>
            <a:ext cx="12192000" cy="182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292934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5400000">
            <a:off x="6009481" y="-5923756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292934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292934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975225"/>
            <a:ext cx="12192000" cy="269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292934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9485" y="6389689"/>
            <a:ext cx="5249333" cy="4801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40" dirty="0">
                <a:solidFill>
                  <a:srgbClr val="FFFFFF"/>
                </a:solidFill>
              </a:rPr>
              <a:t>CUNA Mutual Group Proprietary </a:t>
            </a:r>
            <a:br>
              <a:rPr lang="en-US" altLang="en-US" sz="840" dirty="0">
                <a:solidFill>
                  <a:srgbClr val="FFFFFF"/>
                </a:solidFill>
              </a:rPr>
            </a:br>
            <a:r>
              <a:rPr lang="en-US" altLang="en-US" sz="840" dirty="0">
                <a:solidFill>
                  <a:srgbClr val="FFFFFF"/>
                </a:solidFill>
              </a:rPr>
              <a:t>Reproduction, Adaptation or Distribution Prohibited </a:t>
            </a:r>
            <a:br>
              <a:rPr lang="en-US" altLang="en-US" sz="840" dirty="0">
                <a:solidFill>
                  <a:srgbClr val="FFFFFF"/>
                </a:solidFill>
              </a:rPr>
            </a:br>
            <a:r>
              <a:rPr lang="en-US" altLang="en-US" sz="840" dirty="0">
                <a:solidFill>
                  <a:srgbClr val="FFFFFF"/>
                </a:solidFill>
              </a:rPr>
              <a:t>© CUNA Mutual Group </a:t>
            </a:r>
          </a:p>
        </p:txBody>
      </p:sp>
      <p:pic>
        <p:nvPicPr>
          <p:cNvPr id="9" name="Picture 7" descr="cmg_horiz_white_un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18" y="5570538"/>
            <a:ext cx="4631266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mg_tag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69" y="6505576"/>
            <a:ext cx="4631266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099816"/>
            <a:ext cx="10363200" cy="775597"/>
          </a:xfrm>
        </p:spPr>
        <p:txBody>
          <a:bodyPr/>
          <a:lstStyle>
            <a:lvl1pPr algn="ctr">
              <a:defRPr sz="432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276600"/>
            <a:ext cx="8534400" cy="457200"/>
          </a:xfrm>
        </p:spPr>
        <p:txBody>
          <a:bodyPr/>
          <a:lstStyle>
            <a:lvl1pPr marL="0" indent="0" algn="ctr">
              <a:lnSpc>
                <a:spcPct val="90000"/>
              </a:lnSpc>
              <a:buFontTx/>
              <a:buNone/>
              <a:defRPr sz="288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79619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008233"/>
            <a:ext cx="7709814" cy="664798"/>
          </a:xfrm>
        </p:spPr>
        <p:txBody>
          <a:bodyPr lIns="0" tIns="0" rIns="0" bIns="0" anchor="b"/>
          <a:lstStyle>
            <a:lvl1pPr algn="l">
              <a:defRPr sz="432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3" y="3791433"/>
            <a:ext cx="7709814" cy="1022350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sp>
        <p:nvSpPr>
          <p:cNvPr id="23" name="Rectangle 4"/>
          <p:cNvSpPr/>
          <p:nvPr userDrawn="1"/>
        </p:nvSpPr>
        <p:spPr>
          <a:xfrm>
            <a:off x="0" y="-6690"/>
            <a:ext cx="4709152" cy="4427107"/>
          </a:xfrm>
          <a:custGeom>
            <a:avLst/>
            <a:gdLst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21979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8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321310"/>
              <a:gd name="connsiteY0" fmla="*/ 0 h 3607266"/>
              <a:gd name="connsiteX1" fmla="*/ 2321310 w 2321310"/>
              <a:gd name="connsiteY1" fmla="*/ 0 h 3607266"/>
              <a:gd name="connsiteX2" fmla="*/ 816 w 2321310"/>
              <a:gd name="connsiteY2" fmla="*/ 3607266 h 3607266"/>
              <a:gd name="connsiteX3" fmla="*/ 0 w 2321310"/>
              <a:gd name="connsiteY3" fmla="*/ 3607266 h 3607266"/>
              <a:gd name="connsiteX4" fmla="*/ 0 w 2321310"/>
              <a:gd name="connsiteY4" fmla="*/ 0 h 3607266"/>
              <a:gd name="connsiteX0" fmla="*/ 0 w 2386637"/>
              <a:gd name="connsiteY0" fmla="*/ 0 h 3607266"/>
              <a:gd name="connsiteX1" fmla="*/ 2386637 w 2386637"/>
              <a:gd name="connsiteY1" fmla="*/ 0 h 3607266"/>
              <a:gd name="connsiteX2" fmla="*/ 816 w 2386637"/>
              <a:gd name="connsiteY2" fmla="*/ 3607266 h 3607266"/>
              <a:gd name="connsiteX3" fmla="*/ 0 w 2386637"/>
              <a:gd name="connsiteY3" fmla="*/ 3607266 h 3607266"/>
              <a:gd name="connsiteX4" fmla="*/ 0 w 2386637"/>
              <a:gd name="connsiteY4" fmla="*/ 0 h 3607266"/>
              <a:gd name="connsiteX0" fmla="*/ 0 w 2280126"/>
              <a:gd name="connsiteY0" fmla="*/ 0 h 3607266"/>
              <a:gd name="connsiteX1" fmla="*/ 2280126 w 2280126"/>
              <a:gd name="connsiteY1" fmla="*/ 0 h 3607266"/>
              <a:gd name="connsiteX2" fmla="*/ 816 w 2280126"/>
              <a:gd name="connsiteY2" fmla="*/ 3607266 h 3607266"/>
              <a:gd name="connsiteX3" fmla="*/ 0 w 2280126"/>
              <a:gd name="connsiteY3" fmla="*/ 3607266 h 3607266"/>
              <a:gd name="connsiteX4" fmla="*/ 0 w 2280126"/>
              <a:gd name="connsiteY4" fmla="*/ 0 h 3607266"/>
              <a:gd name="connsiteX0" fmla="*/ 0 w 2439892"/>
              <a:gd name="connsiteY0" fmla="*/ 0 h 3607266"/>
              <a:gd name="connsiteX1" fmla="*/ 2439892 w 2439892"/>
              <a:gd name="connsiteY1" fmla="*/ 0 h 3607266"/>
              <a:gd name="connsiteX2" fmla="*/ 816 w 2439892"/>
              <a:gd name="connsiteY2" fmla="*/ 3607266 h 3607266"/>
              <a:gd name="connsiteX3" fmla="*/ 0 w 2439892"/>
              <a:gd name="connsiteY3" fmla="*/ 3607266 h 3607266"/>
              <a:gd name="connsiteX4" fmla="*/ 0 w 2439892"/>
              <a:gd name="connsiteY4" fmla="*/ 0 h 3607266"/>
              <a:gd name="connsiteX0" fmla="*/ 0 w 2630090"/>
              <a:gd name="connsiteY0" fmla="*/ 0 h 3607266"/>
              <a:gd name="connsiteX1" fmla="*/ 2630090 w 2630090"/>
              <a:gd name="connsiteY1" fmla="*/ 0 h 3607266"/>
              <a:gd name="connsiteX2" fmla="*/ 816 w 2630090"/>
              <a:gd name="connsiteY2" fmla="*/ 3607266 h 3607266"/>
              <a:gd name="connsiteX3" fmla="*/ 0 w 2630090"/>
              <a:gd name="connsiteY3" fmla="*/ 3607266 h 3607266"/>
              <a:gd name="connsiteX4" fmla="*/ 0 w 2630090"/>
              <a:gd name="connsiteY4" fmla="*/ 0 h 360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090" h="3607266">
                <a:moveTo>
                  <a:pt x="0" y="0"/>
                </a:moveTo>
                <a:lnTo>
                  <a:pt x="2630090" y="0"/>
                </a:lnTo>
                <a:lnTo>
                  <a:pt x="816" y="3607266"/>
                </a:lnTo>
                <a:lnTo>
                  <a:pt x="0" y="3607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/>
          <p:cNvSpPr/>
          <p:nvPr userDrawn="1"/>
        </p:nvSpPr>
        <p:spPr>
          <a:xfrm rot="10800000">
            <a:off x="2520045" y="-6692"/>
            <a:ext cx="4742384" cy="136577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Isosceles Triangle 25"/>
          <p:cNvSpPr/>
          <p:nvPr userDrawn="1"/>
        </p:nvSpPr>
        <p:spPr>
          <a:xfrm rot="10800000">
            <a:off x="2520045" y="-6690"/>
            <a:ext cx="4742384" cy="1365779"/>
          </a:xfrm>
          <a:prstGeom prst="triangle">
            <a:avLst/>
          </a:prstGeom>
          <a:solidFill>
            <a:schemeClr val="accent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4"/>
          <p:cNvSpPr/>
          <p:nvPr userDrawn="1"/>
        </p:nvSpPr>
        <p:spPr>
          <a:xfrm>
            <a:off x="0" y="-6690"/>
            <a:ext cx="4709152" cy="4427107"/>
          </a:xfrm>
          <a:custGeom>
            <a:avLst/>
            <a:gdLst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21979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197916"/>
              <a:gd name="connsiteY0" fmla="*/ 0 h 3607266"/>
              <a:gd name="connsiteX1" fmla="*/ 2197916 w 2197916"/>
              <a:gd name="connsiteY1" fmla="*/ 0 h 3607266"/>
              <a:gd name="connsiteX2" fmla="*/ 816 w 2197916"/>
              <a:gd name="connsiteY2" fmla="*/ 3607266 h 3607266"/>
              <a:gd name="connsiteX3" fmla="*/ 0 w 2197916"/>
              <a:gd name="connsiteY3" fmla="*/ 3607266 h 3607266"/>
              <a:gd name="connsiteX4" fmla="*/ 0 w 2197916"/>
              <a:gd name="connsiteY4" fmla="*/ 0 h 3607266"/>
              <a:gd name="connsiteX0" fmla="*/ 0 w 2321310"/>
              <a:gd name="connsiteY0" fmla="*/ 0 h 3607266"/>
              <a:gd name="connsiteX1" fmla="*/ 2321310 w 2321310"/>
              <a:gd name="connsiteY1" fmla="*/ 0 h 3607266"/>
              <a:gd name="connsiteX2" fmla="*/ 816 w 2321310"/>
              <a:gd name="connsiteY2" fmla="*/ 3607266 h 3607266"/>
              <a:gd name="connsiteX3" fmla="*/ 0 w 2321310"/>
              <a:gd name="connsiteY3" fmla="*/ 3607266 h 3607266"/>
              <a:gd name="connsiteX4" fmla="*/ 0 w 2321310"/>
              <a:gd name="connsiteY4" fmla="*/ 0 h 3607266"/>
              <a:gd name="connsiteX0" fmla="*/ 0 w 2386637"/>
              <a:gd name="connsiteY0" fmla="*/ 0 h 3607266"/>
              <a:gd name="connsiteX1" fmla="*/ 2386637 w 2386637"/>
              <a:gd name="connsiteY1" fmla="*/ 0 h 3607266"/>
              <a:gd name="connsiteX2" fmla="*/ 816 w 2386637"/>
              <a:gd name="connsiteY2" fmla="*/ 3607266 h 3607266"/>
              <a:gd name="connsiteX3" fmla="*/ 0 w 2386637"/>
              <a:gd name="connsiteY3" fmla="*/ 3607266 h 3607266"/>
              <a:gd name="connsiteX4" fmla="*/ 0 w 2386637"/>
              <a:gd name="connsiteY4" fmla="*/ 0 h 3607266"/>
              <a:gd name="connsiteX0" fmla="*/ 0 w 2280126"/>
              <a:gd name="connsiteY0" fmla="*/ 0 h 3607266"/>
              <a:gd name="connsiteX1" fmla="*/ 2280126 w 2280126"/>
              <a:gd name="connsiteY1" fmla="*/ 0 h 3607266"/>
              <a:gd name="connsiteX2" fmla="*/ 816 w 2280126"/>
              <a:gd name="connsiteY2" fmla="*/ 3607266 h 3607266"/>
              <a:gd name="connsiteX3" fmla="*/ 0 w 2280126"/>
              <a:gd name="connsiteY3" fmla="*/ 3607266 h 3607266"/>
              <a:gd name="connsiteX4" fmla="*/ 0 w 2280126"/>
              <a:gd name="connsiteY4" fmla="*/ 0 h 3607266"/>
              <a:gd name="connsiteX0" fmla="*/ 0 w 2439892"/>
              <a:gd name="connsiteY0" fmla="*/ 0 h 3607266"/>
              <a:gd name="connsiteX1" fmla="*/ 2439892 w 2439892"/>
              <a:gd name="connsiteY1" fmla="*/ 0 h 3607266"/>
              <a:gd name="connsiteX2" fmla="*/ 816 w 2439892"/>
              <a:gd name="connsiteY2" fmla="*/ 3607266 h 3607266"/>
              <a:gd name="connsiteX3" fmla="*/ 0 w 2439892"/>
              <a:gd name="connsiteY3" fmla="*/ 3607266 h 3607266"/>
              <a:gd name="connsiteX4" fmla="*/ 0 w 2439892"/>
              <a:gd name="connsiteY4" fmla="*/ 0 h 3607266"/>
              <a:gd name="connsiteX0" fmla="*/ 0 w 2630090"/>
              <a:gd name="connsiteY0" fmla="*/ 0 h 3607266"/>
              <a:gd name="connsiteX1" fmla="*/ 2630090 w 2630090"/>
              <a:gd name="connsiteY1" fmla="*/ 0 h 3607266"/>
              <a:gd name="connsiteX2" fmla="*/ 816 w 2630090"/>
              <a:gd name="connsiteY2" fmla="*/ 3607266 h 3607266"/>
              <a:gd name="connsiteX3" fmla="*/ 0 w 2630090"/>
              <a:gd name="connsiteY3" fmla="*/ 3607266 h 3607266"/>
              <a:gd name="connsiteX4" fmla="*/ 0 w 2630090"/>
              <a:gd name="connsiteY4" fmla="*/ 0 h 360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090" h="3607266">
                <a:moveTo>
                  <a:pt x="0" y="0"/>
                </a:moveTo>
                <a:lnTo>
                  <a:pt x="2630090" y="0"/>
                </a:lnTo>
                <a:lnTo>
                  <a:pt x="816" y="3607266"/>
                </a:lnTo>
                <a:lnTo>
                  <a:pt x="0" y="3607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5" y="-14423"/>
            <a:ext cx="1364258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03" y="651397"/>
            <a:ext cx="5143031" cy="59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3"/>
            <a:ext cx="6941395" cy="2215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84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2016 CUNA Mutual Group,</a:t>
            </a:r>
            <a:r>
              <a:rPr lang="en-US" sz="84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84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202174" y="1823192"/>
            <a:ext cx="79618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320" b="1" spc="72" dirty="0">
                <a:solidFill>
                  <a:schemeClr val="accent2"/>
                </a:solidFill>
              </a:rPr>
              <a:t>DISCOVERY</a:t>
            </a:r>
            <a:r>
              <a:rPr lang="en-US" sz="3360" b="0" spc="72" baseline="46000" dirty="0">
                <a:solidFill>
                  <a:schemeClr val="accent2"/>
                </a:solidFill>
              </a:rPr>
              <a:t>™</a:t>
            </a:r>
            <a:r>
              <a:rPr lang="en-US" sz="2160" b="1" spc="72" dirty="0">
                <a:solidFill>
                  <a:schemeClr val="accent2"/>
                </a:solidFill>
              </a:rPr>
              <a:t> </a:t>
            </a:r>
            <a:r>
              <a:rPr lang="en-US" sz="4320" b="0" spc="72" dirty="0">
                <a:solidFill>
                  <a:schemeClr val="accent2"/>
                </a:solidFill>
              </a:rPr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23421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 userDrawn="1"/>
        </p:nvSpPr>
        <p:spPr bwMode="auto">
          <a:xfrm rot="16200000" flipV="1">
            <a:off x="5970592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07642" y="6532224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840" b="1" smtClean="0"/>
              <a:pPr algn="r" eaLnBrk="1" hangingPunct="1">
                <a:defRPr/>
              </a:pPr>
              <a:t>‹#›</a:t>
            </a:fld>
            <a:endParaRPr lang="en-US" sz="840" b="1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12192000" cy="5298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4"/>
          <p:cNvSpPr>
            <a:spLocks noGrp="1"/>
          </p:cNvSpPr>
          <p:nvPr>
            <p:ph idx="1" hasCustomPrompt="1"/>
          </p:nvPr>
        </p:nvSpPr>
        <p:spPr>
          <a:xfrm>
            <a:off x="7141831" y="1502070"/>
            <a:ext cx="4316683" cy="651802"/>
          </a:xfrm>
        </p:spPr>
        <p:txBody>
          <a:bodyPr/>
          <a:lstStyle>
            <a:lvl1pPr marL="0" indent="0">
              <a:spcBef>
                <a:spcPts val="2880"/>
              </a:spcBef>
              <a:buNone/>
              <a:defRPr sz="2400"/>
            </a:lvl1pPr>
          </a:lstStyle>
          <a:p>
            <a:pPr marL="0" indent="0">
              <a:spcBef>
                <a:spcPts val="2400"/>
              </a:spcBef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13" name="Pentagon 12"/>
          <p:cNvSpPr/>
          <p:nvPr userDrawn="1"/>
        </p:nvSpPr>
        <p:spPr>
          <a:xfrm>
            <a:off x="1" y="0"/>
            <a:ext cx="5638331" cy="6333689"/>
          </a:xfrm>
          <a:prstGeom prst="homePlate">
            <a:avLst>
              <a:gd name="adj" fmla="val 1918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60934" tIns="80467" rIns="160934" bIns="80467" numCol="1" anchor="t" anchorCtr="0" compatLnSpc="1">
            <a:prstTxWarp prst="textNoShape">
              <a:avLst/>
            </a:prstTxWarp>
          </a:bodyPr>
          <a:lstStyle/>
          <a:p>
            <a:endParaRPr lang="en-US" sz="3168">
              <a:solidFill>
                <a:srgbClr val="292934"/>
              </a:solidFill>
              <a:latin typeface="Arial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0711" y="2204261"/>
            <a:ext cx="4254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6437626" y="1526464"/>
            <a:ext cx="548640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>
                <a:latin typeface="Rockwell" panose="02060603020205020403" pitchFamily="18" charset="0"/>
              </a:rPr>
              <a:t>1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6437626" y="2413859"/>
            <a:ext cx="548640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>
                <a:latin typeface="Rockwell" panose="02060603020205020403" pitchFamily="18" charset="0"/>
              </a:rPr>
              <a:t>2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6437626" y="3301255"/>
            <a:ext cx="548640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>
                <a:latin typeface="Rockwell" panose="02060603020205020403" pitchFamily="18" charset="0"/>
              </a:rPr>
              <a:t>3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6437626" y="4043468"/>
            <a:ext cx="548640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>
                <a:latin typeface="Rockwell" panose="02060603020205020403" pitchFamily="18" charset="0"/>
              </a:rPr>
              <a:t>4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152492" y="3092975"/>
            <a:ext cx="4059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152492" y="3920747"/>
            <a:ext cx="4059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7152492" y="2188199"/>
            <a:ext cx="4059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4"/>
          <p:cNvSpPr>
            <a:spLocks noGrp="1"/>
          </p:cNvSpPr>
          <p:nvPr>
            <p:ph idx="10" hasCustomPrompt="1"/>
          </p:nvPr>
        </p:nvSpPr>
        <p:spPr>
          <a:xfrm>
            <a:off x="7154880" y="2309339"/>
            <a:ext cx="4316683" cy="651802"/>
          </a:xfrm>
        </p:spPr>
        <p:txBody>
          <a:bodyPr/>
          <a:lstStyle>
            <a:lvl1pPr marL="0" indent="0">
              <a:spcBef>
                <a:spcPts val="2880"/>
              </a:spcBef>
              <a:buNone/>
              <a:defRPr sz="2400"/>
            </a:lvl1pPr>
          </a:lstStyle>
          <a:p>
            <a:pPr marL="0" indent="0">
              <a:spcBef>
                <a:spcPts val="2400"/>
              </a:spcBef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idx="11" hasCustomPrompt="1"/>
          </p:nvPr>
        </p:nvSpPr>
        <p:spPr>
          <a:xfrm>
            <a:off x="7132510" y="3196735"/>
            <a:ext cx="4316683" cy="651802"/>
          </a:xfrm>
        </p:spPr>
        <p:txBody>
          <a:bodyPr/>
          <a:lstStyle>
            <a:lvl1pPr marL="0" indent="0">
              <a:spcBef>
                <a:spcPts val="2880"/>
              </a:spcBef>
              <a:buNone/>
              <a:defRPr sz="2400"/>
            </a:lvl1pPr>
          </a:lstStyle>
          <a:p>
            <a:pPr marL="0" indent="0">
              <a:spcBef>
                <a:spcPts val="2400"/>
              </a:spcBef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idx="12" hasCustomPrompt="1"/>
          </p:nvPr>
        </p:nvSpPr>
        <p:spPr>
          <a:xfrm>
            <a:off x="7143695" y="4043469"/>
            <a:ext cx="4316683" cy="651802"/>
          </a:xfrm>
        </p:spPr>
        <p:txBody>
          <a:bodyPr/>
          <a:lstStyle>
            <a:lvl1pPr marL="0" indent="0">
              <a:spcBef>
                <a:spcPts val="2880"/>
              </a:spcBef>
              <a:buNone/>
              <a:defRPr sz="2400"/>
            </a:lvl1pPr>
          </a:lstStyle>
          <a:p>
            <a:pPr marL="0" indent="0">
              <a:spcBef>
                <a:spcPts val="2400"/>
              </a:spcBef>
              <a:buNone/>
            </a:pPr>
            <a:r>
              <a:rPr lang="en-US" dirty="0"/>
              <a:t>Click to edit text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7564579" y="6424345"/>
            <a:ext cx="42228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b="1" dirty="0">
                <a:solidFill>
                  <a:schemeClr val="accent2"/>
                </a:solidFill>
              </a:rPr>
              <a:t>DISCOVERY</a:t>
            </a:r>
            <a:r>
              <a:rPr lang="en-US" sz="1440" baseline="50000" dirty="0">
                <a:solidFill>
                  <a:schemeClr val="accent2"/>
                </a:solidFill>
              </a:rPr>
              <a:t>™</a:t>
            </a:r>
            <a:r>
              <a:rPr lang="en-US" sz="1920" dirty="0">
                <a:solidFill>
                  <a:schemeClr val="accent2"/>
                </a:solidFill>
              </a:rPr>
              <a:t> CONFERENCE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711" y="1246562"/>
            <a:ext cx="4254365" cy="798196"/>
          </a:xfrm>
        </p:spPr>
        <p:txBody>
          <a:bodyPr/>
          <a:lstStyle>
            <a:lvl1pPr marL="0" indent="0" algn="ctr">
              <a:buNone/>
              <a:defRPr sz="528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0531" y="2278380"/>
            <a:ext cx="4254546" cy="1297306"/>
          </a:xfrm>
        </p:spPr>
        <p:txBody>
          <a:bodyPr/>
          <a:lstStyle>
            <a:lvl1pPr marL="0" indent="0" algn="ctr">
              <a:buNone/>
              <a:defRPr sz="336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4512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6247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003624"/>
            <a:ext cx="5386917" cy="639762"/>
          </a:xfrm>
        </p:spPr>
        <p:txBody>
          <a:bodyPr anchor="b"/>
          <a:lstStyle>
            <a:lvl1pPr marL="0" indent="0">
              <a:buNone/>
              <a:defRPr lang="en-US" sz="2000" b="1" kern="120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643379"/>
            <a:ext cx="5386917" cy="4414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773" y="1003624"/>
            <a:ext cx="5389033" cy="639762"/>
          </a:xfrm>
        </p:spPr>
        <p:txBody>
          <a:bodyPr anchor="b"/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773" y="1643379"/>
            <a:ext cx="5389033" cy="4414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4" r="717" b="15780"/>
          <a:stretch/>
        </p:blipFill>
        <p:spPr>
          <a:xfrm flipH="1">
            <a:off x="0" y="0"/>
            <a:ext cx="10844165" cy="6858000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487680" y="2873829"/>
            <a:ext cx="4885510" cy="3150827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1440"/>
              </a:spcBef>
              <a:buNone/>
              <a:defRPr sz="312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2160">
                <a:solidFill>
                  <a:schemeClr val="accent1"/>
                </a:solidFill>
              </a:defRPr>
            </a:lvl2pPr>
            <a:lvl3pPr>
              <a:defRPr sz="1920">
                <a:solidFill>
                  <a:schemeClr val="accent1"/>
                </a:solidFill>
              </a:defRPr>
            </a:lvl3pPr>
            <a:lvl4pPr>
              <a:defRPr sz="1680">
                <a:solidFill>
                  <a:schemeClr val="accent1"/>
                </a:solidFill>
              </a:defRPr>
            </a:lvl4pPr>
            <a:lvl5pPr>
              <a:defRPr sz="1680">
                <a:solidFill>
                  <a:schemeClr val="accent1"/>
                </a:solidFill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68975" y="733431"/>
            <a:ext cx="7930843" cy="4195621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6324601"/>
            <a:ext cx="12192005" cy="533401"/>
            <a:chOff x="0" y="5270500"/>
            <a:chExt cx="10160004" cy="444501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7"/>
            <p:cNvSpPr>
              <a:spLocks noChangeArrowheads="1"/>
            </p:cNvSpPr>
            <p:nvPr userDrawn="1"/>
          </p:nvSpPr>
          <p:spPr bwMode="auto">
            <a:xfrm>
              <a:off x="0" y="5270500"/>
              <a:ext cx="10160000" cy="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564579" y="6424345"/>
            <a:ext cx="42228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b="1" dirty="0">
                <a:solidFill>
                  <a:schemeClr val="accent2"/>
                </a:solidFill>
              </a:rPr>
              <a:t>DISCOVERY</a:t>
            </a:r>
            <a:r>
              <a:rPr lang="en-US" sz="1440" baseline="50000" dirty="0">
                <a:solidFill>
                  <a:schemeClr val="accent2"/>
                </a:solidFill>
              </a:rPr>
              <a:t>™</a:t>
            </a:r>
            <a:r>
              <a:rPr lang="en-US" sz="1920" dirty="0">
                <a:solidFill>
                  <a:schemeClr val="accent2"/>
                </a:solidFill>
              </a:rPr>
              <a:t> CONFERENCE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715752" y="6463660"/>
            <a:ext cx="42291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D3E307B-C28A-4643-B641-8D49C2B52090}" type="slidenum">
              <a:rPr lang="en-US" sz="84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pPr algn="r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4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0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4" r="717" b="15780"/>
          <a:stretch/>
        </p:blipFill>
        <p:spPr>
          <a:xfrm>
            <a:off x="1347836" y="0"/>
            <a:ext cx="10844165" cy="6858000"/>
          </a:xfrm>
          <a:prstGeom prst="rect">
            <a:avLst/>
          </a:prstGeom>
        </p:spPr>
      </p:pic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507999" y="880292"/>
            <a:ext cx="7538720" cy="3951288"/>
          </a:xfr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1440"/>
              </a:spcBef>
              <a:buNone/>
              <a:defRPr sz="2880" b="1">
                <a:solidFill>
                  <a:schemeClr val="accent1"/>
                </a:solidFill>
                <a:latin typeface="Rockwell" panose="02060603020205020403" pitchFamily="18" charset="0"/>
              </a:defRPr>
            </a:lvl1pPr>
            <a:lvl2pPr>
              <a:defRPr sz="2160">
                <a:solidFill>
                  <a:schemeClr val="accent1"/>
                </a:solidFill>
              </a:defRPr>
            </a:lvl2pPr>
            <a:lvl3pPr>
              <a:defRPr sz="1920">
                <a:solidFill>
                  <a:schemeClr val="accent1"/>
                </a:solidFill>
              </a:defRPr>
            </a:lvl3pPr>
            <a:lvl4pPr>
              <a:defRPr sz="1680">
                <a:solidFill>
                  <a:schemeClr val="accent1"/>
                </a:solidFill>
              </a:defRPr>
            </a:lvl4pPr>
            <a:lvl5pPr>
              <a:defRPr sz="1680">
                <a:solidFill>
                  <a:schemeClr val="accent1"/>
                </a:solidFill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6324601"/>
            <a:ext cx="12192005" cy="533401"/>
            <a:chOff x="0" y="5270500"/>
            <a:chExt cx="10160004" cy="44450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7564579" y="6424345"/>
            <a:ext cx="42228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b="1" dirty="0">
                <a:solidFill>
                  <a:schemeClr val="accent2"/>
                </a:solidFill>
              </a:rPr>
              <a:t>DISCOVERY</a:t>
            </a:r>
            <a:r>
              <a:rPr lang="en-US" sz="1440" baseline="50000" dirty="0">
                <a:solidFill>
                  <a:schemeClr val="accent2"/>
                </a:solidFill>
              </a:rPr>
              <a:t>™</a:t>
            </a:r>
            <a:r>
              <a:rPr lang="en-US" sz="1920" dirty="0">
                <a:solidFill>
                  <a:schemeClr val="accent2"/>
                </a:solidFill>
              </a:rPr>
              <a:t> CONFERENCE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715752" y="6463660"/>
            <a:ext cx="42291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D3E307B-C28A-4643-B641-8D49C2B52090}" type="slidenum">
              <a:rPr lang="en-US" sz="84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pPr algn="r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4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50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8" y="1037065"/>
            <a:ext cx="10996084" cy="505893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765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02871"/>
            <a:ext cx="12192000" cy="788670"/>
          </a:xfr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3840" b="1" kern="0" spc="0" dirty="0" smtClean="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2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40014"/>
            <a:ext cx="10972800" cy="5724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467" y="1040131"/>
            <a:ext cx="5395384" cy="5055876"/>
          </a:xfrm>
        </p:spPr>
        <p:txBody>
          <a:bodyPr/>
          <a:lstStyle>
            <a:lvl1pPr marL="0" indent="0">
              <a:buNone/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056" y="1040131"/>
            <a:ext cx="5397500" cy="5055876"/>
          </a:xfrm>
        </p:spPr>
        <p:txBody>
          <a:bodyPr/>
          <a:lstStyle>
            <a:lvl1pPr marL="0" indent="0">
              <a:buNone/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0554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 flipV="1">
            <a:off x="5970592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1907642" y="6532225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840" b="1" smtClean="0"/>
              <a:pPr algn="r" eaLnBrk="1" hangingPunct="1">
                <a:defRPr/>
              </a:pPr>
              <a:t>‹#›</a:t>
            </a:fld>
            <a:endParaRPr lang="en-US" sz="840" b="1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564579" y="6424345"/>
            <a:ext cx="42228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b="1" dirty="0">
                <a:solidFill>
                  <a:schemeClr val="accent2"/>
                </a:solidFill>
              </a:rPr>
              <a:t>DISCOVERY</a:t>
            </a:r>
            <a:r>
              <a:rPr lang="en-US" sz="1440" baseline="50000" dirty="0">
                <a:solidFill>
                  <a:schemeClr val="accent2"/>
                </a:solidFill>
              </a:rPr>
              <a:t>™</a:t>
            </a:r>
            <a:r>
              <a:rPr lang="en-US" sz="1920" dirty="0">
                <a:solidFill>
                  <a:schemeClr val="accent2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161449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2"/>
            <a:ext cx="12192001" cy="6857999"/>
            <a:chOff x="749787" y="1627613"/>
            <a:chExt cx="9303009" cy="4145455"/>
          </a:xfrm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>
            <a:off x="1317406" y="3339682"/>
            <a:ext cx="2289462" cy="0"/>
          </a:xfrm>
          <a:prstGeom prst="line">
            <a:avLst/>
          </a:prstGeom>
          <a:solidFill>
            <a:schemeClr val="accent2">
              <a:alpha val="8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9158" y="1561555"/>
            <a:ext cx="6589397" cy="1691640"/>
          </a:xfrm>
        </p:spPr>
        <p:txBody>
          <a:bodyPr anchor="b"/>
          <a:lstStyle>
            <a:lvl1pPr marL="0" indent="0">
              <a:buNone/>
              <a:defRPr lang="en-US" sz="4800" b="1" baseline="0" dirty="0">
                <a:solidFill>
                  <a:schemeClr val="accent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89158" y="3578437"/>
            <a:ext cx="6589397" cy="1691640"/>
          </a:xfrm>
        </p:spPr>
        <p:txBody>
          <a:bodyPr anchor="t"/>
          <a:lstStyle>
            <a:lvl1pPr marL="0" indent="0">
              <a:buNone/>
              <a:defRPr lang="en-US" sz="24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0" y="6345034"/>
            <a:ext cx="12192005" cy="512968"/>
            <a:chOff x="0" y="5287528"/>
            <a:chExt cx="10160004" cy="427473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b="21347"/>
          <a:stretch/>
        </p:blipFill>
        <p:spPr>
          <a:xfrm>
            <a:off x="-1" y="3814098"/>
            <a:ext cx="3577194" cy="2549077"/>
          </a:xfrm>
          <a:prstGeom prst="rect">
            <a:avLst/>
          </a:prstGeom>
        </p:spPr>
      </p:pic>
      <p:sp>
        <p:nvSpPr>
          <p:cNvPr id="21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07642" y="6532225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840" b="1" smtClean="0"/>
              <a:pPr algn="r" eaLnBrk="1" hangingPunct="1">
                <a:defRPr/>
              </a:pPr>
              <a:t>‹#›</a:t>
            </a:fld>
            <a:endParaRPr lang="en-US" sz="840" b="1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7564579" y="6424345"/>
            <a:ext cx="42228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b="1" dirty="0">
                <a:solidFill>
                  <a:schemeClr val="accent2"/>
                </a:solidFill>
              </a:rPr>
              <a:t>DISCOVERY</a:t>
            </a:r>
            <a:r>
              <a:rPr lang="en-US" sz="1440" baseline="50000" dirty="0">
                <a:solidFill>
                  <a:schemeClr val="accent2"/>
                </a:solidFill>
              </a:rPr>
              <a:t>™</a:t>
            </a:r>
            <a:r>
              <a:rPr lang="en-US" sz="1920" dirty="0">
                <a:solidFill>
                  <a:schemeClr val="accent2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238813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07642" y="6532224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840" b="1" smtClean="0"/>
              <a:pPr algn="r" eaLnBrk="1" hangingPunct="1">
                <a:defRPr/>
              </a:pPr>
              <a:t>‹#›</a:t>
            </a:fld>
            <a:endParaRPr lang="en-US" sz="840" b="1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3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409125" y="3988786"/>
            <a:ext cx="7193280" cy="209725"/>
            <a:chOff x="1806844" y="3988785"/>
            <a:chExt cx="5394960" cy="2097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806844" y="3988785"/>
              <a:ext cx="539496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 userDrawn="1"/>
          </p:nvSpPr>
          <p:spPr>
            <a:xfrm flipV="1">
              <a:off x="4128690" y="3988785"/>
              <a:ext cx="647260" cy="209725"/>
            </a:xfrm>
            <a:prstGeom prst="triangle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564579" y="6424345"/>
            <a:ext cx="42228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b="1" dirty="0">
                <a:solidFill>
                  <a:schemeClr val="accent2"/>
                </a:solidFill>
              </a:rPr>
              <a:t>DISCOVERY</a:t>
            </a:r>
            <a:r>
              <a:rPr lang="en-US" sz="1440" baseline="50000" dirty="0">
                <a:solidFill>
                  <a:schemeClr val="accent2"/>
                </a:solidFill>
              </a:rPr>
              <a:t>™</a:t>
            </a:r>
            <a:r>
              <a:rPr lang="en-US" sz="1920" dirty="0">
                <a:solidFill>
                  <a:schemeClr val="accent2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12659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6009481" y="-5948021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07642" y="6532224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840" b="1" smtClean="0"/>
              <a:pPr algn="r" eaLnBrk="1" hangingPunct="1">
                <a:defRPr/>
              </a:pPr>
              <a:t>‹#›</a:t>
            </a:fld>
            <a:endParaRPr lang="en-US" sz="840" b="1" dirty="0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589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849463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564579" y="6424345"/>
            <a:ext cx="42228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b="1" dirty="0">
                <a:solidFill>
                  <a:schemeClr val="accent2"/>
                </a:solidFill>
              </a:rPr>
              <a:t>DISCOVERY</a:t>
            </a:r>
            <a:r>
              <a:rPr lang="en-US" sz="1440" baseline="50000" dirty="0">
                <a:solidFill>
                  <a:schemeClr val="accent2"/>
                </a:solidFill>
              </a:rPr>
              <a:t>™</a:t>
            </a:r>
            <a:r>
              <a:rPr lang="en-US" sz="1920" dirty="0">
                <a:solidFill>
                  <a:schemeClr val="accent2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23317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4503" y="851626"/>
            <a:ext cx="5145024" cy="44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52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42" r="10572"/>
          <a:stretch/>
        </p:blipFill>
        <p:spPr>
          <a:xfrm>
            <a:off x="0" y="0"/>
            <a:ext cx="12192000" cy="633571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6467" y="1453198"/>
            <a:ext cx="3167259" cy="89255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379465" y="1170965"/>
            <a:ext cx="4981956" cy="34097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59425" y="478040"/>
            <a:ext cx="5622036" cy="614933"/>
          </a:xfrm>
          <a:prstGeom prst="rect">
            <a:avLst/>
          </a:prstGeom>
        </p:spPr>
        <p:txBody>
          <a:bodyPr anchor="ctr"/>
          <a:lstStyle>
            <a:lvl1pPr marL="0" indent="0" algn="ctr" defTabSz="914364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906714"/>
            <a:ext cx="5386917" cy="3163163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0" y="6357260"/>
            <a:ext cx="12192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5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2654562"/>
            <a:ext cx="10972800" cy="531838"/>
          </a:xfrm>
        </p:spPr>
        <p:txBody>
          <a:bodyPr lIns="0" tIns="0" rIns="0" bIns="0"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840" b="1" kern="1200" dirty="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Optional Transition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72" y="3291843"/>
            <a:ext cx="10996084" cy="2590801"/>
          </a:xfrm>
        </p:spPr>
        <p:txBody>
          <a:bodyPr lIns="0" tIns="0" rIns="0" bIns="0"/>
          <a:lstStyle>
            <a:lvl1pPr marL="0" indent="0" algn="ctr">
              <a:buNone/>
              <a:defRPr lang="en-US" sz="288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Optional Transition Slide Subtitle</a:t>
            </a: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92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07642" y="6532225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840" b="1" smtClean="0"/>
              <a:pPr algn="r" eaLnBrk="1" hangingPunct="1">
                <a:defRPr/>
              </a:pPr>
              <a:t>‹#›</a:t>
            </a:fld>
            <a:endParaRPr lang="en-US" sz="840" b="1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564579" y="6424345"/>
            <a:ext cx="42228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b="1" dirty="0">
                <a:solidFill>
                  <a:schemeClr val="accent2"/>
                </a:solidFill>
              </a:rPr>
              <a:t>DISCOVERY</a:t>
            </a:r>
            <a:r>
              <a:rPr lang="en-US" sz="1440" baseline="50000" dirty="0">
                <a:solidFill>
                  <a:schemeClr val="accent2"/>
                </a:solidFill>
              </a:rPr>
              <a:t>™</a:t>
            </a:r>
            <a:r>
              <a:rPr lang="en-US" sz="1920" dirty="0">
                <a:solidFill>
                  <a:schemeClr val="accent2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16347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6111098" y="245871"/>
            <a:ext cx="4759520" cy="740228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6871063" y="2873829"/>
            <a:ext cx="4885510" cy="3150827"/>
          </a:xfrm>
        </p:spPr>
        <p:txBody>
          <a:bodyPr anchor="b"/>
          <a:lstStyle>
            <a:lvl1pPr marL="0" indent="0" algn="r">
              <a:lnSpc>
                <a:spcPct val="90000"/>
              </a:lnSpc>
              <a:spcBef>
                <a:spcPts val="1440"/>
              </a:spcBef>
              <a:buNone/>
              <a:defRPr sz="312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2160">
                <a:solidFill>
                  <a:schemeClr val="accent1"/>
                </a:solidFill>
              </a:defRPr>
            </a:lvl2pPr>
            <a:lvl3pPr>
              <a:defRPr sz="1920">
                <a:solidFill>
                  <a:schemeClr val="accent1"/>
                </a:solidFill>
              </a:defRPr>
            </a:lvl3pPr>
            <a:lvl4pPr>
              <a:defRPr sz="1680">
                <a:solidFill>
                  <a:schemeClr val="accent1"/>
                </a:solidFill>
              </a:defRPr>
            </a:lvl4pPr>
            <a:lvl5pPr>
              <a:defRPr sz="1680">
                <a:solidFill>
                  <a:schemeClr val="accent1"/>
                </a:solidFill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16472" y="733431"/>
            <a:ext cx="10996084" cy="4752976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6324601"/>
            <a:ext cx="12192005" cy="533401"/>
            <a:chOff x="0" y="5270500"/>
            <a:chExt cx="10160004" cy="444501"/>
          </a:xfrm>
        </p:grpSpPr>
        <p:grpSp>
          <p:nvGrpSpPr>
            <p:cNvPr id="31" name="Group 30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9923035" y="5443521"/>
                <a:ext cx="108202" cy="1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fld id="{ADFF853E-691C-4897-BBCC-A95A55646DC0}" type="slidenum">
                  <a:rPr lang="en-US" sz="840" b="1" smtClean="0"/>
                  <a:pPr algn="r" eaLnBrk="1" hangingPunct="1">
                    <a:defRPr/>
                  </a:pPr>
                  <a:t>‹#›</a:t>
                </a:fld>
                <a:endParaRPr lang="en-US" sz="840" b="1"/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7564579" y="6424345"/>
            <a:ext cx="42228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b="1" dirty="0">
                <a:solidFill>
                  <a:schemeClr val="accent2"/>
                </a:solidFill>
              </a:rPr>
              <a:t>DISCOVERY</a:t>
            </a:r>
            <a:r>
              <a:rPr lang="en-US" sz="1440" baseline="50000" dirty="0">
                <a:solidFill>
                  <a:schemeClr val="accent2"/>
                </a:solidFill>
              </a:rPr>
              <a:t>™</a:t>
            </a:r>
            <a:r>
              <a:rPr lang="en-US" sz="1920" dirty="0">
                <a:solidFill>
                  <a:schemeClr val="accent2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20114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38194"/>
          <a:stretch/>
        </p:blipFill>
        <p:spPr>
          <a:xfrm>
            <a:off x="0" y="-1"/>
            <a:ext cx="12192000" cy="6371027"/>
          </a:xfrm>
          <a:prstGeom prst="rect">
            <a:avLst/>
          </a:prstGeom>
        </p:spPr>
      </p:pic>
      <p:sp>
        <p:nvSpPr>
          <p:cNvPr id="25" name="Content Placeholder 5"/>
          <p:cNvSpPr>
            <a:spLocks noGrp="1"/>
          </p:cNvSpPr>
          <p:nvPr>
            <p:ph sz="quarter" idx="4"/>
          </p:nvPr>
        </p:nvSpPr>
        <p:spPr>
          <a:xfrm>
            <a:off x="3457498" y="1588770"/>
            <a:ext cx="7583330" cy="438054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16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92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8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80">
                <a:solidFill>
                  <a:schemeClr val="bg1"/>
                </a:solidFill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16467" y="154787"/>
            <a:ext cx="4341283" cy="105259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6324601"/>
            <a:ext cx="12192005" cy="533401"/>
            <a:chOff x="0" y="5270500"/>
            <a:chExt cx="10160004" cy="444501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3" name="Rectangle 32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7564579" y="6424345"/>
            <a:ext cx="42228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b="1" dirty="0">
                <a:solidFill>
                  <a:schemeClr val="accent2"/>
                </a:solidFill>
              </a:rPr>
              <a:t>DISCOVERY</a:t>
            </a:r>
            <a:r>
              <a:rPr lang="en-US" sz="1440" baseline="50000" dirty="0">
                <a:solidFill>
                  <a:schemeClr val="accent2"/>
                </a:solidFill>
              </a:rPr>
              <a:t>™</a:t>
            </a:r>
            <a:r>
              <a:rPr lang="en-US" sz="1920" dirty="0">
                <a:solidFill>
                  <a:schemeClr val="accent2"/>
                </a:solidFill>
              </a:rPr>
              <a:t> CONFERENCE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717404" y="6475096"/>
            <a:ext cx="240030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52A6139-28CC-4842-8837-B010F8BEF95E}" type="slidenum">
              <a:rPr lang="en-US" sz="84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pPr algn="r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4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8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07642" y="6532224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840" b="1" smtClean="0"/>
              <a:pPr algn="r" eaLnBrk="1" hangingPunct="1">
                <a:defRPr/>
              </a:pPr>
              <a:t>‹#›</a:t>
            </a:fld>
            <a:endParaRPr lang="en-US" sz="840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554"/>
            <a:ext cx="4828032" cy="6324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4627885" y="1738536"/>
            <a:ext cx="695033" cy="2947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83167" y="822121"/>
            <a:ext cx="3613151" cy="2869370"/>
          </a:xfrm>
        </p:spPr>
        <p:txBody>
          <a:bodyPr/>
          <a:lstStyle>
            <a:lvl1pPr marL="0" indent="0">
              <a:buNone/>
              <a:defRPr sz="5280" strike="noStrike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5905850" y="828676"/>
            <a:ext cx="5592233" cy="520065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7564579" y="6424345"/>
            <a:ext cx="42228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b="1" dirty="0">
                <a:solidFill>
                  <a:schemeClr val="accent2"/>
                </a:solidFill>
              </a:rPr>
              <a:t>DISCOVERY</a:t>
            </a:r>
            <a:r>
              <a:rPr lang="en-US" sz="1440" baseline="50000" dirty="0">
                <a:solidFill>
                  <a:schemeClr val="accent2"/>
                </a:solidFill>
              </a:rPr>
              <a:t>™</a:t>
            </a:r>
            <a:r>
              <a:rPr lang="en-US" sz="1920" dirty="0">
                <a:solidFill>
                  <a:schemeClr val="accent2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345238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" y="554"/>
            <a:ext cx="4828032" cy="6324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4627885" y="1738536"/>
            <a:ext cx="695033" cy="2947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83167" y="822121"/>
            <a:ext cx="3613151" cy="2869370"/>
          </a:xfrm>
        </p:spPr>
        <p:txBody>
          <a:bodyPr/>
          <a:lstStyle>
            <a:lvl1pPr marL="0" indent="0">
              <a:buNone/>
              <a:defRPr sz="5280" strike="noStrike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5905850" y="828676"/>
            <a:ext cx="5592233" cy="520065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564579" y="6424345"/>
            <a:ext cx="42228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b="1" dirty="0">
                <a:solidFill>
                  <a:schemeClr val="accent2"/>
                </a:solidFill>
              </a:rPr>
              <a:t>DISCOVERY</a:t>
            </a:r>
            <a:r>
              <a:rPr lang="en-US" sz="1440" baseline="50000" dirty="0">
                <a:solidFill>
                  <a:schemeClr val="accent2"/>
                </a:solidFill>
              </a:rPr>
              <a:t>™</a:t>
            </a:r>
            <a:r>
              <a:rPr lang="en-US" sz="1920" dirty="0">
                <a:solidFill>
                  <a:schemeClr val="accent2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21180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6235"/>
            <a:ext cx="10972800" cy="5724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003624"/>
            <a:ext cx="5386918" cy="639762"/>
          </a:xfrm>
        </p:spPr>
        <p:txBody>
          <a:bodyPr anchor="b"/>
          <a:lstStyle>
            <a:lvl1pPr marL="0" indent="0">
              <a:buNone/>
              <a:defRPr lang="en-US" sz="2400" b="1" kern="120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548635" indent="0">
              <a:buNone/>
              <a:defRPr sz="2400" b="1"/>
            </a:lvl2pPr>
            <a:lvl3pPr marL="1097269" indent="0">
              <a:buNone/>
              <a:defRPr sz="2160" b="1"/>
            </a:lvl3pPr>
            <a:lvl4pPr marL="1645904" indent="0">
              <a:buNone/>
              <a:defRPr sz="1920" b="1"/>
            </a:lvl4pPr>
            <a:lvl5pPr marL="2194538" indent="0">
              <a:buNone/>
              <a:defRPr sz="1920" b="1"/>
            </a:lvl5pPr>
            <a:lvl6pPr marL="2743174" indent="0">
              <a:buNone/>
              <a:defRPr sz="1920" b="1"/>
            </a:lvl6pPr>
            <a:lvl7pPr marL="3291808" indent="0">
              <a:buNone/>
              <a:defRPr sz="1920" b="1"/>
            </a:lvl7pPr>
            <a:lvl8pPr marL="3840442" indent="0">
              <a:buNone/>
              <a:defRPr sz="1920" b="1"/>
            </a:lvl8pPr>
            <a:lvl9pPr marL="4389076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1643379"/>
            <a:ext cx="5386918" cy="441452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772" y="1003624"/>
            <a:ext cx="5389033" cy="639762"/>
          </a:xfr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548635" indent="0">
              <a:buNone/>
              <a:defRPr sz="2400" b="1"/>
            </a:lvl2pPr>
            <a:lvl3pPr marL="1097269" indent="0">
              <a:buNone/>
              <a:defRPr sz="2160" b="1"/>
            </a:lvl3pPr>
            <a:lvl4pPr marL="1645904" indent="0">
              <a:buNone/>
              <a:defRPr sz="1920" b="1"/>
            </a:lvl4pPr>
            <a:lvl5pPr marL="2194538" indent="0">
              <a:buNone/>
              <a:defRPr sz="1920" b="1"/>
            </a:lvl5pPr>
            <a:lvl6pPr marL="2743174" indent="0">
              <a:buNone/>
              <a:defRPr sz="1920" b="1"/>
            </a:lvl6pPr>
            <a:lvl7pPr marL="3291808" indent="0">
              <a:buNone/>
              <a:defRPr sz="1920" b="1"/>
            </a:lvl7pPr>
            <a:lvl8pPr marL="3840442" indent="0">
              <a:buNone/>
              <a:defRPr sz="1920" b="1"/>
            </a:lvl8pPr>
            <a:lvl9pPr marL="4389076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772" y="1643379"/>
            <a:ext cx="5389033" cy="441452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6217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6467" y="1453198"/>
            <a:ext cx="3167258" cy="153272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379464" y="1170965"/>
            <a:ext cx="4981956" cy="34097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59424" y="478039"/>
            <a:ext cx="5622036" cy="614933"/>
          </a:xfrm>
          <a:prstGeom prst="rect">
            <a:avLst/>
          </a:prstGeom>
        </p:spPr>
        <p:txBody>
          <a:bodyPr anchor="ctr"/>
          <a:lstStyle>
            <a:lvl1pPr marL="0" indent="0" algn="ctr" defTabSz="1097237" rtl="0" eaLnBrk="1" latinLnBrk="0" hangingPunct="1">
              <a:lnSpc>
                <a:spcPct val="95000"/>
              </a:lnSpc>
              <a:buNone/>
              <a:defRPr lang="en-US" sz="192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906713"/>
            <a:ext cx="5386918" cy="3163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160">
                <a:solidFill>
                  <a:schemeClr val="bg1"/>
                </a:solidFill>
              </a:defRPr>
            </a:lvl2pPr>
            <a:lvl3pPr>
              <a:defRPr sz="1920">
                <a:solidFill>
                  <a:schemeClr val="bg1"/>
                </a:solidFill>
              </a:defRPr>
            </a:lvl3pPr>
            <a:lvl4pPr>
              <a:defRPr sz="1680">
                <a:solidFill>
                  <a:schemeClr val="bg1"/>
                </a:solidFill>
              </a:defRPr>
            </a:lvl4pPr>
            <a:lvl5pPr>
              <a:defRPr sz="1680">
                <a:solidFill>
                  <a:schemeClr val="bg1"/>
                </a:solidFill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0" y="6324601"/>
            <a:ext cx="12192005" cy="533401"/>
            <a:chOff x="0" y="5270500"/>
            <a:chExt cx="10160004" cy="444501"/>
          </a:xfrm>
        </p:grpSpPr>
        <p:sp>
          <p:nvSpPr>
            <p:cNvPr id="36" name="Rectangle 35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27"/>
            <p:cNvSpPr>
              <a:spLocks noChangeArrowheads="1"/>
            </p:cNvSpPr>
            <p:nvPr userDrawn="1"/>
          </p:nvSpPr>
          <p:spPr bwMode="auto">
            <a:xfrm>
              <a:off x="0" y="5270500"/>
              <a:ext cx="10160000" cy="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7564579" y="6424345"/>
            <a:ext cx="42228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b="1" dirty="0">
                <a:solidFill>
                  <a:schemeClr val="accent2"/>
                </a:solidFill>
              </a:rPr>
              <a:t>DISCOVERY</a:t>
            </a:r>
            <a:r>
              <a:rPr lang="en-US" sz="1440" baseline="50000" dirty="0">
                <a:solidFill>
                  <a:schemeClr val="accent2"/>
                </a:solidFill>
              </a:rPr>
              <a:t>™</a:t>
            </a:r>
            <a:r>
              <a:rPr lang="en-US" sz="1920" dirty="0">
                <a:solidFill>
                  <a:schemeClr val="accent2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27296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950"/>
          <a:stretch/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 userDrawn="1"/>
        </p:nvSpPr>
        <p:spPr bwMode="auto">
          <a:xfrm flipV="1">
            <a:off x="4322914" y="-1"/>
            <a:ext cx="6667303" cy="6867864"/>
          </a:xfrm>
          <a:custGeom>
            <a:avLst/>
            <a:gdLst>
              <a:gd name="T0" fmla="*/ 3752 w 3752"/>
              <a:gd name="T1" fmla="*/ 4345 h 4345"/>
              <a:gd name="T2" fmla="*/ 0 w 3752"/>
              <a:gd name="T3" fmla="*/ 4345 h 4345"/>
              <a:gd name="T4" fmla="*/ 1094 w 3752"/>
              <a:gd name="T5" fmla="*/ 0 h 4345"/>
              <a:gd name="T6" fmla="*/ 3752 w 3752"/>
              <a:gd name="T7" fmla="*/ 0 h 4345"/>
              <a:gd name="T8" fmla="*/ 3752 w 3752"/>
              <a:gd name="T9" fmla="*/ 4345 h 4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2" h="4345">
                <a:moveTo>
                  <a:pt x="3752" y="4345"/>
                </a:moveTo>
                <a:lnTo>
                  <a:pt x="0" y="4345"/>
                </a:lnTo>
                <a:lnTo>
                  <a:pt x="1094" y="0"/>
                </a:lnTo>
                <a:lnTo>
                  <a:pt x="3752" y="0"/>
                </a:lnTo>
                <a:lnTo>
                  <a:pt x="3752" y="4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V="1">
            <a:off x="1" y="3936275"/>
            <a:ext cx="911917" cy="2921724"/>
          </a:xfrm>
          <a:custGeom>
            <a:avLst/>
            <a:gdLst>
              <a:gd name="T0" fmla="*/ 10892 w 10892"/>
              <a:gd name="T1" fmla="*/ 0 h 2292"/>
              <a:gd name="T2" fmla="*/ 0 w 10892"/>
              <a:gd name="T3" fmla="*/ 2292 h 2292"/>
              <a:gd name="T4" fmla="*/ 0 w 10892"/>
              <a:gd name="T5" fmla="*/ 0 h 2292"/>
              <a:gd name="T6" fmla="*/ 10892 w 10892"/>
              <a:gd name="T7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2" h="2292">
                <a:moveTo>
                  <a:pt x="10892" y="0"/>
                </a:moveTo>
                <a:lnTo>
                  <a:pt x="0" y="2292"/>
                </a:lnTo>
                <a:lnTo>
                  <a:pt x="0" y="0"/>
                </a:lnTo>
                <a:lnTo>
                  <a:pt x="10892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683" y="1156018"/>
            <a:ext cx="5680924" cy="1052596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791685" y="2257431"/>
            <a:ext cx="5729755" cy="3829861"/>
          </a:xfrm>
        </p:spPr>
        <p:txBody>
          <a:bodyPr/>
          <a:lstStyle>
            <a:lvl1pPr marL="0" indent="0">
              <a:spcBef>
                <a:spcPts val="720"/>
              </a:spcBef>
              <a:buNone/>
              <a:defRPr/>
            </a:lvl1pPr>
            <a:lvl2pPr>
              <a:spcBef>
                <a:spcPts val="720"/>
              </a:spcBef>
              <a:defRPr/>
            </a:lvl2pPr>
            <a:lvl3pPr>
              <a:spcBef>
                <a:spcPts val="720"/>
              </a:spcBef>
              <a:defRPr/>
            </a:lvl3pPr>
            <a:lvl4pPr>
              <a:spcBef>
                <a:spcPts val="720"/>
              </a:spcBef>
              <a:defRPr/>
            </a:lvl4pPr>
            <a:lvl5pPr>
              <a:spcBef>
                <a:spcPts val="72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b="6451"/>
          <a:stretch/>
        </p:blipFill>
        <p:spPr>
          <a:xfrm>
            <a:off x="0" y="2560034"/>
            <a:ext cx="1236680" cy="4297966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0" y="6324601"/>
            <a:ext cx="12192005" cy="533401"/>
            <a:chOff x="0" y="5270500"/>
            <a:chExt cx="10160004" cy="444501"/>
          </a:xfrm>
        </p:grpSpPr>
        <p:grpSp>
          <p:nvGrpSpPr>
            <p:cNvPr id="32" name="Group 31"/>
            <p:cNvGrpSpPr/>
            <p:nvPr userDrawn="1"/>
          </p:nvGrpSpPr>
          <p:grpSpPr>
            <a:xfrm>
              <a:off x="0" y="5270500"/>
              <a:ext cx="10160004" cy="444501"/>
              <a:chOff x="0" y="5270500"/>
              <a:chExt cx="10160004" cy="444501"/>
            </a:xfrm>
          </p:grpSpPr>
          <p:sp>
            <p:nvSpPr>
              <p:cNvPr id="35" name="Rectangle 34"/>
              <p:cNvSpPr/>
              <p:nvPr userDrawn="1"/>
            </p:nvSpPr>
            <p:spPr>
              <a:xfrm>
                <a:off x="0" y="5297715"/>
                <a:ext cx="10160000" cy="41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 userDrawn="1"/>
            </p:nvSpPr>
            <p:spPr bwMode="auto">
              <a:xfrm rot="16200000" flipV="1">
                <a:off x="4975493" y="312039"/>
                <a:ext cx="209021" cy="101600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>
                      <a:alpha val="75998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27"/>
              <p:cNvSpPr>
                <a:spLocks noChangeArrowheads="1"/>
              </p:cNvSpPr>
              <p:nvPr userDrawn="1"/>
            </p:nvSpPr>
            <p:spPr bwMode="auto">
              <a:xfrm>
                <a:off x="0" y="5270500"/>
                <a:ext cx="10160000" cy="304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89" y="5409037"/>
              <a:ext cx="1813050" cy="215678"/>
            </a:xfrm>
            <a:prstGeom prst="rect">
              <a:avLst/>
            </a:prstGeom>
          </p:spPr>
        </p:pic>
      </p:grp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11907642" y="6532225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840" b="1" smtClean="0"/>
              <a:pPr algn="r" eaLnBrk="1" hangingPunct="1">
                <a:defRPr/>
              </a:pPr>
              <a:t>‹#›</a:t>
            </a:fld>
            <a:endParaRPr lang="en-US" sz="840" b="1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564579" y="6424345"/>
            <a:ext cx="42228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b="1" dirty="0">
                <a:solidFill>
                  <a:schemeClr val="accent2"/>
                </a:solidFill>
              </a:rPr>
              <a:t>DISCOVERY</a:t>
            </a:r>
            <a:r>
              <a:rPr lang="en-US" sz="1440" baseline="50000" dirty="0">
                <a:solidFill>
                  <a:schemeClr val="accent2"/>
                </a:solidFill>
              </a:rPr>
              <a:t>™</a:t>
            </a:r>
            <a:r>
              <a:rPr lang="en-US" sz="1920" dirty="0">
                <a:solidFill>
                  <a:schemeClr val="accent2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294893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32444" y="377197"/>
            <a:ext cx="6815666" cy="5714994"/>
          </a:xfrm>
        </p:spPr>
        <p:txBody>
          <a:bodyPr/>
          <a:lstStyle>
            <a:lvl1pPr marL="0" indent="0">
              <a:buNone/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177" y="1434736"/>
            <a:ext cx="4112683" cy="4680313"/>
          </a:xfrm>
        </p:spPr>
        <p:txBody>
          <a:bodyPr/>
          <a:lstStyle>
            <a:lvl1pPr marL="0" indent="0">
              <a:buNone/>
              <a:defRPr sz="1680"/>
            </a:lvl1pPr>
            <a:lvl2pPr marL="548635" indent="0">
              <a:buNone/>
              <a:defRPr sz="1440"/>
            </a:lvl2pPr>
            <a:lvl3pPr marL="1097269" indent="0">
              <a:buNone/>
              <a:defRPr sz="1200"/>
            </a:lvl3pPr>
            <a:lvl4pPr marL="1645904" indent="0">
              <a:buNone/>
              <a:defRPr sz="1080"/>
            </a:lvl4pPr>
            <a:lvl5pPr marL="2194538" indent="0">
              <a:buNone/>
              <a:defRPr sz="1080"/>
            </a:lvl5pPr>
            <a:lvl6pPr marL="2743174" indent="0">
              <a:buNone/>
              <a:defRPr sz="1080"/>
            </a:lvl6pPr>
            <a:lvl7pPr marL="3291808" indent="0">
              <a:buNone/>
              <a:defRPr sz="1080"/>
            </a:lvl7pPr>
            <a:lvl8pPr marL="3840442" indent="0">
              <a:buNone/>
              <a:defRPr sz="1080"/>
            </a:lvl8pPr>
            <a:lvl9pPr marL="4389076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82177" y="378778"/>
            <a:ext cx="4106333" cy="105259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89717" y="4794875"/>
            <a:ext cx="7315200" cy="572464"/>
          </a:xfrm>
        </p:spPr>
        <p:txBody>
          <a:bodyPr anchor="b"/>
          <a:lstStyle>
            <a:lvl1pPr algn="l">
              <a:defRPr sz="312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3000"/>
            <a:ext cx="7315200" cy="3584575"/>
          </a:xfrm>
        </p:spPr>
        <p:txBody>
          <a:bodyPr/>
          <a:lstStyle>
            <a:lvl1pPr marL="0" indent="0">
              <a:buNone/>
              <a:defRPr sz="3840"/>
            </a:lvl1pPr>
            <a:lvl2pPr marL="548635" indent="0">
              <a:buNone/>
              <a:defRPr sz="3360"/>
            </a:lvl2pPr>
            <a:lvl3pPr marL="1097269" indent="0">
              <a:buNone/>
              <a:defRPr sz="2880"/>
            </a:lvl3pPr>
            <a:lvl4pPr marL="1645904" indent="0">
              <a:buNone/>
              <a:defRPr sz="2400"/>
            </a:lvl4pPr>
            <a:lvl5pPr marL="2194538" indent="0">
              <a:buNone/>
              <a:defRPr sz="2400"/>
            </a:lvl5pPr>
            <a:lvl6pPr marL="2743174" indent="0">
              <a:buNone/>
              <a:defRPr sz="2400"/>
            </a:lvl6pPr>
            <a:lvl7pPr marL="3291808" indent="0">
              <a:buNone/>
              <a:defRPr sz="2400"/>
            </a:lvl7pPr>
            <a:lvl8pPr marL="3840442" indent="0">
              <a:buNone/>
              <a:defRPr sz="2400"/>
            </a:lvl8pPr>
            <a:lvl9pPr marL="4389076" indent="0">
              <a:buNone/>
              <a:defRPr sz="24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35" indent="0">
              <a:buNone/>
              <a:defRPr sz="1440"/>
            </a:lvl2pPr>
            <a:lvl3pPr marL="1097269" indent="0">
              <a:buNone/>
              <a:defRPr sz="1200"/>
            </a:lvl3pPr>
            <a:lvl4pPr marL="1645904" indent="0">
              <a:buNone/>
              <a:defRPr sz="1080"/>
            </a:lvl4pPr>
            <a:lvl5pPr marL="2194538" indent="0">
              <a:buNone/>
              <a:defRPr sz="1080"/>
            </a:lvl5pPr>
            <a:lvl6pPr marL="2743174" indent="0">
              <a:buNone/>
              <a:defRPr sz="1080"/>
            </a:lvl6pPr>
            <a:lvl7pPr marL="3291808" indent="0">
              <a:buNone/>
              <a:defRPr sz="1080"/>
            </a:lvl7pPr>
            <a:lvl8pPr marL="3840442" indent="0">
              <a:buNone/>
              <a:defRPr sz="1080"/>
            </a:lvl8pPr>
            <a:lvl9pPr marL="4389076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70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7397" y="-7938"/>
            <a:ext cx="6311068" cy="6369051"/>
          </a:xfrm>
          <a:custGeom>
            <a:avLst/>
            <a:gdLst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1061530 w 7332663"/>
              <a:gd name="connsiteY5" fmla="*/ 6369051 h 6369051"/>
              <a:gd name="connsiteX6" fmla="*/ 0 w 7332663"/>
              <a:gd name="connsiteY6" fmla="*/ 530752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1061530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22389 w 7332663"/>
              <a:gd name="connsiteY4" fmla="*/ 6358777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3911369 w 7332663"/>
              <a:gd name="connsiteY2" fmla="*/ 2294429 h 6369051"/>
              <a:gd name="connsiteX3" fmla="*/ 7332663 w 7332663"/>
              <a:gd name="connsiteY3" fmla="*/ 6369051 h 6369051"/>
              <a:gd name="connsiteX4" fmla="*/ 7322389 w 7332663"/>
              <a:gd name="connsiteY4" fmla="*/ 6358777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3911369 w 7332663"/>
              <a:gd name="connsiteY2" fmla="*/ 2294429 h 6369051"/>
              <a:gd name="connsiteX3" fmla="*/ 7332663 w 7332663"/>
              <a:gd name="connsiteY3" fmla="*/ 6369051 h 6369051"/>
              <a:gd name="connsiteX4" fmla="*/ 3438758 w 7332663"/>
              <a:gd name="connsiteY4" fmla="*/ 6348503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4733301"/>
              <a:gd name="connsiteY0" fmla="*/ 0 h 6369051"/>
              <a:gd name="connsiteX1" fmla="*/ 3445740 w 4733301"/>
              <a:gd name="connsiteY1" fmla="*/ 0 h 6369051"/>
              <a:gd name="connsiteX2" fmla="*/ 3911369 w 4733301"/>
              <a:gd name="connsiteY2" fmla="*/ 2294429 h 6369051"/>
              <a:gd name="connsiteX3" fmla="*/ 4733301 w 4733301"/>
              <a:gd name="connsiteY3" fmla="*/ 6348503 h 6369051"/>
              <a:gd name="connsiteX4" fmla="*/ 3438758 w 4733301"/>
              <a:gd name="connsiteY4" fmla="*/ 6348503 h 6369051"/>
              <a:gd name="connsiteX5" fmla="*/ 588919 w 4733301"/>
              <a:gd name="connsiteY5" fmla="*/ 6369051 h 6369051"/>
              <a:gd name="connsiteX6" fmla="*/ 0 w 4733301"/>
              <a:gd name="connsiteY6" fmla="*/ 4023251 h 6369051"/>
              <a:gd name="connsiteX7" fmla="*/ 0 w 4733301"/>
              <a:gd name="connsiteY7" fmla="*/ 0 h 6369051"/>
              <a:gd name="connsiteX0" fmla="*/ 0 w 4733301"/>
              <a:gd name="connsiteY0" fmla="*/ 0 h 6369051"/>
              <a:gd name="connsiteX1" fmla="*/ 3445740 w 4733301"/>
              <a:gd name="connsiteY1" fmla="*/ 0 h 6369051"/>
              <a:gd name="connsiteX2" fmla="*/ 3911369 w 4733301"/>
              <a:gd name="connsiteY2" fmla="*/ 2294429 h 6369051"/>
              <a:gd name="connsiteX3" fmla="*/ 4733301 w 4733301"/>
              <a:gd name="connsiteY3" fmla="*/ 6348503 h 6369051"/>
              <a:gd name="connsiteX4" fmla="*/ 3438758 w 4733301"/>
              <a:gd name="connsiteY4" fmla="*/ 6348503 h 6369051"/>
              <a:gd name="connsiteX5" fmla="*/ 588919 w 4733301"/>
              <a:gd name="connsiteY5" fmla="*/ 6369051 h 6369051"/>
              <a:gd name="connsiteX6" fmla="*/ 10274 w 4733301"/>
              <a:gd name="connsiteY6" fmla="*/ 3961606 h 6369051"/>
              <a:gd name="connsiteX7" fmla="*/ 0 w 4733301"/>
              <a:gd name="connsiteY7" fmla="*/ 0 h 636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301" h="6369051">
                <a:moveTo>
                  <a:pt x="0" y="0"/>
                </a:moveTo>
                <a:lnTo>
                  <a:pt x="3445740" y="0"/>
                </a:lnTo>
                <a:lnTo>
                  <a:pt x="3911369" y="2294429"/>
                </a:lnTo>
                <a:lnTo>
                  <a:pt x="4733301" y="6348503"/>
                </a:lnTo>
                <a:lnTo>
                  <a:pt x="3438758" y="6348503"/>
                </a:lnTo>
                <a:lnTo>
                  <a:pt x="588919" y="6369051"/>
                </a:lnTo>
                <a:lnTo>
                  <a:pt x="10274" y="3961606"/>
                </a:lnTo>
                <a:cubicBezTo>
                  <a:pt x="6849" y="2641071"/>
                  <a:pt x="3425" y="1320535"/>
                  <a:pt x="0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V="1">
            <a:off x="4608352" y="-1"/>
            <a:ext cx="6381864" cy="6867864"/>
          </a:xfrm>
          <a:custGeom>
            <a:avLst/>
            <a:gdLst>
              <a:gd name="T0" fmla="*/ 3752 w 3752"/>
              <a:gd name="T1" fmla="*/ 4345 h 4345"/>
              <a:gd name="T2" fmla="*/ 0 w 3752"/>
              <a:gd name="T3" fmla="*/ 4345 h 4345"/>
              <a:gd name="T4" fmla="*/ 1094 w 3752"/>
              <a:gd name="T5" fmla="*/ 0 h 4345"/>
              <a:gd name="T6" fmla="*/ 3752 w 3752"/>
              <a:gd name="T7" fmla="*/ 0 h 4345"/>
              <a:gd name="T8" fmla="*/ 3752 w 3752"/>
              <a:gd name="T9" fmla="*/ 4345 h 4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2" h="4345">
                <a:moveTo>
                  <a:pt x="3752" y="4345"/>
                </a:moveTo>
                <a:lnTo>
                  <a:pt x="0" y="4345"/>
                </a:lnTo>
                <a:lnTo>
                  <a:pt x="1094" y="0"/>
                </a:lnTo>
                <a:lnTo>
                  <a:pt x="3752" y="0"/>
                </a:lnTo>
                <a:lnTo>
                  <a:pt x="3752" y="4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V="1">
            <a:off x="0" y="3936275"/>
            <a:ext cx="911917" cy="2921724"/>
          </a:xfrm>
          <a:custGeom>
            <a:avLst/>
            <a:gdLst>
              <a:gd name="T0" fmla="*/ 10892 w 10892"/>
              <a:gd name="T1" fmla="*/ 0 h 2292"/>
              <a:gd name="T2" fmla="*/ 0 w 10892"/>
              <a:gd name="T3" fmla="*/ 2292 h 2292"/>
              <a:gd name="T4" fmla="*/ 0 w 10892"/>
              <a:gd name="T5" fmla="*/ 0 h 2292"/>
              <a:gd name="T6" fmla="*/ 10892 w 10892"/>
              <a:gd name="T7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2" h="2292">
                <a:moveTo>
                  <a:pt x="10892" y="0"/>
                </a:moveTo>
                <a:lnTo>
                  <a:pt x="0" y="2292"/>
                </a:lnTo>
                <a:lnTo>
                  <a:pt x="0" y="0"/>
                </a:lnTo>
                <a:lnTo>
                  <a:pt x="10892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3404" y="568788"/>
            <a:ext cx="5379203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096000" y="1670202"/>
            <a:ext cx="5425440" cy="382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b="6451"/>
          <a:stretch/>
        </p:blipFill>
        <p:spPr>
          <a:xfrm>
            <a:off x="0" y="2560034"/>
            <a:ext cx="1236680" cy="4297966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0" y="6324602"/>
            <a:ext cx="12192005" cy="533401"/>
            <a:chOff x="0" y="5270500"/>
            <a:chExt cx="10160004" cy="444501"/>
          </a:xfrm>
        </p:grpSpPr>
        <p:sp>
          <p:nvSpPr>
            <p:cNvPr id="35" name="Rectangle 34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27"/>
            <p:cNvSpPr>
              <a:spLocks noChangeArrowheads="1"/>
            </p:cNvSpPr>
            <p:nvPr userDrawn="1"/>
          </p:nvSpPr>
          <p:spPr bwMode="auto">
            <a:xfrm>
              <a:off x="0" y="5270500"/>
              <a:ext cx="10160000" cy="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3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40014"/>
            <a:ext cx="10972800" cy="5724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16472" y="1040131"/>
            <a:ext cx="10996084" cy="5055876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9884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ltiple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12192000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1789588"/>
            <a:ext cx="10972800" cy="683264"/>
          </a:xfrm>
        </p:spPr>
        <p:txBody>
          <a:bodyPr/>
          <a:lstStyle>
            <a:lvl1pPr>
              <a:defRPr/>
            </a:lvl1pPr>
          </a:lstStyle>
          <a:p>
            <a:r>
              <a:rPr lang="en-US" sz="3840" kern="1200" cap="all" spc="36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8" y="2567669"/>
            <a:ext cx="5831114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6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2160" dirty="0" err="1">
                <a:solidFill>
                  <a:schemeClr val="bg1"/>
                </a:solidFill>
              </a:rPr>
              <a:t>XXX.XXX.XXX</a:t>
            </a:r>
            <a:r>
              <a:rPr lang="en-US" sz="2160" dirty="0">
                <a:solidFill>
                  <a:schemeClr val="bg1"/>
                </a:solidFill>
              </a:rPr>
              <a:t>, Ext. </a:t>
            </a:r>
            <a:r>
              <a:rPr lang="en-US" sz="2160" dirty="0" err="1">
                <a:solidFill>
                  <a:schemeClr val="bg1"/>
                </a:solidFill>
              </a:rPr>
              <a:t>XXX.XXXX</a:t>
            </a:r>
            <a:endParaRPr lang="en-US" sz="216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6465959" y="2529872"/>
            <a:ext cx="0" cy="192024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07642" y="6532224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840" b="1" smtClean="0"/>
              <a:pPr algn="r" eaLnBrk="1" hangingPunct="1">
                <a:defRPr/>
              </a:pPr>
              <a:t>‹#›</a:t>
            </a:fld>
            <a:endParaRPr lang="en-US" sz="840" b="1" dirty="0"/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59075" y="2594234"/>
            <a:ext cx="5232359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6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2160" dirty="0" err="1">
                <a:solidFill>
                  <a:schemeClr val="bg1"/>
                </a:solidFill>
              </a:rPr>
              <a:t>XXX.XXX.XXX</a:t>
            </a:r>
            <a:r>
              <a:rPr lang="en-US" sz="2160" dirty="0">
                <a:solidFill>
                  <a:schemeClr val="bg1"/>
                </a:solidFill>
              </a:rPr>
              <a:t>, Ext. </a:t>
            </a:r>
            <a:r>
              <a:rPr lang="en-US" sz="2160" dirty="0" err="1">
                <a:solidFill>
                  <a:schemeClr val="bg1"/>
                </a:solidFill>
              </a:rPr>
              <a:t>XXX.XXXX</a:t>
            </a:r>
            <a:endParaRPr lang="en-US" sz="216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564579" y="6424345"/>
            <a:ext cx="42228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b="1" dirty="0">
                <a:solidFill>
                  <a:schemeClr val="accent2"/>
                </a:solidFill>
              </a:rPr>
              <a:t>DISCOVERY</a:t>
            </a:r>
            <a:r>
              <a:rPr lang="en-US" sz="1440" baseline="50000" dirty="0">
                <a:solidFill>
                  <a:schemeClr val="accent2"/>
                </a:solidFill>
              </a:rPr>
              <a:t>™</a:t>
            </a:r>
            <a:r>
              <a:rPr lang="en-US" sz="1920" dirty="0">
                <a:solidFill>
                  <a:schemeClr val="accent2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20772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6677638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30575" y="2955351"/>
            <a:ext cx="5881519" cy="683264"/>
          </a:xfrm>
        </p:spPr>
        <p:txBody>
          <a:bodyPr/>
          <a:lstStyle>
            <a:lvl1pPr>
              <a:defRPr/>
            </a:lvl1pPr>
          </a:lstStyle>
          <a:p>
            <a:r>
              <a:rPr lang="en-US" sz="3840" kern="1200" cap="all" spc="36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8" y="3784074"/>
            <a:ext cx="5831114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6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216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2160" dirty="0" err="1">
                <a:solidFill>
                  <a:schemeClr val="bg1"/>
                </a:solidFill>
              </a:rPr>
              <a:t>XXX.XXX.XXX</a:t>
            </a:r>
            <a:r>
              <a:rPr lang="en-US" sz="2160" dirty="0">
                <a:solidFill>
                  <a:schemeClr val="bg1"/>
                </a:solidFill>
              </a:rPr>
              <a:t>, Ext. </a:t>
            </a:r>
            <a:r>
              <a:rPr lang="en-US" sz="2160" dirty="0" err="1">
                <a:solidFill>
                  <a:schemeClr val="bg1"/>
                </a:solidFill>
              </a:rPr>
              <a:t>XXX.XXXX</a:t>
            </a:r>
            <a:endParaRPr lang="en-US" sz="2160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07642" y="6532224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840" b="1" smtClean="0"/>
              <a:pPr algn="r" eaLnBrk="1" hangingPunct="1">
                <a:defRPr/>
              </a:pPr>
              <a:t>‹#›</a:t>
            </a:fld>
            <a:endParaRPr lang="en-US" sz="840" b="1" dirty="0"/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77638" y="0"/>
            <a:ext cx="5514362" cy="63246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564579" y="6424345"/>
            <a:ext cx="42228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b="1" dirty="0">
                <a:solidFill>
                  <a:schemeClr val="accent2"/>
                </a:solidFill>
              </a:rPr>
              <a:t>DISCOVERY</a:t>
            </a:r>
            <a:r>
              <a:rPr lang="en-US" sz="1440" baseline="50000" dirty="0">
                <a:solidFill>
                  <a:schemeClr val="accent2"/>
                </a:solidFill>
              </a:rPr>
              <a:t>™</a:t>
            </a:r>
            <a:r>
              <a:rPr lang="en-US" sz="1920" dirty="0">
                <a:solidFill>
                  <a:schemeClr val="accent2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28218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468166" y="1634642"/>
            <a:ext cx="5214889" cy="3034677"/>
            <a:chOff x="2242690" y="1898895"/>
            <a:chExt cx="4345741" cy="2528898"/>
          </a:xfrm>
        </p:grpSpPr>
        <p:sp>
          <p:nvSpPr>
            <p:cNvPr id="5" name="Rectangle 4"/>
            <p:cNvSpPr/>
            <p:nvPr userDrawn="1"/>
          </p:nvSpPr>
          <p:spPr>
            <a:xfrm>
              <a:off x="2242690" y="1898895"/>
              <a:ext cx="4345741" cy="2528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8680" b="1" kern="0" baseline="3000" dirty="0">
                  <a:solidFill>
                    <a:schemeClr val="bg1"/>
                  </a:solidFill>
                  <a:latin typeface="Rockwell" panose="02060603020205020403" pitchFamily="18" charset="0"/>
                  <a:ea typeface="+mj-ea"/>
                  <a:cs typeface="+mj-cs"/>
                </a:rPr>
                <a:t>Q  A</a:t>
              </a:r>
              <a:endParaRPr lang="en-US" sz="28680" b="1" baseline="3000" dirty="0">
                <a:solidFill>
                  <a:schemeClr val="bg1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061703" y="2424181"/>
              <a:ext cx="940696" cy="14927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6560" kern="0" baseline="3000" dirty="0">
                  <a:solidFill>
                    <a:schemeClr val="accent2"/>
                  </a:solidFill>
                  <a:latin typeface="Arial"/>
                  <a:ea typeface="+mj-ea"/>
                  <a:cs typeface="+mj-cs"/>
                </a:rPr>
                <a:t>&amp;</a:t>
              </a:r>
              <a:endParaRPr lang="en-US" sz="2880" baseline="30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1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flipH="1">
            <a:off x="-1" y="2"/>
            <a:ext cx="12192001" cy="6857999"/>
            <a:chOff x="749787" y="1627613"/>
            <a:chExt cx="9303009" cy="4145455"/>
          </a:xfrm>
          <a:solidFill>
            <a:schemeClr val="accent2"/>
          </a:solidFill>
        </p:grpSpPr>
        <p:sp>
          <p:nvSpPr>
            <p:cNvPr id="19" name="Right Triangle 18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Triangle 23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b="21347"/>
          <a:stretch/>
        </p:blipFill>
        <p:spPr>
          <a:xfrm>
            <a:off x="0" y="3815894"/>
            <a:ext cx="4269077" cy="3042107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27"/>
          <a:stretch/>
        </p:blipFill>
        <p:spPr bwMode="auto">
          <a:xfrm>
            <a:off x="868536" y="2655025"/>
            <a:ext cx="7361065" cy="84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hlinkClick r:id="rId4"/>
          </p:cNvPr>
          <p:cNvSpPr txBox="1"/>
          <p:nvPr userDrawn="1"/>
        </p:nvSpPr>
        <p:spPr>
          <a:xfrm>
            <a:off x="8919557" y="6281740"/>
            <a:ext cx="272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spc="36" baseline="0" dirty="0">
                <a:solidFill>
                  <a:schemeClr val="bg1"/>
                </a:solidFill>
              </a:rPr>
              <a:t>www.cunamutual.com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798449" y="578239"/>
            <a:ext cx="844171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80" b="1" spc="72" dirty="0">
                <a:solidFill>
                  <a:schemeClr val="accent2"/>
                </a:solidFill>
              </a:rPr>
              <a:t>DISCOVERY</a:t>
            </a:r>
            <a:r>
              <a:rPr lang="en-US" sz="4320" b="0" spc="72" baseline="46000" dirty="0">
                <a:solidFill>
                  <a:schemeClr val="accent2"/>
                </a:solidFill>
              </a:rPr>
              <a:t>™</a:t>
            </a:r>
            <a:r>
              <a:rPr lang="en-US" sz="2880" b="1" spc="72" dirty="0">
                <a:solidFill>
                  <a:schemeClr val="accent2"/>
                </a:solidFill>
              </a:rPr>
              <a:t> </a:t>
            </a:r>
          </a:p>
          <a:p>
            <a:pPr algn="just"/>
            <a:r>
              <a:rPr lang="en-US" sz="4800" b="0" spc="72" dirty="0">
                <a:solidFill>
                  <a:schemeClr val="accent2"/>
                </a:solidFill>
              </a:rPr>
              <a:t>CONFERENCE</a:t>
            </a:r>
          </a:p>
        </p:txBody>
      </p:sp>
      <p:pic>
        <p:nvPicPr>
          <p:cNvPr id="34" name="Picture 5" descr="LinkedIn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402" y="5893831"/>
            <a:ext cx="377190" cy="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Facebook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742" y="5893829"/>
            <a:ext cx="377190" cy="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YouTube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082" y="5893828"/>
            <a:ext cx="377190" cy="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Blogger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019" y="5893831"/>
            <a:ext cx="377190" cy="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Google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359" y="5893831"/>
            <a:ext cx="377190" cy="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Twitter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062" y="5893831"/>
            <a:ext cx="377190" cy="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47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029200"/>
            <a:ext cx="12192000" cy="182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5400000">
            <a:off x="6009481" y="-5923756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975225"/>
            <a:ext cx="12192000" cy="269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9485" y="6389689"/>
            <a:ext cx="5249333" cy="4801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40" dirty="0">
                <a:solidFill>
                  <a:schemeClr val="bg1"/>
                </a:solidFill>
                <a:cs typeface="+mn-cs"/>
              </a:rPr>
              <a:t>CUNA Mutual Group Proprietary </a:t>
            </a:r>
            <a:br>
              <a:rPr lang="en-US" altLang="en-US" sz="840" dirty="0">
                <a:solidFill>
                  <a:schemeClr val="bg1"/>
                </a:solidFill>
                <a:cs typeface="+mn-cs"/>
              </a:rPr>
            </a:br>
            <a:r>
              <a:rPr lang="en-US" altLang="en-US" sz="840" dirty="0">
                <a:solidFill>
                  <a:schemeClr val="bg1"/>
                </a:solidFill>
                <a:cs typeface="+mn-cs"/>
              </a:rPr>
              <a:t>Reproduction, Adaptation or Distribution Prohibited </a:t>
            </a:r>
            <a:br>
              <a:rPr lang="en-US" altLang="en-US" sz="840" dirty="0">
                <a:solidFill>
                  <a:schemeClr val="bg1"/>
                </a:solidFill>
                <a:cs typeface="+mn-cs"/>
              </a:rPr>
            </a:br>
            <a:r>
              <a:rPr lang="en-US" altLang="en-US" sz="840" dirty="0">
                <a:solidFill>
                  <a:schemeClr val="bg1"/>
                </a:solidFill>
                <a:cs typeface="+mn-cs"/>
              </a:rPr>
              <a:t>© CUNA Mutual Group </a:t>
            </a:r>
          </a:p>
        </p:txBody>
      </p:sp>
      <p:pic>
        <p:nvPicPr>
          <p:cNvPr id="9" name="Picture 7" descr="cmg_horiz_white_un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18" y="5570538"/>
            <a:ext cx="463126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mg_tag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68" y="6505576"/>
            <a:ext cx="463126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099815"/>
            <a:ext cx="10363200" cy="775597"/>
          </a:xfrm>
        </p:spPr>
        <p:txBody>
          <a:bodyPr/>
          <a:lstStyle>
            <a:lvl1pPr algn="ctr">
              <a:defRPr sz="432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276600"/>
            <a:ext cx="8534400" cy="457200"/>
          </a:xfrm>
        </p:spPr>
        <p:txBody>
          <a:bodyPr/>
          <a:lstStyle>
            <a:lvl1pPr marL="0" indent="0" algn="ctr">
              <a:lnSpc>
                <a:spcPct val="90000"/>
              </a:lnSpc>
              <a:buFontTx/>
              <a:buNone/>
              <a:defRPr sz="288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47833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07">
            <a:extLst>
              <a:ext uri="{FF2B5EF4-FFF2-40B4-BE49-F238E27FC236}">
                <a16:creationId xmlns:a16="http://schemas.microsoft.com/office/drawing/2014/main" id="{CD751401-40B9-4BD1-BB18-47C8229F1FB1}"/>
              </a:ext>
            </a:extLst>
          </p:cNvPr>
          <p:cNvGrpSpPr>
            <a:grpSpLocks/>
          </p:cNvGrpSpPr>
          <p:nvPr/>
        </p:nvGrpSpPr>
        <p:grpSpPr bwMode="auto">
          <a:xfrm>
            <a:off x="3943352" y="914400"/>
            <a:ext cx="6775449" cy="2876550"/>
            <a:chOff x="1863" y="576"/>
            <a:chExt cx="3201" cy="1812"/>
          </a:xfrm>
        </p:grpSpPr>
        <p:sp>
          <p:nvSpPr>
            <p:cNvPr id="4" name="Text Box 1042">
              <a:extLst>
                <a:ext uri="{FF2B5EF4-FFF2-40B4-BE49-F238E27FC236}">
                  <a16:creationId xmlns:a16="http://schemas.microsoft.com/office/drawing/2014/main" id="{5F175BB4-539D-4F6B-8222-BF1ED5BCF7F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 rot="16200000">
              <a:off x="2557" y="378"/>
              <a:ext cx="388" cy="1392"/>
            </a:xfrm>
            <a:prstGeom prst="rect">
              <a:avLst/>
            </a:prstGeom>
            <a:solidFill>
              <a:srgbClr val="FFFF99">
                <a:alpha val="30000"/>
              </a:srgbClr>
            </a:solidFill>
            <a:ln>
              <a:noFill/>
            </a:ln>
            <a:effectLst/>
          </p:spPr>
          <p:txBody>
            <a:bodyPr vert="eaVert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8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 h a p t e r </a:t>
              </a:r>
            </a:p>
          </p:txBody>
        </p:sp>
        <p:sp>
          <p:nvSpPr>
            <p:cNvPr id="5" name="Rectangle 1052">
              <a:extLst>
                <a:ext uri="{FF2B5EF4-FFF2-40B4-BE49-F238E27FC236}">
                  <a16:creationId xmlns:a16="http://schemas.microsoft.com/office/drawing/2014/main" id="{449404C0-65FA-4F24-8F92-B59713EDEE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63" y="1008"/>
              <a:ext cx="1920" cy="7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nine</a:t>
              </a:r>
            </a:p>
          </p:txBody>
        </p:sp>
        <p:pic>
          <p:nvPicPr>
            <p:cNvPr id="6" name="Picture 1106" descr="number_nine">
              <a:extLst>
                <a:ext uri="{FF2B5EF4-FFF2-40B4-BE49-F238E27FC236}">
                  <a16:creationId xmlns:a16="http://schemas.microsoft.com/office/drawing/2014/main" id="{36DBF1B4-6852-4BB6-ACE9-3190DD6C5A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576"/>
              <a:ext cx="1272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098">
            <a:extLst>
              <a:ext uri="{FF2B5EF4-FFF2-40B4-BE49-F238E27FC236}">
                <a16:creationId xmlns:a16="http://schemas.microsoft.com/office/drawing/2014/main" id="{40D8C056-4249-41B8-9435-A579688C12E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762000"/>
            <a:ext cx="10464800" cy="4724400"/>
            <a:chOff x="768" y="720"/>
            <a:chExt cx="4944" cy="2976"/>
          </a:xfrm>
        </p:grpSpPr>
        <p:sp>
          <p:nvSpPr>
            <p:cNvPr id="8" name="Rectangle 1063">
              <a:extLst>
                <a:ext uri="{FF2B5EF4-FFF2-40B4-BE49-F238E27FC236}">
                  <a16:creationId xmlns:a16="http://schemas.microsoft.com/office/drawing/2014/main" id="{812D4118-2907-4591-933B-0D8E923ECB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08" y="1584"/>
              <a:ext cx="2064" cy="1824"/>
            </a:xfrm>
            <a:prstGeom prst="rect">
              <a:avLst/>
            </a:prstGeom>
            <a:solidFill>
              <a:srgbClr val="CCCCFF">
                <a:alpha val="39999"/>
              </a:srgbClr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000"/>
            </a:p>
          </p:txBody>
        </p:sp>
        <p:sp>
          <p:nvSpPr>
            <p:cNvPr id="9" name="Rectangle 1064">
              <a:extLst>
                <a:ext uri="{FF2B5EF4-FFF2-40B4-BE49-F238E27FC236}">
                  <a16:creationId xmlns:a16="http://schemas.microsoft.com/office/drawing/2014/main" id="{72FCA559-087C-47D7-B03E-F45D20B887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8" y="960"/>
              <a:ext cx="1608" cy="2736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000"/>
            </a:p>
          </p:txBody>
        </p:sp>
        <p:sp>
          <p:nvSpPr>
            <p:cNvPr id="10" name="Rectangle 1065">
              <a:extLst>
                <a:ext uri="{FF2B5EF4-FFF2-40B4-BE49-F238E27FC236}">
                  <a16:creationId xmlns:a16="http://schemas.microsoft.com/office/drawing/2014/main" id="{F1273933-EF44-4D5C-A60F-940A9D4610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04" y="720"/>
              <a:ext cx="2208" cy="1920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lvl1pPr marL="457200" indent="-4572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1" name="Rectangle 1055">
            <a:extLst>
              <a:ext uri="{FF2B5EF4-FFF2-40B4-BE49-F238E27FC236}">
                <a16:creationId xmlns:a16="http://schemas.microsoft.com/office/drawing/2014/main" id="{2FFDA7D7-2CEC-4086-9BB8-06259BC55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629400"/>
            <a:ext cx="115824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sz="1200">
                <a:solidFill>
                  <a:schemeClr val="bg2"/>
                </a:solidFill>
                <a:latin typeface="Arial" panose="020B0604020202020204" pitchFamily="34" charset="0"/>
              </a:rPr>
              <a:t>© 2006 Prentice Hall Business Publishing   Economics  R. Glenn Hubbard, Anthony Patrick O’Brien—1</a:t>
            </a:r>
            <a:r>
              <a:rPr lang="en-US" sz="1200" baseline="30000">
                <a:solidFill>
                  <a:schemeClr val="bg2"/>
                </a:solidFill>
                <a:latin typeface="Arial" panose="020B0604020202020204" pitchFamily="34" charset="0"/>
              </a:rPr>
              <a:t>st</a:t>
            </a:r>
            <a:r>
              <a:rPr lang="en-US" sz="1200">
                <a:solidFill>
                  <a:schemeClr val="bg2"/>
                </a:solidFill>
                <a:latin typeface="Arial" panose="020B0604020202020204" pitchFamily="34" charset="0"/>
              </a:rPr>
              <a:t> ed.</a:t>
            </a:r>
          </a:p>
        </p:txBody>
      </p:sp>
      <p:sp>
        <p:nvSpPr>
          <p:cNvPr id="12" name="Line 1062">
            <a:extLst>
              <a:ext uri="{FF2B5EF4-FFF2-40B4-BE49-F238E27FC236}">
                <a16:creationId xmlns:a16="http://schemas.microsoft.com/office/drawing/2014/main" id="{7EF1A6BD-5BE3-4532-AF3B-BAF679CFA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5257800"/>
            <a:ext cx="7213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9">
            <a:extLst>
              <a:ext uri="{FF2B5EF4-FFF2-40B4-BE49-F238E27FC236}">
                <a16:creationId xmlns:a16="http://schemas.microsoft.com/office/drawing/2014/main" id="{F0FD5FC6-D3EB-48C7-8D02-E6ECAAF84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5486400"/>
            <a:ext cx="6096000" cy="457200"/>
          </a:xfrm>
          <a:prstGeom prst="rect">
            <a:avLst/>
          </a:prstGeom>
          <a:solidFill>
            <a:srgbClr val="E0E2E7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en-US" sz="2000"/>
          </a:p>
        </p:txBody>
      </p:sp>
      <p:sp>
        <p:nvSpPr>
          <p:cNvPr id="14" name="Text Box 1090">
            <a:extLst>
              <a:ext uri="{FF2B5EF4-FFF2-40B4-BE49-F238E27FC236}">
                <a16:creationId xmlns:a16="http://schemas.microsoft.com/office/drawing/2014/main" id="{E8137608-EC85-463F-BA66-008A86178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5562601"/>
            <a:ext cx="4617674" cy="3416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457200" indent="-4572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sz="1800" b="1">
                <a:latin typeface="Helvetica" pitchFamily="34" charset="0"/>
              </a:rPr>
              <a:t>Prepared by: Fernando &amp; Yvonn Quijano</a:t>
            </a:r>
          </a:p>
        </p:txBody>
      </p:sp>
      <p:sp>
        <p:nvSpPr>
          <p:cNvPr id="190483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812800" y="3276600"/>
            <a:ext cx="9245600" cy="1752600"/>
          </a:xfrm>
          <a:prstGeom prst="rect">
            <a:avLst/>
          </a:prstGeom>
          <a:solidFill>
            <a:srgbClr val="EEEDBD">
              <a:alpha val="30000"/>
            </a:srgbClr>
          </a:solidFill>
        </p:spPr>
        <p:txBody>
          <a:bodyPr bIns="45720" anchor="ctr"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9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31693-3893-4308-90FF-20DD3CC2B6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C0BB0B9E-DAA0-496F-A683-D6578D819F0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293155362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56AE7-A4BD-41C2-BE38-D7A6A8887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B0C38864-67EF-4B35-A7DD-5C0F2353500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352665442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447800"/>
            <a:ext cx="4165600" cy="45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4165600" cy="45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BF941-900E-4E45-9282-973F1D0E57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2E784D96-AC3C-4B66-8B14-101FF518B7E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983043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32444" y="377197"/>
            <a:ext cx="6815667" cy="571499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177" y="1434737"/>
            <a:ext cx="4112683" cy="468031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82176" y="378778"/>
            <a:ext cx="4106333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3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1DEC7-DB80-400A-ABF0-0C1E7988F1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B43F9C81-8587-4E04-B118-D08702A9A2B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426030223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7BA07-694E-4E35-92AB-77D7B769B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99D80B13-1949-40C4-BE50-B1653004E5A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24059068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BA582-F7FB-4B45-AC71-0F1F3BADA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494A4839-2DDD-4FB0-92C4-6B24A8DF3B7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24616844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91FC8-5F95-450A-95D3-5BC2A8156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667B4C3D-1FC2-451D-A808-83BC391CFCB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164563298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0A1DF-1C3B-4A2C-B5FC-C2176DB6AF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5E7E07F5-F868-4758-B7CE-18D3ECBCE2C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279149853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447800"/>
            <a:ext cx="8534400" cy="45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D8480-B83F-4C8A-A330-11E1EE208D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75B4013A-683D-42BA-8643-53FB0820CDB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22679005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1800" y="0"/>
            <a:ext cx="2870200" cy="1905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0"/>
            <a:ext cx="8407400" cy="190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5983A-8D03-48F5-97DB-AA7A8A0C74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186650E0-977E-41FC-B5B1-E6DEC6E2874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408673060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11200" y="0"/>
            <a:ext cx="11480800" cy="190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BDBBD-E4D5-4089-93E7-E82C8A814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1DF4EBB6-8DAC-4759-BA94-7ECBA26C285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13644404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F1F21-83EA-82E5-9E9A-9147C9A0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5755-0DDE-4BEE-9B4D-EF5980A74801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725C6-FEDA-9687-9411-06C887B6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60DC9-EF55-BB65-7E9C-B4FC5429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D261D-2699-4B6E-BC74-5A4272A3A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7804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63C06-1374-A888-0F07-232C5BBD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101E-88DD-4E2B-9638-5F460BB0DDDC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67508-22E1-27DF-82AD-CF2C4467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71DBB-A43D-820A-04A5-9C51476B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E4D78-A190-4152-B8D5-567E7DBD7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44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89717" y="4874898"/>
            <a:ext cx="7315200" cy="4924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3001"/>
            <a:ext cx="73152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7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22F1F-391B-007D-EAB9-8BF6561A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FF1CD-B5C0-4912-8854-AF2BDA38D121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6D881-68A8-3162-D10C-BB144A70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85CB5-5518-E9C1-A95F-3395AA7D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3E400-D64C-435A-874D-72C103CE8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779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B17CF-44E0-9083-F12A-013E14EC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F593-C97A-421A-99F9-C4C804853963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6168E-F310-77F4-5D03-3EF7BDCB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41213-7C8A-08E5-04D8-5DE8BCDF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A7C1-CA74-45BA-9BA7-2EDB3D11D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449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6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4CFB2-1056-470C-A1D7-D186A426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E3C7-0646-4867-BD76-2FCBD999C2F1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7B8254-0664-531D-01A4-41C18D6B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39698-050E-8A7C-231C-2BE771BA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8EC1-A607-46CF-BD82-5876FAE04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4716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3C28D-2DE9-F092-985C-AF62D01B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305A-9660-4274-BD9C-2945C5AA6BB6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1A106-8EFD-EECE-1E3E-FA58B3CB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1B389-6C35-E715-4EC4-04B5CB54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141A-75FF-43D1-98BD-27C93D8D8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7783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847B0-64AC-37BE-271A-14409191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4B2E-FD74-447E-87E1-6A26209DAA44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D7C1A-CF0D-3AE1-A813-2F11C970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50E2F-640F-D8FF-040A-61A2784E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3DCAB-DB42-4A96-8E51-8C7C3E31C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363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13C60-F5D5-0F29-365F-6383CE7D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85312-2375-4CA3-9C33-58CDD8CA1AED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B9052-1A3B-408D-56E7-8F655F97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73A2C-4DFB-9018-32C5-E52168DA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98A14-7264-463F-A873-907CC2DEE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721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2DB15-3465-2E74-1501-9675F97C7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7BCF-DA2A-40E2-B155-058A82A40DA1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5A9F4-946C-BF2D-79FF-E9B36CAC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213AC-3F61-FB83-A77B-F2300B26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160A-E10E-4B46-B969-59ADA746E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175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AB33D-A2D2-A88C-568C-C4ED28A5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0BC07-D4AF-42F8-8BAF-9E7D8B5E8A99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1E65A-FC52-A92B-FA31-FC87FEDDD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8FBDA-63D7-3015-9A92-1CC75508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A6AA-389E-4765-A6D1-0FF69E88C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2052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70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437CD-5E1D-BC6A-B347-3E61E849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BCB7-2958-4565-A45C-D353B7DBDFFE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6118-5F8B-B212-0E98-C15DA7D3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27BF7-D835-020A-2D97-98E1E622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BC71-7531-41D0-8F87-DD495D1F4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951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93FFA-9FB9-4D27-A381-86FBDD64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FEB9-CABA-47FD-A89B-CCF3463979C6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C846E-6BA3-0845-7384-511BFC35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5F05E-99A9-5805-9CA8-F550A974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D2191-8AE5-4A42-A7C8-D3ACA4DA8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80026"/>
            <a:ext cx="109728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16473" y="1040131"/>
            <a:ext cx="10996084" cy="5055876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2117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BA555-D478-3DCF-F686-D360CDEB6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D4869-127E-45BB-B998-77A1CDD3B5D7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478C3-9966-854C-F188-03DDC501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9E50D-3F70-6E1D-B480-1D0A944D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1B1F-5CE5-4328-86DF-832D34D8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7419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17887-3100-B74E-DC8C-A88AF92A2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D656-DE9B-4693-A945-551C7BB8FF17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DC34F-2CCC-AF76-E1C7-429C7340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1E760-DA93-A431-0A77-6812546B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7D23D-4694-4361-945B-9276B9789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6963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6EB693-4275-908B-0422-1A4D6525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CED9-F412-4FAB-891B-1AF013CC985E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47F5F4-3278-74B8-15CF-BADB951F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F3A606-CFF5-3190-D666-A664DA22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80C41-B068-4ADA-804A-7DB175A58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1787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6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E0A9D1-067F-5147-B1DA-00920530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1B1F-69E5-4860-9A3E-195D2D9F71D0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BE618C-B94B-417F-0D22-25B338CC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50A11CD-23C8-FC20-ACD7-4A214C2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A9C8D-DAF4-477E-9546-381AC6662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6143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1B4098-84E1-3C05-E903-CCE3B835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439F-7D4E-498B-A53A-CB9A8987D659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D2158E-FC6A-F6CA-653E-318AF09C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085CB1-D31A-D821-66D9-543A1823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E46D2-41BF-4A63-BA78-C10327B67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3708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B13B22A-5A24-BBFA-92E6-0B15A4BF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937D4-0521-4935-8D36-FDB798AD9537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086B9C-6F6A-2F09-0B23-EB84E119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6B27D1-8BF8-D2D1-666B-9487A8F1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ECDB0-EEDD-4A7A-BC14-2D702ED1D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270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B1E1F2-C13C-B07A-15F6-0D3C61FEC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D1B8-5711-4640-97F1-D5DFA1C52A17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61B107-CCFA-415E-321B-224A41B1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EA70B8-5228-4747-DC11-2359D57B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63FD9-DC76-4631-BB74-2B4D8EED4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3247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2C2DD-0E7B-B4ED-F589-FD557492F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66331-9B0D-4ACC-83E6-69AF24958205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8533AB-A6D2-95AA-3882-0DD63D2E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78496F-D2CB-0E30-B134-53B2FCF0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ED98F-4BBE-4FBF-A6F2-6A7C98DCB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0197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BC80B-4CC8-ECC7-AC7B-E23B474E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23B25-2B84-48DC-BC1C-6AE65ECEF7E8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31B2C-B076-BE87-1E7E-7E86DB7F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C587D-244E-F622-6908-CBE5D21C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C00E2-3807-4FBF-90C5-3EF2A898C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3204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70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8F650-58A0-E0E3-D2FF-22B796C3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1706-76FA-48BC-9D53-A7D4722C6ACF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0AC78-45D4-3957-4140-246C26308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D547D-5BA9-A75E-DC6C-1CD228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63F0-427E-4B10-AEF3-751A7F5B4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07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ltiple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"/>
            <a:ext cx="12192000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1838833"/>
            <a:ext cx="109728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9" y="2567669"/>
            <a:ext cx="4857481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5814932" y="2592018"/>
            <a:ext cx="0" cy="192024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32947" y="2594233"/>
            <a:ext cx="5232359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"/>
            <a:ext cx="6677637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30577" y="3004596"/>
            <a:ext cx="5881519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8" y="3784074"/>
            <a:ext cx="5831115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77637" y="0"/>
            <a:ext cx="5514363" cy="63246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176184" y="1634642"/>
            <a:ext cx="4379725" cy="2544286"/>
            <a:chOff x="2242690" y="1898895"/>
            <a:chExt cx="3649770" cy="2120239"/>
          </a:xfrm>
        </p:grpSpPr>
        <p:sp>
          <p:nvSpPr>
            <p:cNvPr id="5" name="Rectangle 4"/>
            <p:cNvSpPr/>
            <p:nvPr userDrawn="1"/>
          </p:nvSpPr>
          <p:spPr>
            <a:xfrm>
              <a:off x="2242690" y="1898895"/>
              <a:ext cx="3649770" cy="21202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3900" b="1" kern="0" baseline="3000" dirty="0">
                  <a:solidFill>
                    <a:schemeClr val="bg1"/>
                  </a:solidFill>
                  <a:latin typeface="Rockwell" panose="02060603020205020403" pitchFamily="18" charset="0"/>
                  <a:ea typeface="+mj-ea"/>
                  <a:cs typeface="+mj-cs"/>
                </a:rPr>
                <a:t>Q  A</a:t>
              </a:r>
              <a:endParaRPr lang="en-US" sz="23900" b="1" baseline="3000" dirty="0">
                <a:solidFill>
                  <a:schemeClr val="bg1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285408" y="2330637"/>
              <a:ext cx="809784" cy="12567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3800" kern="0" baseline="3000" dirty="0">
                  <a:solidFill>
                    <a:schemeClr val="accent2"/>
                  </a:solidFill>
                  <a:latin typeface="Arial"/>
                  <a:ea typeface="+mj-ea"/>
                  <a:cs typeface="+mj-cs"/>
                </a:rPr>
                <a:t>&amp;</a:t>
              </a:r>
              <a:endParaRPr lang="en-US" sz="2400" baseline="30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7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3"/>
            <a:ext cx="12192001" cy="6857999"/>
            <a:chOff x="749787" y="1627613"/>
            <a:chExt cx="9303009" cy="4145455"/>
          </a:xfrm>
          <a:solidFill>
            <a:schemeClr val="accent2"/>
          </a:solidFill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0" y="3815895"/>
            <a:ext cx="4269077" cy="3042107"/>
          </a:xfrm>
          <a:prstGeom prst="rect">
            <a:avLst/>
          </a:prstGeom>
        </p:spPr>
      </p:pic>
      <p:sp>
        <p:nvSpPr>
          <p:cNvPr id="28" name="TextBox 27">
            <a:hlinkClick r:id="rId3"/>
          </p:cNvPr>
          <p:cNvSpPr txBox="1"/>
          <p:nvPr userDrawn="1"/>
        </p:nvSpPr>
        <p:spPr>
          <a:xfrm>
            <a:off x="8887212" y="6329883"/>
            <a:ext cx="293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www.cunamutual.com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3" y="2159967"/>
            <a:ext cx="7534656" cy="654134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8485785" y="5872682"/>
            <a:ext cx="3738527" cy="457200"/>
            <a:chOff x="6380421" y="6096131"/>
            <a:chExt cx="2803895" cy="457200"/>
          </a:xfrm>
        </p:grpSpPr>
        <p:pic>
          <p:nvPicPr>
            <p:cNvPr id="15" name="Picture 4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21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>
              <a:hlinkClick r:id="rId7"/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9760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>
              <a:hlinkClick r:id="rId9"/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9099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>
              <a:hlinkClick r:id="rId11"/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8438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>
              <a:hlinkClick r:id="rId13"/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57777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9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7116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112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6009481" y="-5947222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 flipH="1" flipV="1">
            <a:off x="5998460" y="663036"/>
            <a:ext cx="195090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82752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538" y="2689565"/>
            <a:ext cx="7436925" cy="64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25408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3127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00846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138565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0" y="1762841"/>
            <a:ext cx="2407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4681532" y="4148746"/>
            <a:ext cx="293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tx2"/>
                </a:solidFill>
              </a:rPr>
              <a:t>www.cunamutual.com</a:t>
            </a: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226737" y="3691545"/>
            <a:ext cx="3738527" cy="457200"/>
            <a:chOff x="6380421" y="6096131"/>
            <a:chExt cx="2803895" cy="457200"/>
          </a:xfrm>
        </p:grpSpPr>
        <p:pic>
          <p:nvPicPr>
            <p:cNvPr id="22" name="Picture 4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21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9760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9099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8438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57777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9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7116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473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12192000" cy="5298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 userDrawn="1"/>
        </p:nvSpPr>
        <p:spPr>
          <a:xfrm>
            <a:off x="0" y="1"/>
            <a:ext cx="5638331" cy="6333689"/>
          </a:xfrm>
          <a:prstGeom prst="homePlate">
            <a:avLst>
              <a:gd name="adj" fmla="val 1918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/>
          <a:p>
            <a:endParaRPr lang="en-US" sz="2640">
              <a:solidFill>
                <a:srgbClr val="292934"/>
              </a:solidFill>
              <a:latin typeface="Arial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0711" y="2204261"/>
            <a:ext cx="4254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473952"/>
            <a:ext cx="3498573" cy="3017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711" y="1246562"/>
            <a:ext cx="4254365" cy="798196"/>
          </a:xfrm>
        </p:spPr>
        <p:txBody>
          <a:bodyPr/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0531" y="2278380"/>
            <a:ext cx="4254547" cy="129730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993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>
            <a:spLocks noChangeArrowheads="1"/>
          </p:cNvSpPr>
          <p:nvPr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0" y="4975225"/>
            <a:ext cx="12192000" cy="269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922867" y="2491488"/>
            <a:ext cx="10363200" cy="553998"/>
          </a:xfrm>
        </p:spPr>
        <p:txBody>
          <a:bodyPr lIns="0" tIns="0" rIns="0" bIns="0" anchor="b"/>
          <a:lstStyle>
            <a:lvl1pPr algn="ctr">
              <a:defRPr sz="3600" b="1" baseline="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2867" y="3163889"/>
            <a:ext cx="10363200" cy="1022350"/>
          </a:xfrm>
        </p:spPr>
        <p:txBody>
          <a:bodyPr lIns="0" tIns="0" rIns="0" bIns="0"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29817"/>
            <a:ext cx="12192000" cy="18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40"/>
          <p:cNvSpPr txBox="1">
            <a:spLocks noChangeArrowheads="1"/>
          </p:cNvSpPr>
          <p:nvPr userDrawn="1"/>
        </p:nvSpPr>
        <p:spPr bwMode="auto">
          <a:xfrm>
            <a:off x="99484" y="6286165"/>
            <a:ext cx="524933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CUNA Mutual Group Proprietary </a:t>
            </a:r>
            <a:b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Reproduction, Adaptation or Distribution Prohibited </a:t>
            </a:r>
            <a:b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© 2017 CUNA Mutual Group,</a:t>
            </a:r>
            <a:r>
              <a:rPr lang="en-US" sz="700" baseline="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56" y="5367649"/>
            <a:ext cx="2743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5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4503" y="851627"/>
            <a:ext cx="5145024" cy="44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2017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763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 userDrawn="1"/>
        </p:nvSpPr>
        <p:spPr bwMode="auto">
          <a:xfrm rot="16200000" flipV="1">
            <a:off x="5970594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80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3"/>
            <a:ext cx="12192000" cy="5298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 userDrawn="1"/>
        </p:nvSpPr>
        <p:spPr>
          <a:xfrm>
            <a:off x="1" y="2"/>
            <a:ext cx="5638331" cy="6333689"/>
          </a:xfrm>
          <a:prstGeom prst="homePlate">
            <a:avLst>
              <a:gd name="adj" fmla="val 1918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/>
          <a:p>
            <a:endParaRPr lang="en-US" sz="2640">
              <a:solidFill>
                <a:srgbClr val="292934"/>
              </a:solidFill>
              <a:latin typeface="Arial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0711" y="2204261"/>
            <a:ext cx="4254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473952"/>
            <a:ext cx="3498573" cy="3017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711" y="1246563"/>
            <a:ext cx="4254365" cy="798196"/>
          </a:xfrm>
        </p:spPr>
        <p:txBody>
          <a:bodyPr/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0531" y="2278380"/>
            <a:ext cx="4254547" cy="129730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9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6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17980" t="20895" b="6024"/>
          <a:stretch/>
        </p:blipFill>
        <p:spPr>
          <a:xfrm>
            <a:off x="0" y="0"/>
            <a:ext cx="10075333" cy="6341308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487680" y="2873831"/>
            <a:ext cx="4885509" cy="3150827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68974" y="733433"/>
            <a:ext cx="7930843" cy="4195621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 rot="16200000" flipV="1">
            <a:off x="5970594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11926878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8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17980" t="20895" b="6024"/>
          <a:stretch/>
        </p:blipFill>
        <p:spPr>
          <a:xfrm flipH="1">
            <a:off x="2116668" y="0"/>
            <a:ext cx="10075333" cy="6341308"/>
          </a:xfrm>
          <a:prstGeom prst="rect">
            <a:avLst/>
          </a:prstGeom>
        </p:spPr>
      </p:pic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507999" y="880292"/>
            <a:ext cx="7538720" cy="3951288"/>
          </a:xfr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1200"/>
              </a:spcBef>
              <a:buNone/>
              <a:defRPr sz="2400" b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 rot="16200000" flipV="1">
            <a:off x="5970594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9"/>
          <p:cNvSpPr txBox="1">
            <a:spLocks noChangeArrowheads="1"/>
          </p:cNvSpPr>
          <p:nvPr userDrawn="1"/>
        </p:nvSpPr>
        <p:spPr bwMode="auto">
          <a:xfrm>
            <a:off x="11926878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8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70" y="1037067"/>
            <a:ext cx="10996084" cy="505893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765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1"/>
          <p:cNvSpPr txBox="1">
            <a:spLocks/>
          </p:cNvSpPr>
          <p:nvPr userDrawn="1"/>
        </p:nvSpPr>
        <p:spPr bwMode="auto">
          <a:xfrm>
            <a:off x="1" y="180106"/>
            <a:ext cx="1220318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kern="0" spc="0" dirty="0">
                <a:solidFill>
                  <a:schemeClr val="bg1"/>
                </a:solidFill>
                <a:latin typeface="Rockwell" panose="02060603020205020403" pitchFamily="18" charset="0"/>
              </a:rPr>
              <a:t>Click</a:t>
            </a:r>
            <a:r>
              <a:rPr lang="en-US" sz="3200" b="1" kern="0" spc="0" baseline="0" dirty="0">
                <a:solidFill>
                  <a:schemeClr val="bg1"/>
                </a:solidFill>
                <a:latin typeface="Rockwell" panose="02060603020205020403" pitchFamily="18" charset="0"/>
              </a:rPr>
              <a:t> to Edit Title</a:t>
            </a:r>
            <a:endParaRPr lang="en-US" sz="2400" b="1" kern="0" spc="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 Polling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765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36082" y="90210"/>
            <a:ext cx="571983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pc="300" dirty="0">
                <a:solidFill>
                  <a:srgbClr val="FFFFFF"/>
                </a:solidFill>
                <a:latin typeface="Rockwell" panose="02060603020205020403" pitchFamily="18" charset="0"/>
              </a:rPr>
              <a:t>POLLING INSTRUCTIONS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97" y="1545152"/>
            <a:ext cx="11498691" cy="3767701"/>
            <a:chOff x="5023" y="1545149"/>
            <a:chExt cx="8624018" cy="3767701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3" y="1589218"/>
              <a:ext cx="5810607" cy="372363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1538823" y="2626846"/>
              <a:ext cx="2743011" cy="113184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292934"/>
                  </a:solidFill>
                </a:rPr>
                <a:t>Respond at 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DC661D"/>
                  </a:solidFill>
                </a:rPr>
                <a:t>PollEV.com/mutualpolls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938" y="1545149"/>
              <a:ext cx="2741103" cy="36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"/>
            <p:cNvSpPr txBox="1"/>
            <p:nvPr userDrawn="1"/>
          </p:nvSpPr>
          <p:spPr>
            <a:xfrm>
              <a:off x="5967315" y="2434821"/>
              <a:ext cx="2585526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292934"/>
                  </a:solidFill>
                </a:rPr>
                <a:t>Text </a:t>
              </a:r>
              <a:r>
                <a:rPr lang="en-US" sz="2400" b="1" dirty="0">
                  <a:solidFill>
                    <a:srgbClr val="DC661D"/>
                  </a:solidFill>
                </a:rPr>
                <a:t>MUTUALPOLLS</a:t>
              </a:r>
              <a:r>
                <a:rPr lang="en-US" sz="2400" dirty="0">
                  <a:solidFill>
                    <a:srgbClr val="DC661D"/>
                  </a:solidFill>
                </a:rPr>
                <a:t> </a:t>
              </a:r>
              <a:r>
                <a:rPr lang="en-US" sz="2400" dirty="0">
                  <a:solidFill>
                    <a:srgbClr val="292934"/>
                  </a:solidFill>
                </a:rPr>
                <a:t>to </a:t>
              </a:r>
              <a:r>
                <a:rPr lang="en-US" sz="2400" b="1" dirty="0">
                  <a:solidFill>
                    <a:srgbClr val="DC661D"/>
                  </a:solidFill>
                </a:rPr>
                <a:t>22333</a:t>
              </a:r>
              <a:r>
                <a:rPr lang="en-US" sz="2400" dirty="0">
                  <a:solidFill>
                    <a:srgbClr val="DC661D"/>
                  </a:solidFill>
                </a:rPr>
                <a:t> </a:t>
              </a:r>
              <a:r>
                <a:rPr lang="en-US" sz="2400" dirty="0">
                  <a:solidFill>
                    <a:srgbClr val="292934"/>
                  </a:solidFill>
                </a:rPr>
                <a:t>once to join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2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6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80027"/>
            <a:ext cx="10972800" cy="49244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467" y="1040131"/>
            <a:ext cx="5395384" cy="505587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058" y="1040131"/>
            <a:ext cx="5397500" cy="505587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0556"/>
            <a:ext cx="12192000" cy="66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1926878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2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4"/>
            <a:ext cx="12192001" cy="6857999"/>
            <a:chOff x="749787" y="1627613"/>
            <a:chExt cx="9303009" cy="4145455"/>
          </a:xfrm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>
            <a:off x="1317406" y="3339682"/>
            <a:ext cx="2289463" cy="0"/>
          </a:xfrm>
          <a:prstGeom prst="line">
            <a:avLst/>
          </a:prstGeom>
          <a:solidFill>
            <a:schemeClr val="accent2">
              <a:alpha val="8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9158" y="1561555"/>
            <a:ext cx="6589397" cy="1691640"/>
          </a:xfrm>
        </p:spPr>
        <p:txBody>
          <a:bodyPr anchor="b"/>
          <a:lstStyle>
            <a:lvl1pPr marL="0" indent="0">
              <a:buNone/>
              <a:defRPr lang="en-US" sz="4000" b="1" baseline="0" dirty="0">
                <a:solidFill>
                  <a:schemeClr val="accent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89158" y="3744685"/>
            <a:ext cx="6589397" cy="1691640"/>
          </a:xfrm>
        </p:spPr>
        <p:txBody>
          <a:bodyPr anchor="t"/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0" y="6345035"/>
            <a:ext cx="12192005" cy="512968"/>
            <a:chOff x="0" y="5287528"/>
            <a:chExt cx="10160004" cy="427473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-2" y="3814100"/>
            <a:ext cx="3577195" cy="2549077"/>
          </a:xfrm>
          <a:prstGeom prst="rect">
            <a:avLst/>
          </a:prstGeom>
        </p:spPr>
      </p:pic>
      <p:sp>
        <p:nvSpPr>
          <p:cNvPr id="21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8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 rot="16200000" flipV="1">
            <a:off x="5970594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9"/>
          <p:cNvSpPr txBox="1">
            <a:spLocks noChangeArrowheads="1"/>
          </p:cNvSpPr>
          <p:nvPr userDrawn="1"/>
        </p:nvSpPr>
        <p:spPr bwMode="auto">
          <a:xfrm>
            <a:off x="11926878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3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8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90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80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3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409125" y="3988789"/>
            <a:ext cx="7193280" cy="209725"/>
            <a:chOff x="1806844" y="3988785"/>
            <a:chExt cx="5394960" cy="2097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806844" y="3988785"/>
              <a:ext cx="539496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 userDrawn="1"/>
          </p:nvSpPr>
          <p:spPr>
            <a:xfrm flipV="1">
              <a:off x="4128690" y="3988785"/>
              <a:ext cx="647260" cy="209725"/>
            </a:xfrm>
            <a:prstGeom prst="triangle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46788" y="1661020"/>
            <a:ext cx="8034920" cy="2244230"/>
          </a:xfrm>
        </p:spPr>
        <p:txBody>
          <a:bodyPr anchor="b" anchorCtr="0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195260" indent="0">
              <a:buNone/>
              <a:defRPr/>
            </a:lvl2pPr>
            <a:lvl3pPr marL="434971" indent="0">
              <a:buNone/>
              <a:defRPr/>
            </a:lvl3pPr>
            <a:lvl4pPr marL="615944" indent="0">
              <a:buNone/>
              <a:defRPr/>
            </a:lvl4pPr>
            <a:lvl5pPr marL="841365" indent="0">
              <a:buNone/>
              <a:defRPr/>
            </a:lvl5pPr>
          </a:lstStyle>
          <a:p>
            <a:pPr lvl="0"/>
            <a:r>
              <a:rPr lang="en-US" sz="4800" b="0" spc="300" baseline="0" dirty="0">
                <a:solidFill>
                  <a:schemeClr val="bg1"/>
                </a:solidFill>
                <a:latin typeface="Rockwell" panose="02060603020205020403" pitchFamily="18" charset="0"/>
              </a:rPr>
              <a:t>Click to Edit Transition Slide Title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8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6009481" y="-5948021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90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26880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592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2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8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2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2743203"/>
            <a:ext cx="10972800" cy="443198"/>
          </a:xfrm>
        </p:spPr>
        <p:txBody>
          <a:bodyPr lIns="0" tIns="0" rIns="0" bIns="0"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Optional Transition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74" y="3291845"/>
            <a:ext cx="10996084" cy="2590801"/>
          </a:xfrm>
        </p:spPr>
        <p:txBody>
          <a:bodyPr lIns="0" tIns="0" rIns="0" bIns="0"/>
          <a:lstStyle>
            <a:lvl1pPr marL="0" indent="0" algn="ctr">
              <a:buNone/>
              <a:def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Optional Transition Slide Subtitle</a:t>
            </a: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94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8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8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6111099" y="245873"/>
            <a:ext cx="4759520" cy="740228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6871064" y="2873831"/>
            <a:ext cx="4885509" cy="3150827"/>
          </a:xfrm>
        </p:spPr>
        <p:txBody>
          <a:bodyPr anchor="b"/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16474" y="733432"/>
            <a:ext cx="10996084" cy="4752976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 rot="16200000" flipV="1">
            <a:off x="5970594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11926878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8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8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38" t="38194"/>
          <a:stretch/>
        </p:blipFill>
        <p:spPr>
          <a:xfrm>
            <a:off x="0" y="2"/>
            <a:ext cx="12192000" cy="6371027"/>
          </a:xfrm>
          <a:prstGeom prst="rect">
            <a:avLst/>
          </a:prstGeom>
        </p:spPr>
      </p:pic>
      <p:sp>
        <p:nvSpPr>
          <p:cNvPr id="25" name="Content Placeholder 5"/>
          <p:cNvSpPr>
            <a:spLocks noGrp="1"/>
          </p:cNvSpPr>
          <p:nvPr>
            <p:ph sz="quarter" idx="4"/>
          </p:nvPr>
        </p:nvSpPr>
        <p:spPr>
          <a:xfrm>
            <a:off x="3457497" y="1588771"/>
            <a:ext cx="7583331" cy="438054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1101" y="154787"/>
            <a:ext cx="4566648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 rot="16200000" flipV="1">
            <a:off x="5970594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 userDrawn="1"/>
        </p:nvSpPr>
        <p:spPr bwMode="auto">
          <a:xfrm>
            <a:off x="11926878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5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8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90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26880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556"/>
            <a:ext cx="4828032" cy="6324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4627888" y="1738536"/>
            <a:ext cx="695033" cy="2947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83170" y="822121"/>
            <a:ext cx="3613151" cy="2869370"/>
          </a:xfrm>
        </p:spPr>
        <p:txBody>
          <a:bodyPr/>
          <a:lstStyle>
            <a:lvl1pPr marL="0" indent="0">
              <a:buNone/>
              <a:defRPr sz="4400" strike="noStrike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5905853" y="828676"/>
            <a:ext cx="5592233" cy="520065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8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6248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003624"/>
            <a:ext cx="5386917" cy="639762"/>
          </a:xfrm>
        </p:spPr>
        <p:txBody>
          <a:bodyPr anchor="b"/>
          <a:lstStyle>
            <a:lvl1pPr marL="0" indent="0">
              <a:buNone/>
              <a:defRPr lang="en-US" sz="2000" b="1" kern="120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643379"/>
            <a:ext cx="5386917" cy="4414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774" y="1003624"/>
            <a:ext cx="5389033" cy="639762"/>
          </a:xfrm>
        </p:spPr>
        <p:txBody>
          <a:bodyPr anchor="b"/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774" y="1643379"/>
            <a:ext cx="5389033" cy="4414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42" r="10572"/>
          <a:stretch/>
        </p:blipFill>
        <p:spPr>
          <a:xfrm>
            <a:off x="0" y="0"/>
            <a:ext cx="12192000" cy="633571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6467" y="1453199"/>
            <a:ext cx="3167259" cy="89255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379466" y="1170965"/>
            <a:ext cx="4981956" cy="34097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59426" y="478040"/>
            <a:ext cx="5622036" cy="614933"/>
          </a:xfrm>
          <a:prstGeom prst="rect">
            <a:avLst/>
          </a:prstGeom>
        </p:spPr>
        <p:txBody>
          <a:bodyPr anchor="ctr"/>
          <a:lstStyle>
            <a:lvl1pPr marL="0" indent="0" algn="ctr" defTabSz="914364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906715"/>
            <a:ext cx="5386917" cy="3163163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0" y="6357260"/>
            <a:ext cx="12192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auto">
          <a:xfrm rot="16200000" flipV="1">
            <a:off x="5970594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9"/>
          <p:cNvSpPr txBox="1">
            <a:spLocks noChangeArrowheads="1"/>
          </p:cNvSpPr>
          <p:nvPr userDrawn="1"/>
        </p:nvSpPr>
        <p:spPr bwMode="auto">
          <a:xfrm>
            <a:off x="11926878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5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8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17980" t="20895" b="6024"/>
          <a:stretch/>
        </p:blipFill>
        <p:spPr>
          <a:xfrm>
            <a:off x="0" y="0"/>
            <a:ext cx="10075333" cy="6341308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487680" y="2873830"/>
            <a:ext cx="4885509" cy="3150827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68974" y="733432"/>
            <a:ext cx="7930843" cy="4195621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7395" y="-7938"/>
            <a:ext cx="6311068" cy="6369052"/>
          </a:xfrm>
          <a:custGeom>
            <a:avLst/>
            <a:gdLst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1061530 w 7332663"/>
              <a:gd name="connsiteY5" fmla="*/ 6369051 h 6369051"/>
              <a:gd name="connsiteX6" fmla="*/ 0 w 7332663"/>
              <a:gd name="connsiteY6" fmla="*/ 530752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1061530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22389 w 7332663"/>
              <a:gd name="connsiteY4" fmla="*/ 6358777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3911369 w 7332663"/>
              <a:gd name="connsiteY2" fmla="*/ 2294429 h 6369051"/>
              <a:gd name="connsiteX3" fmla="*/ 7332663 w 7332663"/>
              <a:gd name="connsiteY3" fmla="*/ 6369051 h 6369051"/>
              <a:gd name="connsiteX4" fmla="*/ 7322389 w 7332663"/>
              <a:gd name="connsiteY4" fmla="*/ 6358777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3911369 w 7332663"/>
              <a:gd name="connsiteY2" fmla="*/ 2294429 h 6369051"/>
              <a:gd name="connsiteX3" fmla="*/ 7332663 w 7332663"/>
              <a:gd name="connsiteY3" fmla="*/ 6369051 h 6369051"/>
              <a:gd name="connsiteX4" fmla="*/ 3438758 w 7332663"/>
              <a:gd name="connsiteY4" fmla="*/ 6348503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4733301"/>
              <a:gd name="connsiteY0" fmla="*/ 0 h 6369051"/>
              <a:gd name="connsiteX1" fmla="*/ 3445740 w 4733301"/>
              <a:gd name="connsiteY1" fmla="*/ 0 h 6369051"/>
              <a:gd name="connsiteX2" fmla="*/ 3911369 w 4733301"/>
              <a:gd name="connsiteY2" fmla="*/ 2294429 h 6369051"/>
              <a:gd name="connsiteX3" fmla="*/ 4733301 w 4733301"/>
              <a:gd name="connsiteY3" fmla="*/ 6348503 h 6369051"/>
              <a:gd name="connsiteX4" fmla="*/ 3438758 w 4733301"/>
              <a:gd name="connsiteY4" fmla="*/ 6348503 h 6369051"/>
              <a:gd name="connsiteX5" fmla="*/ 588919 w 4733301"/>
              <a:gd name="connsiteY5" fmla="*/ 6369051 h 6369051"/>
              <a:gd name="connsiteX6" fmla="*/ 0 w 4733301"/>
              <a:gd name="connsiteY6" fmla="*/ 4023251 h 6369051"/>
              <a:gd name="connsiteX7" fmla="*/ 0 w 4733301"/>
              <a:gd name="connsiteY7" fmla="*/ 0 h 6369051"/>
              <a:gd name="connsiteX0" fmla="*/ 0 w 4733301"/>
              <a:gd name="connsiteY0" fmla="*/ 0 h 6369051"/>
              <a:gd name="connsiteX1" fmla="*/ 3445740 w 4733301"/>
              <a:gd name="connsiteY1" fmla="*/ 0 h 6369051"/>
              <a:gd name="connsiteX2" fmla="*/ 3911369 w 4733301"/>
              <a:gd name="connsiteY2" fmla="*/ 2294429 h 6369051"/>
              <a:gd name="connsiteX3" fmla="*/ 4733301 w 4733301"/>
              <a:gd name="connsiteY3" fmla="*/ 6348503 h 6369051"/>
              <a:gd name="connsiteX4" fmla="*/ 3438758 w 4733301"/>
              <a:gd name="connsiteY4" fmla="*/ 6348503 h 6369051"/>
              <a:gd name="connsiteX5" fmla="*/ 588919 w 4733301"/>
              <a:gd name="connsiteY5" fmla="*/ 6369051 h 6369051"/>
              <a:gd name="connsiteX6" fmla="*/ 10274 w 4733301"/>
              <a:gd name="connsiteY6" fmla="*/ 3961606 h 6369051"/>
              <a:gd name="connsiteX7" fmla="*/ 0 w 4733301"/>
              <a:gd name="connsiteY7" fmla="*/ 0 h 636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301" h="6369051">
                <a:moveTo>
                  <a:pt x="0" y="0"/>
                </a:moveTo>
                <a:lnTo>
                  <a:pt x="3445740" y="0"/>
                </a:lnTo>
                <a:lnTo>
                  <a:pt x="3911369" y="2294429"/>
                </a:lnTo>
                <a:lnTo>
                  <a:pt x="4733301" y="6348503"/>
                </a:lnTo>
                <a:lnTo>
                  <a:pt x="3438758" y="6348503"/>
                </a:lnTo>
                <a:lnTo>
                  <a:pt x="588919" y="6369051"/>
                </a:lnTo>
                <a:lnTo>
                  <a:pt x="10274" y="3961606"/>
                </a:lnTo>
                <a:cubicBezTo>
                  <a:pt x="6849" y="2641071"/>
                  <a:pt x="3425" y="1320535"/>
                  <a:pt x="0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V="1">
            <a:off x="4608352" y="-1"/>
            <a:ext cx="6381864" cy="6867864"/>
          </a:xfrm>
          <a:custGeom>
            <a:avLst/>
            <a:gdLst>
              <a:gd name="T0" fmla="*/ 3752 w 3752"/>
              <a:gd name="T1" fmla="*/ 4345 h 4345"/>
              <a:gd name="T2" fmla="*/ 0 w 3752"/>
              <a:gd name="T3" fmla="*/ 4345 h 4345"/>
              <a:gd name="T4" fmla="*/ 1094 w 3752"/>
              <a:gd name="T5" fmla="*/ 0 h 4345"/>
              <a:gd name="T6" fmla="*/ 3752 w 3752"/>
              <a:gd name="T7" fmla="*/ 0 h 4345"/>
              <a:gd name="T8" fmla="*/ 3752 w 3752"/>
              <a:gd name="T9" fmla="*/ 4345 h 4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2" h="4345">
                <a:moveTo>
                  <a:pt x="3752" y="4345"/>
                </a:moveTo>
                <a:lnTo>
                  <a:pt x="0" y="4345"/>
                </a:lnTo>
                <a:lnTo>
                  <a:pt x="1094" y="0"/>
                </a:lnTo>
                <a:lnTo>
                  <a:pt x="3752" y="0"/>
                </a:lnTo>
                <a:lnTo>
                  <a:pt x="3752" y="4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V="1">
            <a:off x="0" y="3936275"/>
            <a:ext cx="911917" cy="2921724"/>
          </a:xfrm>
          <a:custGeom>
            <a:avLst/>
            <a:gdLst>
              <a:gd name="T0" fmla="*/ 10892 w 10892"/>
              <a:gd name="T1" fmla="*/ 0 h 2292"/>
              <a:gd name="T2" fmla="*/ 0 w 10892"/>
              <a:gd name="T3" fmla="*/ 2292 h 2292"/>
              <a:gd name="T4" fmla="*/ 0 w 10892"/>
              <a:gd name="T5" fmla="*/ 0 h 2292"/>
              <a:gd name="T6" fmla="*/ 10892 w 10892"/>
              <a:gd name="T7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2" h="2292">
                <a:moveTo>
                  <a:pt x="10892" y="0"/>
                </a:moveTo>
                <a:lnTo>
                  <a:pt x="0" y="2292"/>
                </a:lnTo>
                <a:lnTo>
                  <a:pt x="0" y="0"/>
                </a:lnTo>
                <a:lnTo>
                  <a:pt x="10892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3405" y="568788"/>
            <a:ext cx="5379203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096000" y="1670204"/>
            <a:ext cx="5425440" cy="382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b="6451"/>
          <a:stretch/>
        </p:blipFill>
        <p:spPr>
          <a:xfrm>
            <a:off x="1" y="2560034"/>
            <a:ext cx="1236680" cy="4297966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0" y="6324603"/>
            <a:ext cx="12192005" cy="533401"/>
            <a:chOff x="0" y="5270500"/>
            <a:chExt cx="10160004" cy="444501"/>
          </a:xfrm>
        </p:grpSpPr>
        <p:sp>
          <p:nvSpPr>
            <p:cNvPr id="35" name="Rectangle 34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27"/>
            <p:cNvSpPr>
              <a:spLocks noChangeArrowheads="1"/>
            </p:cNvSpPr>
            <p:nvPr userDrawn="1"/>
          </p:nvSpPr>
          <p:spPr bwMode="auto">
            <a:xfrm>
              <a:off x="0" y="5270500"/>
              <a:ext cx="10160000" cy="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11926878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8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2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32444" y="377198"/>
            <a:ext cx="6815667" cy="571499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177" y="1434739"/>
            <a:ext cx="4112683" cy="468031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82176" y="378779"/>
            <a:ext cx="4106333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1926878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2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89717" y="4874901"/>
            <a:ext cx="7315200" cy="4924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3001"/>
            <a:ext cx="73152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9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80027"/>
            <a:ext cx="109728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16474" y="1040131"/>
            <a:ext cx="10996084" cy="5055876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6050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ltiple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"/>
            <a:ext cx="12192000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1838833"/>
            <a:ext cx="109728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70" y="2567669"/>
            <a:ext cx="4857481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5814932" y="2592018"/>
            <a:ext cx="0" cy="192024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90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80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32949" y="2594233"/>
            <a:ext cx="5232359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8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6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"/>
            <a:ext cx="6677637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30578" y="3004596"/>
            <a:ext cx="5881519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8" y="3784074"/>
            <a:ext cx="5831115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90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80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77637" y="0"/>
            <a:ext cx="5514363" cy="63246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8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176185" y="1634642"/>
            <a:ext cx="4379724" cy="2544286"/>
            <a:chOff x="2242690" y="1898895"/>
            <a:chExt cx="3649769" cy="2120239"/>
          </a:xfrm>
        </p:grpSpPr>
        <p:sp>
          <p:nvSpPr>
            <p:cNvPr id="5" name="Rectangle 4"/>
            <p:cNvSpPr/>
            <p:nvPr userDrawn="1"/>
          </p:nvSpPr>
          <p:spPr>
            <a:xfrm>
              <a:off x="2242690" y="1898895"/>
              <a:ext cx="3649769" cy="21202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3900" b="1" kern="0" baseline="3000" dirty="0">
                  <a:solidFill>
                    <a:schemeClr val="bg1"/>
                  </a:solidFill>
                  <a:latin typeface="Rockwell" panose="02060603020205020403" pitchFamily="18" charset="0"/>
                  <a:ea typeface="+mj-ea"/>
                  <a:cs typeface="+mj-cs"/>
                </a:rPr>
                <a:t>Q  A</a:t>
              </a:r>
              <a:endParaRPr lang="en-US" sz="23900" b="1" baseline="3000" dirty="0">
                <a:solidFill>
                  <a:schemeClr val="bg1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285408" y="2330637"/>
              <a:ext cx="809784" cy="12567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3800" kern="0" baseline="3000" dirty="0">
                  <a:solidFill>
                    <a:schemeClr val="accent2"/>
                  </a:solidFill>
                  <a:latin typeface="Arial"/>
                  <a:ea typeface="+mj-ea"/>
                  <a:cs typeface="+mj-cs"/>
                </a:rPr>
                <a:t>&amp;</a:t>
              </a:r>
              <a:endParaRPr lang="en-US" sz="2400" baseline="30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7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4"/>
            <a:ext cx="12192001" cy="6857999"/>
            <a:chOff x="749787" y="1627613"/>
            <a:chExt cx="9303009" cy="4145455"/>
          </a:xfrm>
          <a:solidFill>
            <a:schemeClr val="accent2"/>
          </a:solidFill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0" y="3815896"/>
            <a:ext cx="4269077" cy="3042107"/>
          </a:xfrm>
          <a:prstGeom prst="rect">
            <a:avLst/>
          </a:prstGeom>
        </p:spPr>
      </p:pic>
      <p:sp>
        <p:nvSpPr>
          <p:cNvPr id="28" name="TextBox 27">
            <a:hlinkClick r:id="rId3"/>
          </p:cNvPr>
          <p:cNvSpPr txBox="1"/>
          <p:nvPr userDrawn="1"/>
        </p:nvSpPr>
        <p:spPr>
          <a:xfrm>
            <a:off x="8887212" y="6329884"/>
            <a:ext cx="293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www.cunamutual.com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3" y="2159967"/>
            <a:ext cx="7534656" cy="654134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8485786" y="5872682"/>
            <a:ext cx="3738527" cy="457200"/>
            <a:chOff x="6380421" y="6096131"/>
            <a:chExt cx="2803895" cy="457200"/>
          </a:xfrm>
        </p:grpSpPr>
        <p:pic>
          <p:nvPicPr>
            <p:cNvPr id="15" name="Picture 4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21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>
              <a:hlinkClick r:id="rId7"/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9760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>
              <a:hlinkClick r:id="rId9"/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9099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>
              <a:hlinkClick r:id="rId11"/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8438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>
              <a:hlinkClick r:id="rId13"/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57777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9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7116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5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6009481" y="-5947222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 flipH="1" flipV="1">
            <a:off x="5998462" y="663036"/>
            <a:ext cx="195090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82752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592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538" y="2689567"/>
            <a:ext cx="7436925" cy="64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254083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31273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008463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1385653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0" y="1762843"/>
            <a:ext cx="2407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4681533" y="4148747"/>
            <a:ext cx="293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tx2"/>
                </a:solidFill>
              </a:rPr>
              <a:t>www.cunamutual.com</a:t>
            </a: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226738" y="3691546"/>
            <a:ext cx="3738527" cy="457200"/>
            <a:chOff x="6380421" y="6096131"/>
            <a:chExt cx="2803895" cy="457200"/>
          </a:xfrm>
        </p:grpSpPr>
        <p:pic>
          <p:nvPicPr>
            <p:cNvPr id="22" name="Picture 4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21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9760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9099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8438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57777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9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7116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22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9" y="6202839"/>
            <a:ext cx="1566575" cy="51448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81692"/>
            <a:ext cx="10515600" cy="49244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buClr>
                <a:srgbClr val="B5191E"/>
              </a:buClr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9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17980" t="20895" b="6024"/>
          <a:stretch/>
        </p:blipFill>
        <p:spPr>
          <a:xfrm flipH="1">
            <a:off x="2116668" y="0"/>
            <a:ext cx="10075333" cy="6341308"/>
          </a:xfrm>
          <a:prstGeom prst="rect">
            <a:avLst/>
          </a:prstGeom>
        </p:spPr>
      </p:pic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507999" y="880292"/>
            <a:ext cx="7538720" cy="3951288"/>
          </a:xfr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1200"/>
              </a:spcBef>
              <a:buNone/>
              <a:defRPr sz="2400" b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8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06400" y="533400"/>
            <a:ext cx="4572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06400" y="1828800"/>
            <a:ext cx="45720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5403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C662E2-06BB-49F4-88BA-97B7048346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1(#)</a:t>
            </a:r>
          </a:p>
        </p:txBody>
      </p:sp>
    </p:spTree>
    <p:extLst>
      <p:ext uri="{BB962C8B-B14F-4D97-AF65-F5344CB8AC3E}">
        <p14:creationId xmlns:p14="http://schemas.microsoft.com/office/powerpoint/2010/main" val="21652087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5967E6-94B8-4334-B326-33AD60B2D0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1(#)</a:t>
            </a:r>
          </a:p>
        </p:txBody>
      </p:sp>
    </p:spTree>
    <p:extLst>
      <p:ext uri="{BB962C8B-B14F-4D97-AF65-F5344CB8AC3E}">
        <p14:creationId xmlns:p14="http://schemas.microsoft.com/office/powerpoint/2010/main" val="22735244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98523-24D1-4EEC-9CDC-A612836EBB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1(#)</a:t>
            </a:r>
          </a:p>
        </p:txBody>
      </p:sp>
    </p:spTree>
    <p:extLst>
      <p:ext uri="{BB962C8B-B14F-4D97-AF65-F5344CB8AC3E}">
        <p14:creationId xmlns:p14="http://schemas.microsoft.com/office/powerpoint/2010/main" val="27131462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CB4FE1-47DC-4925-A3E5-201AFCD7B3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1(#)</a:t>
            </a:r>
          </a:p>
        </p:txBody>
      </p:sp>
    </p:spTree>
    <p:extLst>
      <p:ext uri="{BB962C8B-B14F-4D97-AF65-F5344CB8AC3E}">
        <p14:creationId xmlns:p14="http://schemas.microsoft.com/office/powerpoint/2010/main" val="176262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F6BFC1-6DC6-450E-AF2B-30959D10C0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1(#)</a:t>
            </a:r>
          </a:p>
        </p:txBody>
      </p:sp>
    </p:spTree>
    <p:extLst>
      <p:ext uri="{BB962C8B-B14F-4D97-AF65-F5344CB8AC3E}">
        <p14:creationId xmlns:p14="http://schemas.microsoft.com/office/powerpoint/2010/main" val="32783014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CA23E6-4C4A-47D0-90FD-D6B4F0BBED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1(#)</a:t>
            </a:r>
          </a:p>
        </p:txBody>
      </p:sp>
    </p:spTree>
    <p:extLst>
      <p:ext uri="{BB962C8B-B14F-4D97-AF65-F5344CB8AC3E}">
        <p14:creationId xmlns:p14="http://schemas.microsoft.com/office/powerpoint/2010/main" val="38130225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776FED-0806-4AF3-96FC-8111DF5726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1(#)</a:t>
            </a:r>
          </a:p>
        </p:txBody>
      </p:sp>
    </p:spTree>
    <p:extLst>
      <p:ext uri="{BB962C8B-B14F-4D97-AF65-F5344CB8AC3E}">
        <p14:creationId xmlns:p14="http://schemas.microsoft.com/office/powerpoint/2010/main" val="37254982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C8C37B-D4ED-46B2-BAAD-2E58F5D6F9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1(#)</a:t>
            </a:r>
          </a:p>
        </p:txBody>
      </p:sp>
    </p:spTree>
    <p:extLst>
      <p:ext uri="{BB962C8B-B14F-4D97-AF65-F5344CB8AC3E}">
        <p14:creationId xmlns:p14="http://schemas.microsoft.com/office/powerpoint/2010/main" val="3471804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A323DC-140B-4857-81CC-EFB4B91310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1(#)</a:t>
            </a:r>
          </a:p>
        </p:txBody>
      </p:sp>
    </p:spTree>
    <p:extLst>
      <p:ext uri="{BB962C8B-B14F-4D97-AF65-F5344CB8AC3E}">
        <p14:creationId xmlns:p14="http://schemas.microsoft.com/office/powerpoint/2010/main" val="49832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9" y="1037066"/>
            <a:ext cx="10996084" cy="505893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765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1"/>
          <p:cNvSpPr txBox="1">
            <a:spLocks/>
          </p:cNvSpPr>
          <p:nvPr userDrawn="1"/>
        </p:nvSpPr>
        <p:spPr bwMode="auto">
          <a:xfrm>
            <a:off x="1" y="180103"/>
            <a:ext cx="1220318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kern="0" spc="0" dirty="0">
                <a:solidFill>
                  <a:schemeClr val="bg1"/>
                </a:solidFill>
                <a:latin typeface="Rockwell" panose="02060603020205020403" pitchFamily="18" charset="0"/>
              </a:rPr>
              <a:t>Click</a:t>
            </a:r>
            <a:r>
              <a:rPr lang="en-US" sz="3200" b="1" kern="0" spc="0" baseline="0" dirty="0">
                <a:solidFill>
                  <a:schemeClr val="bg1"/>
                </a:solidFill>
                <a:latin typeface="Rockwell" panose="02060603020205020403" pitchFamily="18" charset="0"/>
              </a:rPr>
              <a:t> to Edit Title</a:t>
            </a:r>
            <a:endParaRPr lang="en-US" sz="2400" b="1" kern="0" spc="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2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B6BA9E-51DB-4CBF-83A7-63BF0891E2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1(#)</a:t>
            </a:r>
          </a:p>
        </p:txBody>
      </p:sp>
    </p:spTree>
    <p:extLst>
      <p:ext uri="{BB962C8B-B14F-4D97-AF65-F5344CB8AC3E}">
        <p14:creationId xmlns:p14="http://schemas.microsoft.com/office/powerpoint/2010/main" val="14566768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61594"/>
      </p:ext>
    </p:extLst>
  </p:cSld>
  <p:clrMapOvr>
    <a:masterClrMapping/>
  </p:clrMapOvr>
  <p:transition>
    <p:split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>
            <a:spLocks noChangeArrowheads="1"/>
          </p:cNvSpPr>
          <p:nvPr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0" y="4975225"/>
            <a:ext cx="12192000" cy="269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922867" y="2491488"/>
            <a:ext cx="10363200" cy="553998"/>
          </a:xfrm>
        </p:spPr>
        <p:txBody>
          <a:bodyPr lIns="0" tIns="0" rIns="0" bIns="0" anchor="b"/>
          <a:lstStyle>
            <a:lvl1pPr algn="ctr">
              <a:defRPr sz="3600" b="1" baseline="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2867" y="3163889"/>
            <a:ext cx="10363200" cy="1022350"/>
          </a:xfrm>
        </p:spPr>
        <p:txBody>
          <a:bodyPr lIns="0" tIns="0" rIns="0" bIns="0"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29816"/>
            <a:ext cx="12192000" cy="18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40"/>
          <p:cNvSpPr txBox="1">
            <a:spLocks noChangeArrowheads="1"/>
          </p:cNvSpPr>
          <p:nvPr userDrawn="1"/>
        </p:nvSpPr>
        <p:spPr bwMode="auto">
          <a:xfrm>
            <a:off x="99484" y="6286165"/>
            <a:ext cx="524933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CUNA Mutual Group Proprietary </a:t>
            </a:r>
            <a:b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Reproduction, Adaptation or Distribution Prohibited </a:t>
            </a:r>
            <a:b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© 2018 CUNA Mutual Group,</a:t>
            </a:r>
            <a:r>
              <a:rPr lang="en-US" sz="700" baseline="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56" y="5367649"/>
            <a:ext cx="2743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4503" y="851626"/>
            <a:ext cx="5145024" cy="44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40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12192000" cy="5298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 userDrawn="1"/>
        </p:nvSpPr>
        <p:spPr>
          <a:xfrm>
            <a:off x="0" y="1"/>
            <a:ext cx="5638331" cy="6333689"/>
          </a:xfrm>
          <a:prstGeom prst="homePlate">
            <a:avLst>
              <a:gd name="adj" fmla="val 1918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/>
          <a:p>
            <a:endParaRPr lang="en-US" sz="2640">
              <a:solidFill>
                <a:srgbClr val="292934"/>
              </a:solidFill>
              <a:latin typeface="Arial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0711" y="2204261"/>
            <a:ext cx="4254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473952"/>
            <a:ext cx="3498573" cy="3017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711" y="1246562"/>
            <a:ext cx="4254365" cy="798196"/>
          </a:xfrm>
        </p:spPr>
        <p:txBody>
          <a:bodyPr/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0531" y="2278380"/>
            <a:ext cx="4254547" cy="129730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614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9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17980" t="20895" b="6024"/>
          <a:stretch/>
        </p:blipFill>
        <p:spPr>
          <a:xfrm>
            <a:off x="0" y="0"/>
            <a:ext cx="10075333" cy="6341308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487680" y="2873830"/>
            <a:ext cx="4885509" cy="3150827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68974" y="733432"/>
            <a:ext cx="7930843" cy="4195621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17980" t="20895" b="6024"/>
          <a:stretch/>
        </p:blipFill>
        <p:spPr>
          <a:xfrm flipH="1">
            <a:off x="2116668" y="0"/>
            <a:ext cx="10075333" cy="6341308"/>
          </a:xfrm>
          <a:prstGeom prst="rect">
            <a:avLst/>
          </a:prstGeom>
        </p:spPr>
      </p:pic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507999" y="880292"/>
            <a:ext cx="7538720" cy="3951288"/>
          </a:xfr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1200"/>
              </a:spcBef>
              <a:buNone/>
              <a:defRPr sz="2400" b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9" y="1037066"/>
            <a:ext cx="10996084" cy="505893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765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1"/>
          <p:cNvSpPr txBox="1">
            <a:spLocks/>
          </p:cNvSpPr>
          <p:nvPr userDrawn="1"/>
        </p:nvSpPr>
        <p:spPr bwMode="auto">
          <a:xfrm>
            <a:off x="1" y="180103"/>
            <a:ext cx="1220318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kern="0" spc="0" dirty="0">
                <a:solidFill>
                  <a:schemeClr val="bg1"/>
                </a:solidFill>
                <a:latin typeface="Rockwell" panose="02060603020205020403" pitchFamily="18" charset="0"/>
              </a:rPr>
              <a:t>Click</a:t>
            </a:r>
            <a:r>
              <a:rPr lang="en-US" sz="3200" b="1" kern="0" spc="0" baseline="0" dirty="0">
                <a:solidFill>
                  <a:schemeClr val="bg1"/>
                </a:solidFill>
                <a:latin typeface="Rockwell" panose="02060603020205020403" pitchFamily="18" charset="0"/>
              </a:rPr>
              <a:t> to Edit Title</a:t>
            </a:r>
            <a:endParaRPr lang="en-US" sz="2400" b="1" kern="0" spc="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 Polling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765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36083" y="90210"/>
            <a:ext cx="571983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pc="300" dirty="0">
                <a:solidFill>
                  <a:srgbClr val="FFFFFF"/>
                </a:solidFill>
                <a:latin typeface="Rockwell" panose="02060603020205020403" pitchFamily="18" charset="0"/>
              </a:rPr>
              <a:t>POLLING INSTRUCTIONS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97" y="1545150"/>
            <a:ext cx="11498691" cy="3767701"/>
            <a:chOff x="5023" y="1545149"/>
            <a:chExt cx="8624018" cy="3767701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3" y="1589218"/>
              <a:ext cx="5810607" cy="372363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1538822" y="2626846"/>
              <a:ext cx="2743011" cy="113184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292934"/>
                  </a:solidFill>
                </a:rPr>
                <a:t>Respond at 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DC661D"/>
                  </a:solidFill>
                </a:rPr>
                <a:t>PollEV.com/mutualpolls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938" y="1545149"/>
              <a:ext cx="2741103" cy="36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"/>
            <p:cNvSpPr txBox="1"/>
            <p:nvPr userDrawn="1"/>
          </p:nvSpPr>
          <p:spPr>
            <a:xfrm>
              <a:off x="5967315" y="2434820"/>
              <a:ext cx="2585526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292934"/>
                  </a:solidFill>
                </a:rPr>
                <a:t>Text </a:t>
              </a:r>
              <a:r>
                <a:rPr lang="en-US" sz="2400" b="1" dirty="0">
                  <a:solidFill>
                    <a:srgbClr val="DC661D"/>
                  </a:solidFill>
                </a:rPr>
                <a:t>MUTUALPOLLS</a:t>
              </a:r>
              <a:r>
                <a:rPr lang="en-US" sz="2400" dirty="0">
                  <a:solidFill>
                    <a:srgbClr val="DC661D"/>
                  </a:solidFill>
                </a:rPr>
                <a:t> </a:t>
              </a:r>
              <a:r>
                <a:rPr lang="en-US" sz="2400" dirty="0">
                  <a:solidFill>
                    <a:srgbClr val="292934"/>
                  </a:solidFill>
                </a:rPr>
                <a:t>to </a:t>
              </a:r>
              <a:r>
                <a:rPr lang="en-US" sz="2400" b="1" dirty="0">
                  <a:solidFill>
                    <a:srgbClr val="DC661D"/>
                  </a:solidFill>
                </a:rPr>
                <a:t>22333</a:t>
              </a:r>
              <a:r>
                <a:rPr lang="en-US" sz="2400" dirty="0">
                  <a:solidFill>
                    <a:srgbClr val="DC661D"/>
                  </a:solidFill>
                </a:rPr>
                <a:t> </a:t>
              </a:r>
              <a:r>
                <a:rPr lang="en-US" sz="2400" dirty="0">
                  <a:solidFill>
                    <a:srgbClr val="292934"/>
                  </a:solidFill>
                </a:rPr>
                <a:t>once to join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5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 Polling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765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36083" y="90210"/>
            <a:ext cx="571983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pc="300" dirty="0">
                <a:solidFill>
                  <a:srgbClr val="FFFFFF"/>
                </a:solidFill>
                <a:latin typeface="Rockwell" panose="02060603020205020403" pitchFamily="18" charset="0"/>
              </a:rPr>
              <a:t>POLLING INSTRUCTIONS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97" y="1545150"/>
            <a:ext cx="11498691" cy="3767701"/>
            <a:chOff x="5023" y="1545149"/>
            <a:chExt cx="8624018" cy="3767701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3" y="1589218"/>
              <a:ext cx="5810607" cy="372363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1538822" y="2626846"/>
              <a:ext cx="2743011" cy="113184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292934"/>
                  </a:solidFill>
                </a:rPr>
                <a:t>Respond at 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DC661D"/>
                  </a:solidFill>
                </a:rPr>
                <a:t>PollEV.com/mutualpolls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938" y="1545149"/>
              <a:ext cx="2741103" cy="36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"/>
            <p:cNvSpPr txBox="1"/>
            <p:nvPr userDrawn="1"/>
          </p:nvSpPr>
          <p:spPr>
            <a:xfrm>
              <a:off x="5967315" y="2434820"/>
              <a:ext cx="2585526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292934"/>
                  </a:solidFill>
                </a:rPr>
                <a:t>Text </a:t>
              </a:r>
              <a:r>
                <a:rPr lang="en-US" sz="2400" b="1" dirty="0">
                  <a:solidFill>
                    <a:srgbClr val="DC661D"/>
                  </a:solidFill>
                </a:rPr>
                <a:t>MUTUALPOLLS</a:t>
              </a:r>
              <a:r>
                <a:rPr lang="en-US" sz="2400" dirty="0">
                  <a:solidFill>
                    <a:srgbClr val="DC661D"/>
                  </a:solidFill>
                </a:rPr>
                <a:t> </a:t>
              </a:r>
              <a:r>
                <a:rPr lang="en-US" sz="2400" dirty="0">
                  <a:solidFill>
                    <a:srgbClr val="292934"/>
                  </a:solidFill>
                </a:rPr>
                <a:t>to </a:t>
              </a:r>
              <a:r>
                <a:rPr lang="en-US" sz="2400" b="1" dirty="0">
                  <a:solidFill>
                    <a:srgbClr val="DC661D"/>
                  </a:solidFill>
                </a:rPr>
                <a:t>22333</a:t>
              </a:r>
              <a:r>
                <a:rPr lang="en-US" sz="2400" dirty="0">
                  <a:solidFill>
                    <a:srgbClr val="DC661D"/>
                  </a:solidFill>
                </a:rPr>
                <a:t> </a:t>
              </a:r>
              <a:r>
                <a:rPr lang="en-US" sz="2400" dirty="0">
                  <a:solidFill>
                    <a:srgbClr val="292934"/>
                  </a:solidFill>
                </a:rPr>
                <a:t>once to join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94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80026"/>
            <a:ext cx="10972800" cy="49244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467" y="1040131"/>
            <a:ext cx="5395384" cy="505587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057" y="1040131"/>
            <a:ext cx="5397500" cy="505587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0554"/>
            <a:ext cx="12192000" cy="66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4049D2D3-2983-4BFD-8410-875A35463F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429" y="6107116"/>
            <a:ext cx="3882794" cy="21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794" dirty="0">
                <a:solidFill>
                  <a:srgbClr val="000000"/>
                </a:solidFill>
              </a:rPr>
              <a:t>Source data: CUNA Economics &amp; Statistics and CUNA Mutual Group - Economics</a:t>
            </a:r>
          </a:p>
        </p:txBody>
      </p:sp>
    </p:spTree>
    <p:extLst>
      <p:ext uri="{BB962C8B-B14F-4D97-AF65-F5344CB8AC3E}">
        <p14:creationId xmlns:p14="http://schemas.microsoft.com/office/powerpoint/2010/main" val="112532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3"/>
            <a:ext cx="12192001" cy="6857999"/>
            <a:chOff x="749787" y="1627613"/>
            <a:chExt cx="9303009" cy="4145455"/>
          </a:xfrm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>
            <a:off x="1317406" y="3339682"/>
            <a:ext cx="2289463" cy="0"/>
          </a:xfrm>
          <a:prstGeom prst="line">
            <a:avLst/>
          </a:prstGeom>
          <a:solidFill>
            <a:schemeClr val="accent2">
              <a:alpha val="8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9158" y="1561555"/>
            <a:ext cx="6589397" cy="1691640"/>
          </a:xfrm>
        </p:spPr>
        <p:txBody>
          <a:bodyPr anchor="b"/>
          <a:lstStyle>
            <a:lvl1pPr marL="0" indent="0">
              <a:buNone/>
              <a:defRPr lang="en-US" sz="4000" b="1" baseline="0" dirty="0">
                <a:solidFill>
                  <a:schemeClr val="accent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89158" y="3744685"/>
            <a:ext cx="6589397" cy="1691640"/>
          </a:xfrm>
        </p:spPr>
        <p:txBody>
          <a:bodyPr anchor="t"/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0" y="6345034"/>
            <a:ext cx="12192005" cy="512968"/>
            <a:chOff x="0" y="5287528"/>
            <a:chExt cx="10160004" cy="427473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-2" y="3814099"/>
            <a:ext cx="3577195" cy="2549077"/>
          </a:xfrm>
          <a:prstGeom prst="rect">
            <a:avLst/>
          </a:prstGeom>
        </p:spPr>
      </p:pic>
      <p:sp>
        <p:nvSpPr>
          <p:cNvPr id="21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3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3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3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409125" y="3988787"/>
            <a:ext cx="7193280" cy="209725"/>
            <a:chOff x="1806844" y="3988785"/>
            <a:chExt cx="5394960" cy="2097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806844" y="3988785"/>
              <a:ext cx="539496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 userDrawn="1"/>
          </p:nvSpPr>
          <p:spPr>
            <a:xfrm flipV="1">
              <a:off x="4128690" y="3988785"/>
              <a:ext cx="647260" cy="209725"/>
            </a:xfrm>
            <a:prstGeom prst="triangle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46788" y="1661020"/>
            <a:ext cx="8034920" cy="2244230"/>
          </a:xfrm>
        </p:spPr>
        <p:txBody>
          <a:bodyPr anchor="b" anchorCtr="0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195260" indent="0">
              <a:buNone/>
              <a:defRPr/>
            </a:lvl2pPr>
            <a:lvl3pPr marL="434971" indent="0">
              <a:buNone/>
              <a:defRPr/>
            </a:lvl3pPr>
            <a:lvl4pPr marL="615944" indent="0">
              <a:buNone/>
              <a:defRPr/>
            </a:lvl4pPr>
            <a:lvl5pPr marL="841365" indent="0">
              <a:buNone/>
              <a:defRPr/>
            </a:lvl5pPr>
          </a:lstStyle>
          <a:p>
            <a:pPr lvl="0"/>
            <a:r>
              <a:rPr lang="en-US" sz="4800" b="0" spc="300" baseline="0" dirty="0">
                <a:solidFill>
                  <a:schemeClr val="bg1"/>
                </a:solidFill>
                <a:latin typeface="Rockwell" panose="02060603020205020403" pitchFamily="18" charset="0"/>
              </a:rPr>
              <a:t>Click to Edit Transition Slide Title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6009481" y="-5948021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590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2743202"/>
            <a:ext cx="10972800" cy="443198"/>
          </a:xfrm>
        </p:spPr>
        <p:txBody>
          <a:bodyPr lIns="0" tIns="0" rIns="0" bIns="0"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Optional Transition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73" y="3291844"/>
            <a:ext cx="10996084" cy="2590801"/>
          </a:xfrm>
        </p:spPr>
        <p:txBody>
          <a:bodyPr lIns="0" tIns="0" rIns="0" bIns="0"/>
          <a:lstStyle>
            <a:lvl1pPr marL="0" indent="0" algn="ctr">
              <a:buNone/>
              <a:def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Optional Transition Slide Subtitle</a:t>
            </a: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6111099" y="245872"/>
            <a:ext cx="4759520" cy="740228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6871064" y="2873830"/>
            <a:ext cx="4885509" cy="3150827"/>
          </a:xfrm>
        </p:spPr>
        <p:txBody>
          <a:bodyPr anchor="b"/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16473" y="733431"/>
            <a:ext cx="10996084" cy="4752976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8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7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38" t="38194"/>
          <a:stretch/>
        </p:blipFill>
        <p:spPr>
          <a:xfrm>
            <a:off x="0" y="-1"/>
            <a:ext cx="12192000" cy="6371027"/>
          </a:xfrm>
          <a:prstGeom prst="rect">
            <a:avLst/>
          </a:prstGeom>
        </p:spPr>
      </p:pic>
      <p:sp>
        <p:nvSpPr>
          <p:cNvPr id="25" name="Content Placeholder 5"/>
          <p:cNvSpPr>
            <a:spLocks noGrp="1"/>
          </p:cNvSpPr>
          <p:nvPr>
            <p:ph sz="quarter" idx="4"/>
          </p:nvPr>
        </p:nvSpPr>
        <p:spPr>
          <a:xfrm>
            <a:off x="3457497" y="1588771"/>
            <a:ext cx="7583331" cy="438054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1101" y="154787"/>
            <a:ext cx="4566648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5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555"/>
            <a:ext cx="4828032" cy="6324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4627886" y="1738536"/>
            <a:ext cx="695033" cy="2947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83169" y="822121"/>
            <a:ext cx="3613151" cy="2869370"/>
          </a:xfrm>
        </p:spPr>
        <p:txBody>
          <a:bodyPr/>
          <a:lstStyle>
            <a:lvl1pPr marL="0" indent="0">
              <a:buNone/>
              <a:defRPr sz="4400" strike="noStrike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5905852" y="828676"/>
            <a:ext cx="5592233" cy="520065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0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6247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003624"/>
            <a:ext cx="5386917" cy="639762"/>
          </a:xfrm>
        </p:spPr>
        <p:txBody>
          <a:bodyPr anchor="b"/>
          <a:lstStyle>
            <a:lvl1pPr marL="0" indent="0">
              <a:buNone/>
              <a:defRPr lang="en-US" sz="2000" b="1" kern="120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643379"/>
            <a:ext cx="5386917" cy="4414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773" y="1003624"/>
            <a:ext cx="5389033" cy="639762"/>
          </a:xfrm>
        </p:spPr>
        <p:txBody>
          <a:bodyPr anchor="b"/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773" y="1643379"/>
            <a:ext cx="5389033" cy="4414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42" r="10572"/>
          <a:stretch/>
        </p:blipFill>
        <p:spPr>
          <a:xfrm>
            <a:off x="0" y="0"/>
            <a:ext cx="12192000" cy="633571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6467" y="1453198"/>
            <a:ext cx="3167259" cy="89255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379465" y="1170965"/>
            <a:ext cx="4981956" cy="34097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59425" y="478040"/>
            <a:ext cx="5622036" cy="614933"/>
          </a:xfrm>
          <a:prstGeom prst="rect">
            <a:avLst/>
          </a:prstGeom>
        </p:spPr>
        <p:txBody>
          <a:bodyPr anchor="ctr"/>
          <a:lstStyle>
            <a:lvl1pPr marL="0" indent="0" algn="ctr" defTabSz="914364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906714"/>
            <a:ext cx="5386917" cy="3163163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0" y="6357260"/>
            <a:ext cx="12192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5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7397" y="-7938"/>
            <a:ext cx="6311068" cy="6369051"/>
          </a:xfrm>
          <a:custGeom>
            <a:avLst/>
            <a:gdLst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1061530 w 7332663"/>
              <a:gd name="connsiteY5" fmla="*/ 6369051 h 6369051"/>
              <a:gd name="connsiteX6" fmla="*/ 0 w 7332663"/>
              <a:gd name="connsiteY6" fmla="*/ 530752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1061530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22389 w 7332663"/>
              <a:gd name="connsiteY4" fmla="*/ 6358777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3911369 w 7332663"/>
              <a:gd name="connsiteY2" fmla="*/ 2294429 h 6369051"/>
              <a:gd name="connsiteX3" fmla="*/ 7332663 w 7332663"/>
              <a:gd name="connsiteY3" fmla="*/ 6369051 h 6369051"/>
              <a:gd name="connsiteX4" fmla="*/ 7322389 w 7332663"/>
              <a:gd name="connsiteY4" fmla="*/ 6358777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3911369 w 7332663"/>
              <a:gd name="connsiteY2" fmla="*/ 2294429 h 6369051"/>
              <a:gd name="connsiteX3" fmla="*/ 7332663 w 7332663"/>
              <a:gd name="connsiteY3" fmla="*/ 6369051 h 6369051"/>
              <a:gd name="connsiteX4" fmla="*/ 3438758 w 7332663"/>
              <a:gd name="connsiteY4" fmla="*/ 6348503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4733301"/>
              <a:gd name="connsiteY0" fmla="*/ 0 h 6369051"/>
              <a:gd name="connsiteX1" fmla="*/ 3445740 w 4733301"/>
              <a:gd name="connsiteY1" fmla="*/ 0 h 6369051"/>
              <a:gd name="connsiteX2" fmla="*/ 3911369 w 4733301"/>
              <a:gd name="connsiteY2" fmla="*/ 2294429 h 6369051"/>
              <a:gd name="connsiteX3" fmla="*/ 4733301 w 4733301"/>
              <a:gd name="connsiteY3" fmla="*/ 6348503 h 6369051"/>
              <a:gd name="connsiteX4" fmla="*/ 3438758 w 4733301"/>
              <a:gd name="connsiteY4" fmla="*/ 6348503 h 6369051"/>
              <a:gd name="connsiteX5" fmla="*/ 588919 w 4733301"/>
              <a:gd name="connsiteY5" fmla="*/ 6369051 h 6369051"/>
              <a:gd name="connsiteX6" fmla="*/ 0 w 4733301"/>
              <a:gd name="connsiteY6" fmla="*/ 4023251 h 6369051"/>
              <a:gd name="connsiteX7" fmla="*/ 0 w 4733301"/>
              <a:gd name="connsiteY7" fmla="*/ 0 h 6369051"/>
              <a:gd name="connsiteX0" fmla="*/ 0 w 4733301"/>
              <a:gd name="connsiteY0" fmla="*/ 0 h 6369051"/>
              <a:gd name="connsiteX1" fmla="*/ 3445740 w 4733301"/>
              <a:gd name="connsiteY1" fmla="*/ 0 h 6369051"/>
              <a:gd name="connsiteX2" fmla="*/ 3911369 w 4733301"/>
              <a:gd name="connsiteY2" fmla="*/ 2294429 h 6369051"/>
              <a:gd name="connsiteX3" fmla="*/ 4733301 w 4733301"/>
              <a:gd name="connsiteY3" fmla="*/ 6348503 h 6369051"/>
              <a:gd name="connsiteX4" fmla="*/ 3438758 w 4733301"/>
              <a:gd name="connsiteY4" fmla="*/ 6348503 h 6369051"/>
              <a:gd name="connsiteX5" fmla="*/ 588919 w 4733301"/>
              <a:gd name="connsiteY5" fmla="*/ 6369051 h 6369051"/>
              <a:gd name="connsiteX6" fmla="*/ 10274 w 4733301"/>
              <a:gd name="connsiteY6" fmla="*/ 3961606 h 6369051"/>
              <a:gd name="connsiteX7" fmla="*/ 0 w 4733301"/>
              <a:gd name="connsiteY7" fmla="*/ 0 h 636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301" h="6369051">
                <a:moveTo>
                  <a:pt x="0" y="0"/>
                </a:moveTo>
                <a:lnTo>
                  <a:pt x="3445740" y="0"/>
                </a:lnTo>
                <a:lnTo>
                  <a:pt x="3911369" y="2294429"/>
                </a:lnTo>
                <a:lnTo>
                  <a:pt x="4733301" y="6348503"/>
                </a:lnTo>
                <a:lnTo>
                  <a:pt x="3438758" y="6348503"/>
                </a:lnTo>
                <a:lnTo>
                  <a:pt x="588919" y="6369051"/>
                </a:lnTo>
                <a:lnTo>
                  <a:pt x="10274" y="3961606"/>
                </a:lnTo>
                <a:cubicBezTo>
                  <a:pt x="6849" y="2641071"/>
                  <a:pt x="3425" y="1320535"/>
                  <a:pt x="0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V="1">
            <a:off x="4608352" y="-1"/>
            <a:ext cx="6381864" cy="6867864"/>
          </a:xfrm>
          <a:custGeom>
            <a:avLst/>
            <a:gdLst>
              <a:gd name="T0" fmla="*/ 3752 w 3752"/>
              <a:gd name="T1" fmla="*/ 4345 h 4345"/>
              <a:gd name="T2" fmla="*/ 0 w 3752"/>
              <a:gd name="T3" fmla="*/ 4345 h 4345"/>
              <a:gd name="T4" fmla="*/ 1094 w 3752"/>
              <a:gd name="T5" fmla="*/ 0 h 4345"/>
              <a:gd name="T6" fmla="*/ 3752 w 3752"/>
              <a:gd name="T7" fmla="*/ 0 h 4345"/>
              <a:gd name="T8" fmla="*/ 3752 w 3752"/>
              <a:gd name="T9" fmla="*/ 4345 h 4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2" h="4345">
                <a:moveTo>
                  <a:pt x="3752" y="4345"/>
                </a:moveTo>
                <a:lnTo>
                  <a:pt x="0" y="4345"/>
                </a:lnTo>
                <a:lnTo>
                  <a:pt x="1094" y="0"/>
                </a:lnTo>
                <a:lnTo>
                  <a:pt x="3752" y="0"/>
                </a:lnTo>
                <a:lnTo>
                  <a:pt x="3752" y="4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V="1">
            <a:off x="0" y="3936275"/>
            <a:ext cx="911917" cy="2921724"/>
          </a:xfrm>
          <a:custGeom>
            <a:avLst/>
            <a:gdLst>
              <a:gd name="T0" fmla="*/ 10892 w 10892"/>
              <a:gd name="T1" fmla="*/ 0 h 2292"/>
              <a:gd name="T2" fmla="*/ 0 w 10892"/>
              <a:gd name="T3" fmla="*/ 2292 h 2292"/>
              <a:gd name="T4" fmla="*/ 0 w 10892"/>
              <a:gd name="T5" fmla="*/ 0 h 2292"/>
              <a:gd name="T6" fmla="*/ 10892 w 10892"/>
              <a:gd name="T7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2" h="2292">
                <a:moveTo>
                  <a:pt x="10892" y="0"/>
                </a:moveTo>
                <a:lnTo>
                  <a:pt x="0" y="2292"/>
                </a:lnTo>
                <a:lnTo>
                  <a:pt x="0" y="0"/>
                </a:lnTo>
                <a:lnTo>
                  <a:pt x="10892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3404" y="568788"/>
            <a:ext cx="5379203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096000" y="1670202"/>
            <a:ext cx="5425440" cy="382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b="6451"/>
          <a:stretch/>
        </p:blipFill>
        <p:spPr>
          <a:xfrm>
            <a:off x="0" y="2560034"/>
            <a:ext cx="1236680" cy="4297966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0" y="6324602"/>
            <a:ext cx="12192005" cy="533401"/>
            <a:chOff x="0" y="5270500"/>
            <a:chExt cx="10160004" cy="444501"/>
          </a:xfrm>
        </p:grpSpPr>
        <p:sp>
          <p:nvSpPr>
            <p:cNvPr id="35" name="Rectangle 34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27"/>
            <p:cNvSpPr>
              <a:spLocks noChangeArrowheads="1"/>
            </p:cNvSpPr>
            <p:nvPr userDrawn="1"/>
          </p:nvSpPr>
          <p:spPr bwMode="auto">
            <a:xfrm>
              <a:off x="0" y="5270500"/>
              <a:ext cx="10160000" cy="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32444" y="377197"/>
            <a:ext cx="6815667" cy="571499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177" y="1434737"/>
            <a:ext cx="4112683" cy="468031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82176" y="378778"/>
            <a:ext cx="4106333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8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89717" y="4874898"/>
            <a:ext cx="7315200" cy="4924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3001"/>
            <a:ext cx="73152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1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80026"/>
            <a:ext cx="109728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16473" y="1040131"/>
            <a:ext cx="10996084" cy="5055876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116076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ltiple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"/>
            <a:ext cx="12192000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1838833"/>
            <a:ext cx="109728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9" y="2567669"/>
            <a:ext cx="4857481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5814932" y="2592018"/>
            <a:ext cx="0" cy="192024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32947" y="2594233"/>
            <a:ext cx="5232359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"/>
            <a:ext cx="6677637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30577" y="3004596"/>
            <a:ext cx="5881519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8" y="3784074"/>
            <a:ext cx="5831115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77637" y="0"/>
            <a:ext cx="5514363" cy="63246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176184" y="1634642"/>
            <a:ext cx="4379725" cy="2544286"/>
            <a:chOff x="2242690" y="1898895"/>
            <a:chExt cx="3649770" cy="2120239"/>
          </a:xfrm>
        </p:grpSpPr>
        <p:sp>
          <p:nvSpPr>
            <p:cNvPr id="5" name="Rectangle 4"/>
            <p:cNvSpPr/>
            <p:nvPr userDrawn="1"/>
          </p:nvSpPr>
          <p:spPr>
            <a:xfrm>
              <a:off x="2242690" y="1898895"/>
              <a:ext cx="3649770" cy="21202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3900" b="1" kern="0" baseline="3000" dirty="0">
                  <a:solidFill>
                    <a:schemeClr val="bg1"/>
                  </a:solidFill>
                  <a:latin typeface="Rockwell" panose="02060603020205020403" pitchFamily="18" charset="0"/>
                  <a:ea typeface="+mj-ea"/>
                  <a:cs typeface="+mj-cs"/>
                </a:rPr>
                <a:t>Q  A</a:t>
              </a:r>
              <a:endParaRPr lang="en-US" sz="23900" b="1" baseline="3000" dirty="0">
                <a:solidFill>
                  <a:schemeClr val="bg1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285408" y="2330637"/>
              <a:ext cx="809784" cy="12567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3800" kern="0" baseline="3000" dirty="0">
                  <a:solidFill>
                    <a:schemeClr val="accent2"/>
                  </a:solidFill>
                  <a:latin typeface="Arial"/>
                  <a:ea typeface="+mj-ea"/>
                  <a:cs typeface="+mj-cs"/>
                </a:rPr>
                <a:t>&amp;</a:t>
              </a:r>
              <a:endParaRPr lang="en-US" sz="2400" baseline="30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28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3"/>
            <a:ext cx="12192001" cy="6857999"/>
            <a:chOff x="749787" y="1627613"/>
            <a:chExt cx="9303009" cy="4145455"/>
          </a:xfrm>
          <a:solidFill>
            <a:schemeClr val="accent2"/>
          </a:solidFill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0" y="3815895"/>
            <a:ext cx="4269077" cy="3042107"/>
          </a:xfrm>
          <a:prstGeom prst="rect">
            <a:avLst/>
          </a:prstGeom>
        </p:spPr>
      </p:pic>
      <p:sp>
        <p:nvSpPr>
          <p:cNvPr id="28" name="TextBox 27">
            <a:hlinkClick r:id="rId3"/>
          </p:cNvPr>
          <p:cNvSpPr txBox="1"/>
          <p:nvPr userDrawn="1"/>
        </p:nvSpPr>
        <p:spPr>
          <a:xfrm>
            <a:off x="8887212" y="6329883"/>
            <a:ext cx="293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www.cunamutual.com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3" y="2159967"/>
            <a:ext cx="7534656" cy="654134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8485785" y="5872682"/>
            <a:ext cx="3738527" cy="457200"/>
            <a:chOff x="6380421" y="6096131"/>
            <a:chExt cx="2803895" cy="457200"/>
          </a:xfrm>
        </p:grpSpPr>
        <p:pic>
          <p:nvPicPr>
            <p:cNvPr id="15" name="Picture 4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21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>
              <a:hlinkClick r:id="rId7"/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9760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>
              <a:hlinkClick r:id="rId9"/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9099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>
              <a:hlinkClick r:id="rId11"/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8438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>
              <a:hlinkClick r:id="rId13"/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57777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9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7116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151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18" Type="http://schemas.openxmlformats.org/officeDocument/2006/relationships/slideLayout" Target="../slideLayouts/slideLayout205.xml"/><Relationship Id="rId26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190.xml"/><Relationship Id="rId21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5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20" Type="http://schemas.openxmlformats.org/officeDocument/2006/relationships/slideLayout" Target="../slideLayouts/slideLayout207.xml"/><Relationship Id="rId29" Type="http://schemas.openxmlformats.org/officeDocument/2006/relationships/theme" Target="../theme/theme10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24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23" Type="http://schemas.openxmlformats.org/officeDocument/2006/relationships/slideLayout" Target="../slideLayouts/slideLayout210.xml"/><Relationship Id="rId28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197.xml"/><Relationship Id="rId19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Relationship Id="rId22" Type="http://schemas.openxmlformats.org/officeDocument/2006/relationships/slideLayout" Target="../slideLayouts/slideLayout209.xml"/><Relationship Id="rId27" Type="http://schemas.openxmlformats.org/officeDocument/2006/relationships/slideLayout" Target="../slideLayouts/slideLayout214.xml"/><Relationship Id="rId30" Type="http://schemas.openxmlformats.org/officeDocument/2006/relationships/image" Target="../media/image22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slideLayout" Target="../slideLayouts/slideLayout175.xml"/><Relationship Id="rId26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5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20" Type="http://schemas.openxmlformats.org/officeDocument/2006/relationships/slideLayout" Target="../slideLayouts/slideLayout177.xml"/><Relationship Id="rId29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24" Type="http://schemas.openxmlformats.org/officeDocument/2006/relationships/slideLayout" Target="../slideLayouts/slideLayout181.xml"/><Relationship Id="rId32" Type="http://schemas.openxmlformats.org/officeDocument/2006/relationships/image" Target="../media/image22.emf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23" Type="http://schemas.openxmlformats.org/officeDocument/2006/relationships/slideLayout" Target="../slideLayouts/slideLayout180.xml"/><Relationship Id="rId28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176.xml"/><Relationship Id="rId31" Type="http://schemas.openxmlformats.org/officeDocument/2006/relationships/theme" Target="../theme/theme9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Relationship Id="rId22" Type="http://schemas.openxmlformats.org/officeDocument/2006/relationships/slideLayout" Target="../slideLayouts/slideLayout179.xml"/><Relationship Id="rId27" Type="http://schemas.openxmlformats.org/officeDocument/2006/relationships/slideLayout" Target="../slideLayouts/slideLayout184.xml"/><Relationship Id="rId30" Type="http://schemas.openxmlformats.org/officeDocument/2006/relationships/slideLayout" Target="../slideLayouts/slideLayout1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467" y="180027"/>
            <a:ext cx="1097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Insert Slide Title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73" y="1120141"/>
            <a:ext cx="10996084" cy="497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 rot="5400000">
            <a:off x="6009481" y="-5205446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19"/>
          <p:cNvSpPr txBox="1">
            <a:spLocks noChangeArrowheads="1"/>
          </p:cNvSpPr>
          <p:nvPr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055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0" y="742950"/>
            <a:ext cx="12192000" cy="65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812" r:id="rId2"/>
    <p:sldLayoutId id="2147483814" r:id="rId3"/>
    <p:sldLayoutId id="2147483767" r:id="rId4"/>
    <p:sldLayoutId id="2147483795" r:id="rId5"/>
    <p:sldLayoutId id="2147483790" r:id="rId6"/>
    <p:sldLayoutId id="2147483808" r:id="rId7"/>
    <p:sldLayoutId id="2147483815" r:id="rId8"/>
    <p:sldLayoutId id="2147483766" r:id="rId9"/>
    <p:sldLayoutId id="2147483768" r:id="rId10"/>
    <p:sldLayoutId id="2147483775" r:id="rId11"/>
    <p:sldLayoutId id="2147483778" r:id="rId12"/>
    <p:sldLayoutId id="2147483805" r:id="rId13"/>
    <p:sldLayoutId id="2147483806" r:id="rId14"/>
    <p:sldLayoutId id="2147483773" r:id="rId15"/>
    <p:sldLayoutId id="2147483791" r:id="rId16"/>
    <p:sldLayoutId id="2147483794" r:id="rId17"/>
    <p:sldLayoutId id="2147483807" r:id="rId18"/>
    <p:sldLayoutId id="2147483769" r:id="rId19"/>
    <p:sldLayoutId id="2147483770" r:id="rId20"/>
    <p:sldLayoutId id="2147483796" r:id="rId21"/>
    <p:sldLayoutId id="2147483800" r:id="rId22"/>
    <p:sldLayoutId id="2147483801" r:id="rId23"/>
    <p:sldLayoutId id="2147483772" r:id="rId24"/>
    <p:sldLayoutId id="2147483809" r:id="rId25"/>
    <p:sldLayoutId id="2147483810" r:id="rId26"/>
    <p:sldLayoutId id="2147483792" r:id="rId27"/>
    <p:sldLayoutId id="2147483813" r:id="rId28"/>
    <p:sldLayoutId id="2147483776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Rockwell" panose="020606030202050204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5pPr>
      <a:lvl6pPr marL="45719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6pPr>
      <a:lvl7pPr marL="9143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7pPr>
      <a:lvl8pPr marL="137158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8pPr>
      <a:lvl9pPr marL="182878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9pPr>
    </p:titleStyle>
    <p:bodyStyle>
      <a:lvl1pPr marL="177799" indent="-1777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00046" indent="-204786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606419" indent="-17144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823905" indent="-207961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031864" indent="-1904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1489060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1946255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2403451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2860646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466" y="130781"/>
            <a:ext cx="11096414" cy="59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Insert Slide Title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72" y="1120141"/>
            <a:ext cx="11119960" cy="497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 rot="16200000" flipV="1">
            <a:off x="5970592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 rot="5400000">
            <a:off x="6009481" y="-5205446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19"/>
          <p:cNvSpPr txBox="1">
            <a:spLocks noChangeArrowheads="1"/>
          </p:cNvSpPr>
          <p:nvPr/>
        </p:nvSpPr>
        <p:spPr bwMode="auto">
          <a:xfrm>
            <a:off x="11891017" y="6548850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840" b="1" smtClean="0"/>
              <a:pPr algn="r" eaLnBrk="1" hangingPunct="1">
                <a:defRPr/>
              </a:pPr>
              <a:t>‹#›</a:t>
            </a:fld>
            <a:endParaRPr lang="en-US" sz="840" b="1" dirty="0"/>
          </a:p>
        </p:txBody>
      </p:sp>
      <p:sp>
        <p:nvSpPr>
          <p:cNvPr id="2055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0" y="742950"/>
            <a:ext cx="12192000" cy="65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64579" y="6424345"/>
            <a:ext cx="42228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b="1" dirty="0">
                <a:solidFill>
                  <a:schemeClr val="accent2"/>
                </a:solidFill>
              </a:rPr>
              <a:t>DISCOVERY</a:t>
            </a:r>
            <a:r>
              <a:rPr lang="en-US" sz="1440" baseline="50000" dirty="0">
                <a:solidFill>
                  <a:schemeClr val="accent2"/>
                </a:solidFill>
              </a:rPr>
              <a:t>™</a:t>
            </a:r>
            <a:r>
              <a:rPr lang="en-US" sz="1920" dirty="0">
                <a:solidFill>
                  <a:schemeClr val="accent2"/>
                </a:solidFill>
              </a:rPr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314133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  <p:sldLayoutId id="2147484510" r:id="rId13"/>
    <p:sldLayoutId id="2147484511" r:id="rId14"/>
    <p:sldLayoutId id="2147484512" r:id="rId15"/>
    <p:sldLayoutId id="2147484513" r:id="rId16"/>
    <p:sldLayoutId id="2147484514" r:id="rId17"/>
    <p:sldLayoutId id="2147484515" r:id="rId18"/>
    <p:sldLayoutId id="2147484516" r:id="rId19"/>
    <p:sldLayoutId id="2147484517" r:id="rId20"/>
    <p:sldLayoutId id="2147484518" r:id="rId21"/>
    <p:sldLayoutId id="2147484519" r:id="rId22"/>
    <p:sldLayoutId id="2147484520" r:id="rId23"/>
    <p:sldLayoutId id="2147484521" r:id="rId24"/>
    <p:sldLayoutId id="2147484522" r:id="rId25"/>
    <p:sldLayoutId id="2147484523" r:id="rId26"/>
    <p:sldLayoutId id="2147484524" r:id="rId27"/>
    <p:sldLayoutId id="2147484525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120" b="1">
          <a:solidFill>
            <a:schemeClr val="accent1"/>
          </a:solidFill>
          <a:latin typeface="Rockwell" panose="020606030202050204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2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2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2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20">
          <a:solidFill>
            <a:schemeClr val="accent1"/>
          </a:solidFill>
          <a:latin typeface="Arial" pitchFamily="34" charset="0"/>
        </a:defRPr>
      </a:lvl5pPr>
      <a:lvl6pPr marL="54863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20">
          <a:solidFill>
            <a:schemeClr val="accent1"/>
          </a:solidFill>
          <a:latin typeface="Arial" pitchFamily="34" charset="0"/>
        </a:defRPr>
      </a:lvl6pPr>
      <a:lvl7pPr marL="109726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20">
          <a:solidFill>
            <a:schemeClr val="accent1"/>
          </a:solidFill>
          <a:latin typeface="Arial" pitchFamily="34" charset="0"/>
        </a:defRPr>
      </a:lvl7pPr>
      <a:lvl8pPr marL="164590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20">
          <a:solidFill>
            <a:schemeClr val="accent1"/>
          </a:solidFill>
          <a:latin typeface="Arial" pitchFamily="34" charset="0"/>
        </a:defRPr>
      </a:lvl8pPr>
      <a:lvl9pPr marL="21945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20">
          <a:solidFill>
            <a:schemeClr val="accent1"/>
          </a:solidFill>
          <a:latin typeface="Arial" pitchFamily="34" charset="0"/>
        </a:defRPr>
      </a:lvl9pPr>
    </p:titleStyle>
    <p:bodyStyle>
      <a:lvl1pPr marL="213359" indent="-21335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80055" indent="-24574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727703" indent="-2057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920">
          <a:solidFill>
            <a:schemeClr val="tx1"/>
          </a:solidFill>
          <a:latin typeface="+mn-lt"/>
        </a:defRPr>
      </a:lvl3pPr>
      <a:lvl4pPr marL="988686" indent="-24955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80">
          <a:solidFill>
            <a:schemeClr val="tx1"/>
          </a:solidFill>
          <a:latin typeface="+mn-lt"/>
        </a:defRPr>
      </a:lvl4pPr>
      <a:lvl5pPr marL="1238237" indent="-2285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80">
          <a:solidFill>
            <a:schemeClr val="tx1"/>
          </a:solidFill>
          <a:latin typeface="+mn-lt"/>
        </a:defRPr>
      </a:lvl5pPr>
      <a:lvl6pPr marL="1786872" indent="-2285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80">
          <a:solidFill>
            <a:schemeClr val="tx1"/>
          </a:solidFill>
          <a:latin typeface="+mn-lt"/>
        </a:defRPr>
      </a:lvl6pPr>
      <a:lvl7pPr marL="2335506" indent="-2285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80">
          <a:solidFill>
            <a:schemeClr val="tx1"/>
          </a:solidFill>
          <a:latin typeface="+mn-lt"/>
        </a:defRPr>
      </a:lvl7pPr>
      <a:lvl8pPr marL="2884141" indent="-2285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80">
          <a:solidFill>
            <a:schemeClr val="tx1"/>
          </a:solidFill>
          <a:latin typeface="+mn-lt"/>
        </a:defRPr>
      </a:lvl8pPr>
      <a:lvl9pPr marL="3432775" indent="-2285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35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69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04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38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74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08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42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76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7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  <p:sldLayoutId id="214748453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10000"/>
        </a:spcBef>
        <a:spcAft>
          <a:spcPct val="10000"/>
        </a:spcAft>
        <a:defRPr sz="2800" i="1">
          <a:solidFill>
            <a:schemeClr val="tx1"/>
          </a:solidFill>
          <a:latin typeface="+mn-lt"/>
          <a:ea typeface="+mn-ea"/>
          <a:cs typeface="+mn-cs"/>
        </a:defRPr>
      </a:lvl1pPr>
      <a:lvl2pPr marL="855663" indent="-284163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400">
          <a:solidFill>
            <a:schemeClr val="tx1"/>
          </a:solidFill>
          <a:latin typeface="+mn-lt"/>
        </a:defRPr>
      </a:lvl2pPr>
      <a:lvl3pPr marL="1254125" indent="-225425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000">
          <a:solidFill>
            <a:schemeClr val="tx1"/>
          </a:solidFill>
          <a:latin typeface="+mn-lt"/>
        </a:defRPr>
      </a:lvl3pPr>
      <a:lvl4pPr marL="16081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4pPr>
      <a:lvl5pPr marL="20653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5pPr>
      <a:lvl6pPr marL="25225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6pPr>
      <a:lvl7pPr marL="29797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7pPr>
      <a:lvl8pPr marL="34369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8pPr>
      <a:lvl9pPr marL="38941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>
            <a:extLst>
              <a:ext uri="{FF2B5EF4-FFF2-40B4-BE49-F238E27FC236}">
                <a16:creationId xmlns:a16="http://schemas.microsoft.com/office/drawing/2014/main" id="{F33BC38C-5852-FAB8-538D-D58F6EA31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EB7E1682-E4D7-1086-E7FE-F924D08C31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13A05-36EA-E30A-9D2B-47BA5EE9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62675B-ABB0-421A-8F99-0C20EA2CA09C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00D5D-3FE2-DB8B-2AA4-D81FA671E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835DB-8CA9-667D-876A-D77EF8E9B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DBDFE9-1832-4A7B-8ECA-F4733132A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5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AF9BD749-8D96-AEFA-6A8D-5396F4656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5980CAF9-9918-329C-E158-AC4DEC67D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64395-3532-42D9-BD03-A32A14080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76AEB1-C293-4175-814B-BC5E2FA285D0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C1F2-369C-74DF-86C3-D893BD4C5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8F8A8-7EA8-07E9-793F-3FFC95F5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3E911B-1B75-4136-AC78-9C4A044AF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5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467" y="180028"/>
            <a:ext cx="1097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Insert Slide Title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74" y="1120142"/>
            <a:ext cx="10996084" cy="497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 rot="16200000" flipV="1">
            <a:off x="5970594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 rot="5400000">
            <a:off x="6009481" y="-5205446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19"/>
          <p:cNvSpPr txBox="1">
            <a:spLocks noChangeArrowheads="1"/>
          </p:cNvSpPr>
          <p:nvPr/>
        </p:nvSpPr>
        <p:spPr bwMode="auto">
          <a:xfrm>
            <a:off x="11926878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055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0" y="742950"/>
            <a:ext cx="12192000" cy="65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8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7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  <p:sldLayoutId id="2147484331" r:id="rId13"/>
    <p:sldLayoutId id="2147484332" r:id="rId14"/>
    <p:sldLayoutId id="2147484333" r:id="rId15"/>
    <p:sldLayoutId id="2147484334" r:id="rId16"/>
    <p:sldLayoutId id="2147484335" r:id="rId17"/>
    <p:sldLayoutId id="2147484336" r:id="rId18"/>
    <p:sldLayoutId id="2147484337" r:id="rId19"/>
    <p:sldLayoutId id="2147484338" r:id="rId20"/>
    <p:sldLayoutId id="2147484339" r:id="rId21"/>
    <p:sldLayoutId id="2147484340" r:id="rId22"/>
    <p:sldLayoutId id="2147484341" r:id="rId23"/>
    <p:sldLayoutId id="2147484342" r:id="rId24"/>
    <p:sldLayoutId id="2147484343" r:id="rId25"/>
    <p:sldLayoutId id="2147484344" r:id="rId26"/>
    <p:sldLayoutId id="2147484345" r:id="rId27"/>
    <p:sldLayoutId id="2147484346" r:id="rId28"/>
    <p:sldLayoutId id="2147484347" r:id="rId29"/>
    <p:sldLayoutId id="2147484348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Rockwell" panose="020606030202050204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5pPr>
      <a:lvl6pPr marL="45719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6pPr>
      <a:lvl7pPr marL="9143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7pPr>
      <a:lvl8pPr marL="137158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8pPr>
      <a:lvl9pPr marL="182878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9pPr>
    </p:titleStyle>
    <p:bodyStyle>
      <a:lvl1pPr marL="177799" indent="-1777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00046" indent="-204786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606419" indent="-17144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823905" indent="-207961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031864" indent="-1904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1489060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1946255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2403451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2860646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id="{D1239FBD-9AE1-4E04-8601-549C38D9DF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553200"/>
            <a:ext cx="10160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E7B9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Page 1(#)</a:t>
            </a:r>
          </a:p>
        </p:txBody>
      </p:sp>
    </p:spTree>
    <p:extLst>
      <p:ext uri="{BB962C8B-B14F-4D97-AF65-F5344CB8AC3E}">
        <p14:creationId xmlns:p14="http://schemas.microsoft.com/office/powerpoint/2010/main" val="132980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  <p:sldLayoutId id="214748437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467" y="180027"/>
            <a:ext cx="1097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Insert Slide Title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73" y="1120141"/>
            <a:ext cx="10996084" cy="497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 rot="5400000">
            <a:off x="6009481" y="-5205446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19"/>
          <p:cNvSpPr txBox="1">
            <a:spLocks noChangeArrowheads="1"/>
          </p:cNvSpPr>
          <p:nvPr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055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0" y="742950"/>
            <a:ext cx="12192000" cy="65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  <p:sldLayoutId id="2147484391" r:id="rId16"/>
    <p:sldLayoutId id="2147484392" r:id="rId17"/>
    <p:sldLayoutId id="2147484393" r:id="rId18"/>
    <p:sldLayoutId id="2147484394" r:id="rId19"/>
    <p:sldLayoutId id="2147484395" r:id="rId20"/>
    <p:sldLayoutId id="2147484396" r:id="rId21"/>
    <p:sldLayoutId id="2147484397" r:id="rId22"/>
    <p:sldLayoutId id="2147484398" r:id="rId23"/>
    <p:sldLayoutId id="2147484399" r:id="rId24"/>
    <p:sldLayoutId id="2147484400" r:id="rId25"/>
    <p:sldLayoutId id="2147484401" r:id="rId26"/>
    <p:sldLayoutId id="2147484402" r:id="rId27"/>
    <p:sldLayoutId id="2147484403" r:id="rId28"/>
    <p:sldLayoutId id="2147484404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Rockwell" panose="020606030202050204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5pPr>
      <a:lvl6pPr marL="45719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6pPr>
      <a:lvl7pPr marL="9143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7pPr>
      <a:lvl8pPr marL="137158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8pPr>
      <a:lvl9pPr marL="182878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9pPr>
    </p:titleStyle>
    <p:bodyStyle>
      <a:lvl1pPr marL="177799" indent="-1777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00046" indent="-204786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606419" indent="-17144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823905" indent="-207961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031864" indent="-1904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1489060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1946255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2403451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2860646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841667" y="2155293"/>
            <a:ext cx="9079600" cy="4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841667" y="1195399"/>
            <a:ext cx="90796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1587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C10EAE9-32C5-255E-F353-F92E42870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88913"/>
            <a:ext cx="105494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CA9FDB-6D2F-3D24-E6A5-C863B09B0D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61018" y="6248400"/>
            <a:ext cx="7867649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2007 Pearson Addison-Wesley. All rights reserved.</a:t>
            </a:r>
            <a:endParaRPr lang="en-CA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6D39326C-0777-9DA2-3955-7766B10FF5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1-</a:t>
            </a:r>
            <a:fld id="{CCD8B79C-057E-4CC8-BCA3-14DDD093890B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B82994B-CA83-88DF-902D-22F3DBF07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752600"/>
            <a:ext cx="1054946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483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ransition spd="med">
    <p:pull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2532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2532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2532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2532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2532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2532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2532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2532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2532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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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586AC47-47A5-4773-A3F7-9D0711551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6467" y="179388"/>
            <a:ext cx="109728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Insert Slide Title Here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1910A73-DB81-4049-8A16-DC759943D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67" y="1120776"/>
            <a:ext cx="10996084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7">
            <a:extLst>
              <a:ext uri="{FF2B5EF4-FFF2-40B4-BE49-F238E27FC236}">
                <a16:creationId xmlns:a16="http://schemas.microsoft.com/office/drawing/2014/main" id="{C601CC34-291B-4D50-A253-E699FA441845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5970588" y="374651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2053" name="Rectangle 8">
            <a:extLst>
              <a:ext uri="{FF2B5EF4-FFF2-40B4-BE49-F238E27FC236}">
                <a16:creationId xmlns:a16="http://schemas.microsoft.com/office/drawing/2014/main" id="{96D0A895-FC13-4FF9-8F7D-1326EF8CE6A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09481" y="-5206206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2054" name="Text Box 19">
            <a:extLst>
              <a:ext uri="{FF2B5EF4-FFF2-40B4-BE49-F238E27FC236}">
                <a16:creationId xmlns:a16="http://schemas.microsoft.com/office/drawing/2014/main" id="{11C6EE2A-10AC-4685-A7E3-04F83A8E1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510128E-B45A-4146-A59E-95CE75D382C2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055" name="Rectangle 27">
            <a:extLst>
              <a:ext uri="{FF2B5EF4-FFF2-40B4-BE49-F238E27FC236}">
                <a16:creationId xmlns:a16="http://schemas.microsoft.com/office/drawing/2014/main" id="{3AD0257C-DBA5-4177-A4F2-CC8F47F8F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1"/>
            <a:ext cx="12192000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sp>
        <p:nvSpPr>
          <p:cNvPr id="2056" name="Rectangle 28">
            <a:extLst>
              <a:ext uri="{FF2B5EF4-FFF2-40B4-BE49-F238E27FC236}">
                <a16:creationId xmlns:a16="http://schemas.microsoft.com/office/drawing/2014/main" id="{36466E59-DEC8-46D0-8565-A9EB656ED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2950"/>
            <a:ext cx="12192000" cy="65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/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2CE8BF73-106E-4FC6-8153-C66BFBD6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469063"/>
            <a:ext cx="3452284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14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  <p:sldLayoutId id="2147484433" r:id="rId12"/>
    <p:sldLayoutId id="2147484434" r:id="rId13"/>
    <p:sldLayoutId id="2147484435" r:id="rId14"/>
    <p:sldLayoutId id="2147484436" r:id="rId15"/>
    <p:sldLayoutId id="2147484437" r:id="rId16"/>
    <p:sldLayoutId id="2147484438" r:id="rId17"/>
    <p:sldLayoutId id="2147484439" r:id="rId18"/>
    <p:sldLayoutId id="2147484440" r:id="rId19"/>
    <p:sldLayoutId id="2147484441" r:id="rId20"/>
    <p:sldLayoutId id="2147484442" r:id="rId21"/>
    <p:sldLayoutId id="2147484443" r:id="rId22"/>
    <p:sldLayoutId id="2147484444" r:id="rId23"/>
    <p:sldLayoutId id="2147484445" r:id="rId24"/>
    <p:sldLayoutId id="2147484446" r:id="rId25"/>
    <p:sldLayoutId id="2147484447" r:id="rId26"/>
    <p:sldLayoutId id="2147484448" r:id="rId27"/>
    <p:sldLayoutId id="2147484449" r:id="rId28"/>
    <p:sldLayoutId id="2147484450" r:id="rId29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Rockwell" panose="02060603020205020403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Rockwell" panose="020606030202050204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Rockwell" panose="020606030202050204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Rockwell" panose="020606030202050204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Rockwell" panose="02060603020205020403" pitchFamily="18" charset="0"/>
        </a:defRPr>
      </a:lvl5pPr>
      <a:lvl6pPr marL="45719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6pPr>
      <a:lvl7pPr marL="9143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7pPr>
      <a:lvl8pPr marL="137158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8pPr>
      <a:lvl9pPr marL="182878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032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</a:defRPr>
      </a:lvl2pPr>
      <a:lvl3pPr marL="604838" indent="-169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822325" indent="-2063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1030288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</a:defRPr>
      </a:lvl5pPr>
      <a:lvl6pPr marL="1489060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1946255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2403451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2860646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7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  <p:sldLayoutId id="2147484463" r:id="rId12"/>
    <p:sldLayoutId id="2147484464" r:id="rId13"/>
    <p:sldLayoutId id="214748446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10000"/>
        </a:spcBef>
        <a:spcAft>
          <a:spcPct val="10000"/>
        </a:spcAft>
        <a:defRPr sz="2800" i="1">
          <a:solidFill>
            <a:schemeClr val="tx1"/>
          </a:solidFill>
          <a:latin typeface="+mn-lt"/>
          <a:ea typeface="+mn-ea"/>
          <a:cs typeface="+mn-cs"/>
        </a:defRPr>
      </a:lvl1pPr>
      <a:lvl2pPr marL="855663" indent="-284163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400">
          <a:solidFill>
            <a:schemeClr val="tx1"/>
          </a:solidFill>
          <a:latin typeface="+mn-lt"/>
        </a:defRPr>
      </a:lvl2pPr>
      <a:lvl3pPr marL="1254125" indent="-225425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000">
          <a:solidFill>
            <a:schemeClr val="tx1"/>
          </a:solidFill>
          <a:latin typeface="+mn-lt"/>
        </a:defRPr>
      </a:lvl3pPr>
      <a:lvl4pPr marL="16081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4pPr>
      <a:lvl5pPr marL="20653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5pPr>
      <a:lvl6pPr marL="25225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6pPr>
      <a:lvl7pPr marL="29797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7pPr>
      <a:lvl8pPr marL="34369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8pPr>
      <a:lvl9pPr marL="38941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467" y="130781"/>
            <a:ext cx="10972800" cy="59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Insert Slide Title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72" y="1120141"/>
            <a:ext cx="10996084" cy="497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 rot="16200000" flipV="1">
            <a:off x="5970592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 rot="5400000">
            <a:off x="6009481" y="-5205446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2054" name="Text Box 19"/>
          <p:cNvSpPr txBox="1">
            <a:spLocks noChangeArrowheads="1"/>
          </p:cNvSpPr>
          <p:nvPr/>
        </p:nvSpPr>
        <p:spPr bwMode="auto">
          <a:xfrm>
            <a:off x="11907642" y="6532225"/>
            <a:ext cx="129843" cy="12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840" b="1" smtClean="0">
                <a:solidFill>
                  <a:srgbClr val="292934"/>
                </a:solidFill>
              </a:rPr>
              <a:pPr algn="r" eaLnBrk="1" hangingPunct="1">
                <a:defRPr/>
              </a:pPr>
              <a:t>‹#›</a:t>
            </a:fld>
            <a:endParaRPr lang="en-US" sz="840" b="1" dirty="0">
              <a:solidFill>
                <a:srgbClr val="292934"/>
              </a:solidFill>
            </a:endParaRPr>
          </a:p>
        </p:txBody>
      </p:sp>
      <p:sp>
        <p:nvSpPr>
          <p:cNvPr id="2055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0" y="742950"/>
            <a:ext cx="12192000" cy="65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3227" y="6490844"/>
            <a:ext cx="2175660" cy="2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1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  <p:sldLayoutId id="2147484478" r:id="rId12"/>
    <p:sldLayoutId id="2147484479" r:id="rId13"/>
    <p:sldLayoutId id="2147484480" r:id="rId14"/>
    <p:sldLayoutId id="2147484481" r:id="rId15"/>
    <p:sldLayoutId id="2147484482" r:id="rId16"/>
    <p:sldLayoutId id="2147484483" r:id="rId17"/>
    <p:sldLayoutId id="2147484484" r:id="rId18"/>
    <p:sldLayoutId id="2147484485" r:id="rId19"/>
    <p:sldLayoutId id="2147484486" r:id="rId20"/>
    <p:sldLayoutId id="2147484487" r:id="rId21"/>
    <p:sldLayoutId id="2147484488" r:id="rId22"/>
    <p:sldLayoutId id="2147484489" r:id="rId23"/>
    <p:sldLayoutId id="2147484490" r:id="rId24"/>
    <p:sldLayoutId id="2147484491" r:id="rId25"/>
    <p:sldLayoutId id="2147484492" r:id="rId26"/>
    <p:sldLayoutId id="2147484493" r:id="rId27"/>
    <p:sldLayoutId id="2147484494" r:id="rId28"/>
    <p:sldLayoutId id="2147484495" r:id="rId29"/>
    <p:sldLayoutId id="2147484496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120" b="1">
          <a:solidFill>
            <a:schemeClr val="accent1"/>
          </a:solidFill>
          <a:latin typeface="Rockwell" panose="020606030202050204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2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2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2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20">
          <a:solidFill>
            <a:schemeClr val="accent1"/>
          </a:solidFill>
          <a:latin typeface="Arial" pitchFamily="34" charset="0"/>
        </a:defRPr>
      </a:lvl5pPr>
      <a:lvl6pPr marL="54863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20">
          <a:solidFill>
            <a:schemeClr val="accent1"/>
          </a:solidFill>
          <a:latin typeface="Arial" pitchFamily="34" charset="0"/>
        </a:defRPr>
      </a:lvl6pPr>
      <a:lvl7pPr marL="109726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20">
          <a:solidFill>
            <a:schemeClr val="accent1"/>
          </a:solidFill>
          <a:latin typeface="Arial" pitchFamily="34" charset="0"/>
        </a:defRPr>
      </a:lvl7pPr>
      <a:lvl8pPr marL="164590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20">
          <a:solidFill>
            <a:schemeClr val="accent1"/>
          </a:solidFill>
          <a:latin typeface="Arial" pitchFamily="34" charset="0"/>
        </a:defRPr>
      </a:lvl8pPr>
      <a:lvl9pPr marL="21945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20">
          <a:solidFill>
            <a:schemeClr val="accent1"/>
          </a:solidFill>
          <a:latin typeface="Arial" pitchFamily="34" charset="0"/>
        </a:defRPr>
      </a:lvl9pPr>
    </p:titleStyle>
    <p:bodyStyle>
      <a:lvl1pPr marL="213359" indent="-21335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80055" indent="-24574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727703" indent="-2057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920">
          <a:solidFill>
            <a:schemeClr val="tx1"/>
          </a:solidFill>
          <a:latin typeface="+mn-lt"/>
        </a:defRPr>
      </a:lvl3pPr>
      <a:lvl4pPr marL="988686" indent="-24955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80">
          <a:solidFill>
            <a:schemeClr val="tx1"/>
          </a:solidFill>
          <a:latin typeface="+mn-lt"/>
        </a:defRPr>
      </a:lvl4pPr>
      <a:lvl5pPr marL="1238237" indent="-2285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80">
          <a:solidFill>
            <a:schemeClr val="tx1"/>
          </a:solidFill>
          <a:latin typeface="+mn-lt"/>
        </a:defRPr>
      </a:lvl5pPr>
      <a:lvl6pPr marL="1786872" indent="-2285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80">
          <a:solidFill>
            <a:schemeClr val="tx1"/>
          </a:solidFill>
          <a:latin typeface="+mn-lt"/>
        </a:defRPr>
      </a:lvl6pPr>
      <a:lvl7pPr marL="2335506" indent="-2285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80">
          <a:solidFill>
            <a:schemeClr val="tx1"/>
          </a:solidFill>
          <a:latin typeface="+mn-lt"/>
        </a:defRPr>
      </a:lvl7pPr>
      <a:lvl8pPr marL="2884141" indent="-2285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80">
          <a:solidFill>
            <a:schemeClr val="tx1"/>
          </a:solidFill>
          <a:latin typeface="+mn-lt"/>
        </a:defRPr>
      </a:lvl8pPr>
      <a:lvl9pPr marL="3432775" indent="-2285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35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69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04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38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74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08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42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76" algn="l" defTabSz="109726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rick@cunamutua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6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2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3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12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150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1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1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7.e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4.emf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90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90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90.xml"/><Relationship Id="rId4" Type="http://schemas.openxmlformats.org/officeDocument/2006/relationships/image" Target="../media/image81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90.xml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4.emf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90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9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9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3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8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3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3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8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4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8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64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4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9.xml"/><Relationship Id="rId4" Type="http://schemas.openxmlformats.org/officeDocument/2006/relationships/image" Target="../media/image65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9.xml"/><Relationship Id="rId4" Type="http://schemas.openxmlformats.org/officeDocument/2006/relationships/image" Target="../media/image66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9.xml"/><Relationship Id="rId4" Type="http://schemas.openxmlformats.org/officeDocument/2006/relationships/image" Target="../media/image66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2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2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2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3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3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3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5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04820" y="2013442"/>
            <a:ext cx="5782361" cy="1661993"/>
          </a:xfrm>
        </p:spPr>
        <p:txBody>
          <a:bodyPr/>
          <a:lstStyle/>
          <a:p>
            <a:pPr algn="ctr"/>
            <a:r>
              <a:rPr lang="en-US" dirty="0"/>
              <a:t>Economic and </a:t>
            </a:r>
            <a:br>
              <a:rPr lang="en-US" dirty="0"/>
            </a:br>
            <a:r>
              <a:rPr lang="en-US" dirty="0"/>
              <a:t>Credit Union</a:t>
            </a:r>
            <a:br>
              <a:rPr lang="en-US" dirty="0"/>
            </a:br>
            <a:r>
              <a:rPr lang="en-US" dirty="0"/>
              <a:t> Update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406" y="3747388"/>
            <a:ext cx="2031186" cy="382215"/>
          </a:xfrm>
        </p:spPr>
        <p:txBody>
          <a:bodyPr/>
          <a:lstStyle/>
          <a:p>
            <a:pPr algn="ctr"/>
            <a:r>
              <a:rPr lang="en-US" dirty="0"/>
              <a:t>April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EAA7F-5CB6-48A5-B44A-3CA17AB44089}"/>
              </a:ext>
            </a:extLst>
          </p:cNvPr>
          <p:cNvSpPr txBox="1"/>
          <p:nvPr/>
        </p:nvSpPr>
        <p:spPr>
          <a:xfrm>
            <a:off x="1605482" y="5483780"/>
            <a:ext cx="252591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292934"/>
                </a:solidFill>
              </a:rPr>
              <a:t>If you have any questions or comments, please contact: </a:t>
            </a:r>
          </a:p>
          <a:p>
            <a:pPr>
              <a:defRPr/>
            </a:pPr>
            <a:r>
              <a:rPr lang="en-US" sz="1200" b="1" dirty="0">
                <a:solidFill>
                  <a:srgbClr val="292934"/>
                </a:solidFill>
              </a:rPr>
              <a:t>Steven Rick, Chief Economist</a:t>
            </a:r>
          </a:p>
          <a:p>
            <a:pPr>
              <a:defRPr/>
            </a:pPr>
            <a:r>
              <a:rPr lang="en-US" sz="1200" dirty="0">
                <a:solidFill>
                  <a:srgbClr val="292934"/>
                </a:solidFill>
              </a:rPr>
              <a:t>CUNA Mutual Group – Economics</a:t>
            </a:r>
          </a:p>
          <a:p>
            <a:pPr>
              <a:defRPr/>
            </a:pPr>
            <a:r>
              <a:rPr lang="en-US" sz="1200" dirty="0">
                <a:solidFill>
                  <a:srgbClr val="292934"/>
                </a:solidFill>
              </a:rPr>
              <a:t>800.356.2644, Ext. 665.5454</a:t>
            </a:r>
          </a:p>
          <a:p>
            <a:pPr>
              <a:defRPr/>
            </a:pPr>
            <a:r>
              <a:rPr lang="en-US" sz="1200" dirty="0">
                <a:solidFill>
                  <a:srgbClr val="292934"/>
                </a:solidFill>
                <a:hlinkClick r:id="rId3"/>
              </a:rPr>
              <a:t>Steve.rick@cunamutual.com</a:t>
            </a:r>
            <a:r>
              <a:rPr lang="en-US" sz="1200" dirty="0">
                <a:solidFill>
                  <a:srgbClr val="29293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3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6F7D9-4D96-1CC9-84EA-AAFDE192F03F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             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FA93B97-A602-E6FF-798F-B8198EEE0BB4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822F7B9-6E2E-1B03-0F21-F3C1841FE6ED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435102"/>
      </p:ext>
    </p:extLst>
  </p:cSld>
  <p:clrMapOvr>
    <a:masterClrMapping/>
  </p:clrMapOvr>
  <p:transition spd="med">
    <p:pull dir="rd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229483"/>
            <a:ext cx="8229600" cy="461665"/>
          </a:xfrm>
        </p:spPr>
        <p:txBody>
          <a:bodyPr/>
          <a:lstStyle/>
          <a:p>
            <a:pPr algn="ctr"/>
            <a:r>
              <a:rPr lang="en-US" sz="2400" dirty="0"/>
              <a:t>CU Loan Delinquency Rates are Low but Heading Up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79BE201-C9D7-485E-95B7-73632A263E7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11641184"/>
              </p:ext>
            </p:extLst>
          </p:nvPr>
        </p:nvGraphicFramePr>
        <p:xfrm>
          <a:off x="1759744" y="956602"/>
          <a:ext cx="8790810" cy="5258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991315" imgH="5505283" progId="MSGraph.Chart.8">
                  <p:embed followColorScheme="full"/>
                </p:oleObj>
              </mc:Choice>
              <mc:Fallback>
                <p:oleObj name="Chart" r:id="rId3" imgW="5991315" imgH="5505283" progId="MSGraph.Chart.8">
                  <p:embed followColorScheme="full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79BE201-C9D7-485E-95B7-73632A263E7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9744" y="956602"/>
                        <a:ext cx="8790810" cy="5258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3198EE9-C1DB-454A-B095-E7B9400730A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8582855" y="4857750"/>
            <a:ext cx="818320" cy="5084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EB492616-B4CA-49DE-9571-0C0942DADF90}"/>
              </a:ext>
            </a:extLst>
          </p:cNvPr>
          <p:cNvSpPr txBox="1"/>
          <p:nvPr/>
        </p:nvSpPr>
        <p:spPr>
          <a:xfrm>
            <a:off x="6984340" y="5104588"/>
            <a:ext cx="159851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0.65%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Delinquency Rate</a:t>
            </a:r>
          </a:p>
        </p:txBody>
      </p:sp>
    </p:spTree>
    <p:extLst>
      <p:ext uri="{BB962C8B-B14F-4D97-AF65-F5344CB8AC3E}">
        <p14:creationId xmlns:p14="http://schemas.microsoft.com/office/powerpoint/2010/main" val="10259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229483"/>
            <a:ext cx="8229600" cy="461665"/>
          </a:xfrm>
        </p:spPr>
        <p:txBody>
          <a:bodyPr/>
          <a:lstStyle/>
          <a:p>
            <a:pPr algn="ctr"/>
            <a:r>
              <a:rPr lang="en-US" sz="2400" dirty="0"/>
              <a:t>CU Loan Delinquency Rates are Low but Heading Up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79BE201-C9D7-485E-95B7-73632A263E7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13909019"/>
              </p:ext>
            </p:extLst>
          </p:nvPr>
        </p:nvGraphicFramePr>
        <p:xfrm>
          <a:off x="1760538" y="957263"/>
          <a:ext cx="8789987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991315" imgH="5505283" progId="MSGraph.Chart.8">
                  <p:embed followColorScheme="full"/>
                </p:oleObj>
              </mc:Choice>
              <mc:Fallback>
                <p:oleObj name="Chart" r:id="rId3" imgW="5991315" imgH="5505283" progId="MSGraph.Chart.8">
                  <p:embed followColorScheme="full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79BE201-C9D7-485E-95B7-73632A263E7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8" y="957263"/>
                        <a:ext cx="8789987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3198EE9-C1DB-454A-B095-E7B9400730A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8582855" y="4886325"/>
            <a:ext cx="837370" cy="4798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EB492616-B4CA-49DE-9571-0C0942DADF90}"/>
              </a:ext>
            </a:extLst>
          </p:cNvPr>
          <p:cNvSpPr txBox="1"/>
          <p:nvPr/>
        </p:nvSpPr>
        <p:spPr>
          <a:xfrm>
            <a:off x="6984340" y="5104588"/>
            <a:ext cx="159851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0.65%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Delinquency Rate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1990502-F7B8-485A-ABE9-D06B417C2783}"/>
              </a:ext>
            </a:extLst>
          </p:cNvPr>
          <p:cNvSpPr txBox="1"/>
          <p:nvPr/>
        </p:nvSpPr>
        <p:spPr>
          <a:xfrm>
            <a:off x="4379867" y="5104588"/>
            <a:ext cx="222528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Delinquency Rate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6FD753-5756-42EF-A48B-F2A9EAB913FA}"/>
              </a:ext>
            </a:extLst>
          </p:cNvPr>
          <p:cNvCxnSpPr>
            <a:cxnSpLocks/>
          </p:cNvCxnSpPr>
          <p:nvPr/>
        </p:nvCxnSpPr>
        <p:spPr>
          <a:xfrm flipV="1">
            <a:off x="6026150" y="4812921"/>
            <a:ext cx="151982" cy="2916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6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>
            <a:extLst>
              <a:ext uri="{FF2B5EF4-FFF2-40B4-BE49-F238E27FC236}">
                <a16:creationId xmlns:a16="http://schemas.microsoft.com/office/drawing/2014/main" id="{7674469B-7FBE-41B8-8983-2E57862C9A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563844"/>
              </p:ext>
            </p:extLst>
          </p:nvPr>
        </p:nvGraphicFramePr>
        <p:xfrm>
          <a:off x="879566" y="143691"/>
          <a:ext cx="10972800" cy="6076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86515" imgH="4590921" progId="MSGraph.Chart.8">
                  <p:embed followColorScheme="full"/>
                </p:oleObj>
              </mc:Choice>
              <mc:Fallback>
                <p:oleObj name="Chart" r:id="rId2" imgW="5886515" imgH="4590921" progId="MSGraph.Chart.8">
                  <p:embed followColorScheme="full"/>
                  <p:pic>
                    <p:nvPicPr>
                      <p:cNvPr id="83970" name="Object 2">
                        <a:extLst>
                          <a:ext uri="{FF2B5EF4-FFF2-40B4-BE49-F238E27FC236}">
                            <a16:creationId xmlns:a16="http://schemas.microsoft.com/office/drawing/2014/main" id="{7674469B-7FBE-41B8-8983-2E57862C9A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566" y="143691"/>
                        <a:ext cx="10972800" cy="6076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1" name="TextBox 1">
            <a:extLst>
              <a:ext uri="{FF2B5EF4-FFF2-40B4-BE49-F238E27FC236}">
                <a16:creationId xmlns:a16="http://schemas.microsoft.com/office/drawing/2014/main" id="{C20A5024-5129-4EDD-961A-696AF31D5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788" y="304801"/>
            <a:ext cx="28956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Job Openings Rate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the number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job openings on the last business day of the month as a percent of total employment plus job openings.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23F49-8C35-4CF8-8EDB-3DFE649A397F}"/>
              </a:ext>
            </a:extLst>
          </p:cNvPr>
          <p:cNvSpPr txBox="1"/>
          <p:nvPr/>
        </p:nvSpPr>
        <p:spPr>
          <a:xfrm>
            <a:off x="10379527" y="4092038"/>
            <a:ext cx="66556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ABE5B-40C6-4A4E-B711-950B09CA54AD}"/>
              </a:ext>
            </a:extLst>
          </p:cNvPr>
          <p:cNvSpPr txBox="1"/>
          <p:nvPr/>
        </p:nvSpPr>
        <p:spPr>
          <a:xfrm>
            <a:off x="10379528" y="2333082"/>
            <a:ext cx="66556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5.8%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7100BD8-9CF3-4D07-B04F-4B4D9FDD9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863" y="262430"/>
            <a:ext cx="2597331" cy="64633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Quit Rate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the number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voluntary separations by employees as a percent of total employment</a:t>
            </a:r>
          </a:p>
        </p:txBody>
      </p:sp>
    </p:spTree>
    <p:extLst>
      <p:ext uri="{BB962C8B-B14F-4D97-AF65-F5344CB8AC3E}">
        <p14:creationId xmlns:p14="http://schemas.microsoft.com/office/powerpoint/2010/main" val="2748346712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>
            <a:extLst>
              <a:ext uri="{FF2B5EF4-FFF2-40B4-BE49-F238E27FC236}">
                <a16:creationId xmlns:a16="http://schemas.microsoft.com/office/drawing/2014/main" id="{83D07BBD-1009-493D-9397-B28FB60F0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559466"/>
              </p:ext>
            </p:extLst>
          </p:nvPr>
        </p:nvGraphicFramePr>
        <p:xfrm>
          <a:off x="1651000" y="57150"/>
          <a:ext cx="8940800" cy="657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86515" imgH="4590921" progId="MSGraph.Chart.8">
                  <p:embed followColorScheme="full"/>
                </p:oleObj>
              </mc:Choice>
              <mc:Fallback>
                <p:oleObj name="Chart" r:id="rId2" imgW="5886515" imgH="4590921" progId="MSGraph.Chart.8">
                  <p:embed followColorScheme="full"/>
                  <p:pic>
                    <p:nvPicPr>
                      <p:cNvPr id="117762" name="Object 2">
                        <a:extLst>
                          <a:ext uri="{FF2B5EF4-FFF2-40B4-BE49-F238E27FC236}">
                            <a16:creationId xmlns:a16="http://schemas.microsoft.com/office/drawing/2014/main" id="{83D07BBD-1009-493D-9397-B28FB60F0F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7150"/>
                        <a:ext cx="8940800" cy="657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3" name="TextBox 1">
            <a:extLst>
              <a:ext uri="{FF2B5EF4-FFF2-40B4-BE49-F238E27FC236}">
                <a16:creationId xmlns:a16="http://schemas.microsoft.com/office/drawing/2014/main" id="{DF12F2C3-3E54-49DF-AD52-5453CD6C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8913"/>
            <a:ext cx="2895600" cy="8302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Job Openings Rate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the number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job openings on the last business day of the month as a percent of total employment plus job openings.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EAACA8-2122-45FB-A6C3-09B53B14D5E1}"/>
              </a:ext>
            </a:extLst>
          </p:cNvPr>
          <p:cNvSpPr txBox="1"/>
          <p:nvPr/>
        </p:nvSpPr>
        <p:spPr>
          <a:xfrm>
            <a:off x="9455684" y="3067050"/>
            <a:ext cx="66556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D12D0-1DDA-4D0D-BFE8-91F39544A35D}"/>
              </a:ext>
            </a:extLst>
          </p:cNvPr>
          <p:cNvSpPr txBox="1"/>
          <p:nvPr/>
        </p:nvSpPr>
        <p:spPr>
          <a:xfrm>
            <a:off x="9455684" y="2190994"/>
            <a:ext cx="66556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6.0%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DE3D5C-03D6-2E73-3C1F-F1690DBB4519}"/>
              </a:ext>
            </a:extLst>
          </p:cNvPr>
          <p:cNvCxnSpPr>
            <a:cxnSpLocks/>
          </p:cNvCxnSpPr>
          <p:nvPr/>
        </p:nvCxnSpPr>
        <p:spPr>
          <a:xfrm>
            <a:off x="2419398" y="3853763"/>
            <a:ext cx="735320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C0CE3486-134B-0053-443E-9F6B0DB16813}"/>
              </a:ext>
            </a:extLst>
          </p:cNvPr>
          <p:cNvSpPr txBox="1"/>
          <p:nvPr/>
        </p:nvSpPr>
        <p:spPr>
          <a:xfrm>
            <a:off x="6410326" y="3853762"/>
            <a:ext cx="2211976" cy="670613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3.5% Long Run Average</a:t>
            </a: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>
            <a:extLst>
              <a:ext uri="{FF2B5EF4-FFF2-40B4-BE49-F238E27FC236}">
                <a16:creationId xmlns:a16="http://schemas.microsoft.com/office/drawing/2014/main" id="{2FF9BB12-14C6-47CA-BA8F-5F0942E33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75108"/>
              </p:ext>
            </p:extLst>
          </p:nvPr>
        </p:nvGraphicFramePr>
        <p:xfrm>
          <a:off x="365761" y="209006"/>
          <a:ext cx="11477896" cy="610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86515" imgH="4590921" progId="MSGraph.Chart.8">
                  <p:embed followColorScheme="full"/>
                </p:oleObj>
              </mc:Choice>
              <mc:Fallback>
                <p:oleObj name="Chart" r:id="rId2" imgW="5886515" imgH="4590921" progId="MSGraph.Chart.8">
                  <p:embed followColorScheme="full"/>
                  <p:pic>
                    <p:nvPicPr>
                      <p:cNvPr id="53250" name="Object 2">
                        <a:extLst>
                          <a:ext uri="{FF2B5EF4-FFF2-40B4-BE49-F238E27FC236}">
                            <a16:creationId xmlns:a16="http://schemas.microsoft.com/office/drawing/2014/main" id="{2FF9BB12-14C6-47CA-BA8F-5F0942E33C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1" y="209006"/>
                        <a:ext cx="11477896" cy="610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08BE9373-EFBE-4E28-B614-47C6859387E0}"/>
              </a:ext>
            </a:extLst>
          </p:cNvPr>
          <p:cNvSpPr txBox="1"/>
          <p:nvPr/>
        </p:nvSpPr>
        <p:spPr>
          <a:xfrm>
            <a:off x="10390431" y="2798971"/>
            <a:ext cx="515693" cy="31480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9.6</a:t>
            </a:r>
          </a:p>
        </p:txBody>
      </p:sp>
    </p:spTree>
    <p:extLst>
      <p:ext uri="{BB962C8B-B14F-4D97-AF65-F5344CB8AC3E}">
        <p14:creationId xmlns:p14="http://schemas.microsoft.com/office/powerpoint/2010/main" val="1663420681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>
            <a:extLst>
              <a:ext uri="{FF2B5EF4-FFF2-40B4-BE49-F238E27FC236}">
                <a16:creationId xmlns:a16="http://schemas.microsoft.com/office/drawing/2014/main" id="{2FF9BB12-14C6-47CA-BA8F-5F0942E33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933624"/>
              </p:ext>
            </p:extLst>
          </p:nvPr>
        </p:nvGraphicFramePr>
        <p:xfrm>
          <a:off x="365761" y="209006"/>
          <a:ext cx="11477896" cy="610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86515" imgH="4590921" progId="MSGraph.Chart.8">
                  <p:embed followColorScheme="full"/>
                </p:oleObj>
              </mc:Choice>
              <mc:Fallback>
                <p:oleObj name="Chart" r:id="rId2" imgW="5886515" imgH="4590921" progId="MSGraph.Chart.8">
                  <p:embed followColorScheme="full"/>
                  <p:pic>
                    <p:nvPicPr>
                      <p:cNvPr id="53250" name="Object 2">
                        <a:extLst>
                          <a:ext uri="{FF2B5EF4-FFF2-40B4-BE49-F238E27FC236}">
                            <a16:creationId xmlns:a16="http://schemas.microsoft.com/office/drawing/2014/main" id="{2FF9BB12-14C6-47CA-BA8F-5F0942E33C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1" y="209006"/>
                        <a:ext cx="11477896" cy="610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C7378279-3CD2-42A2-9305-FDECA0F361CE}"/>
              </a:ext>
            </a:extLst>
          </p:cNvPr>
          <p:cNvSpPr txBox="1"/>
          <p:nvPr/>
        </p:nvSpPr>
        <p:spPr>
          <a:xfrm>
            <a:off x="10519128" y="4165340"/>
            <a:ext cx="515693" cy="31480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5.6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8BE9373-EFBE-4E28-B614-47C6859387E0}"/>
              </a:ext>
            </a:extLst>
          </p:cNvPr>
          <p:cNvSpPr txBox="1"/>
          <p:nvPr/>
        </p:nvSpPr>
        <p:spPr>
          <a:xfrm>
            <a:off x="10378438" y="2818919"/>
            <a:ext cx="515693" cy="31480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9.6</a:t>
            </a:r>
          </a:p>
        </p:txBody>
      </p:sp>
    </p:spTree>
    <p:extLst>
      <p:ext uri="{BB962C8B-B14F-4D97-AF65-F5344CB8AC3E}">
        <p14:creationId xmlns:p14="http://schemas.microsoft.com/office/powerpoint/2010/main" val="1280132757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>
            <a:extLst>
              <a:ext uri="{FF2B5EF4-FFF2-40B4-BE49-F238E27FC236}">
                <a16:creationId xmlns:a16="http://schemas.microsoft.com/office/drawing/2014/main" id="{2FF9BB12-14C6-47CA-BA8F-5F0942E33C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1" y="209006"/>
          <a:ext cx="11477896" cy="610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86515" imgH="4590921" progId="MSGraph.Chart.8">
                  <p:embed followColorScheme="full"/>
                </p:oleObj>
              </mc:Choice>
              <mc:Fallback>
                <p:oleObj name="Chart" r:id="rId2" imgW="5886515" imgH="4590921" progId="MSGraph.Chart.8">
                  <p:embed followColorScheme="full"/>
                  <p:pic>
                    <p:nvPicPr>
                      <p:cNvPr id="53250" name="Object 2">
                        <a:extLst>
                          <a:ext uri="{FF2B5EF4-FFF2-40B4-BE49-F238E27FC236}">
                            <a16:creationId xmlns:a16="http://schemas.microsoft.com/office/drawing/2014/main" id="{2FF9BB12-14C6-47CA-BA8F-5F0942E33C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1" y="209006"/>
                        <a:ext cx="11477896" cy="610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492ADF-C192-46C9-B8EC-E3845570EE3A}"/>
              </a:ext>
            </a:extLst>
          </p:cNvPr>
          <p:cNvCxnSpPr/>
          <p:nvPr/>
        </p:nvCxnSpPr>
        <p:spPr bwMode="auto">
          <a:xfrm>
            <a:off x="10378438" y="3133725"/>
            <a:ext cx="0" cy="1189018"/>
          </a:xfrm>
          <a:prstGeom prst="straightConnector1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2DB0A4C-0CB1-4226-BD4E-241C124D51AA}"/>
              </a:ext>
            </a:extLst>
          </p:cNvPr>
          <p:cNvSpPr txBox="1"/>
          <p:nvPr/>
        </p:nvSpPr>
        <p:spPr>
          <a:xfrm>
            <a:off x="9231970" y="3401110"/>
            <a:ext cx="114646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million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Imbalance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7378279-3CD2-42A2-9305-FDECA0F361CE}"/>
              </a:ext>
            </a:extLst>
          </p:cNvPr>
          <p:cNvSpPr txBox="1"/>
          <p:nvPr/>
        </p:nvSpPr>
        <p:spPr>
          <a:xfrm>
            <a:off x="10519128" y="4165340"/>
            <a:ext cx="515693" cy="31480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5.6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8BE9373-EFBE-4E28-B614-47C6859387E0}"/>
              </a:ext>
            </a:extLst>
          </p:cNvPr>
          <p:cNvSpPr txBox="1"/>
          <p:nvPr/>
        </p:nvSpPr>
        <p:spPr>
          <a:xfrm>
            <a:off x="10378438" y="2818919"/>
            <a:ext cx="515693" cy="31480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9.6</a:t>
            </a:r>
          </a:p>
        </p:txBody>
      </p:sp>
    </p:spTree>
    <p:extLst>
      <p:ext uri="{BB962C8B-B14F-4D97-AF65-F5344CB8AC3E}">
        <p14:creationId xmlns:p14="http://schemas.microsoft.com/office/powerpoint/2010/main" val="1324960903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Slower Than Inflation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00534517"/>
              </p:ext>
            </p:extLst>
          </p:nvPr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618122" y="3355016"/>
            <a:ext cx="668093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4.4%</a:t>
            </a:r>
          </a:p>
        </p:txBody>
      </p:sp>
    </p:spTree>
    <p:extLst>
      <p:ext uri="{BB962C8B-B14F-4D97-AF65-F5344CB8AC3E}">
        <p14:creationId xmlns:p14="http://schemas.microsoft.com/office/powerpoint/2010/main" val="1466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15328275"/>
              </p:ext>
            </p:extLst>
          </p:nvPr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604325" y="3355016"/>
            <a:ext cx="558277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4.4%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A4839EE-EF7D-4627-B28D-C22A814997D5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1A675E-4364-439F-BEFA-A7D57B074E16}"/>
              </a:ext>
            </a:extLst>
          </p:cNvPr>
          <p:cNvCxnSpPr>
            <a:cxnSpLocks/>
          </p:cNvCxnSpPr>
          <p:nvPr/>
        </p:nvCxnSpPr>
        <p:spPr>
          <a:xfrm flipV="1">
            <a:off x="6853806" y="4857750"/>
            <a:ext cx="0" cy="1961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BC666144-BEAC-4F36-BD49-285EB95A9F21}"/>
              </a:ext>
            </a:extLst>
          </p:cNvPr>
          <p:cNvSpPr txBox="1"/>
          <p:nvPr/>
        </p:nvSpPr>
        <p:spPr>
          <a:xfrm>
            <a:off x="9604325" y="2752619"/>
            <a:ext cx="558277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5.6%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Slower Than Inflation</a:t>
            </a:r>
          </a:p>
        </p:txBody>
      </p:sp>
    </p:spTree>
    <p:extLst>
      <p:ext uri="{BB962C8B-B14F-4D97-AF65-F5344CB8AC3E}">
        <p14:creationId xmlns:p14="http://schemas.microsoft.com/office/powerpoint/2010/main" val="30293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-11643"/>
            <a:ext cx="8229600" cy="830997"/>
          </a:xfrm>
        </p:spPr>
        <p:txBody>
          <a:bodyPr/>
          <a:lstStyle/>
          <a:p>
            <a:pPr algn="ctr"/>
            <a:r>
              <a:rPr lang="en-US" sz="2400" dirty="0"/>
              <a:t>Unemployment Rate Rising to the </a:t>
            </a:r>
            <a:br>
              <a:rPr lang="en-US" sz="2400" dirty="0"/>
            </a:br>
            <a:r>
              <a:rPr lang="en-US" sz="2400" dirty="0"/>
              <a:t>Natural Rate in 2023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52453231"/>
              </p:ext>
            </p:extLst>
          </p:nvPr>
        </p:nvGraphicFramePr>
        <p:xfrm>
          <a:off x="1691164" y="995881"/>
          <a:ext cx="8862536" cy="51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D47E18B9-DA44-48E5-84BA-4345CF2C7024}"/>
              </a:ext>
            </a:extLst>
          </p:cNvPr>
          <p:cNvSpPr txBox="1"/>
          <p:nvPr/>
        </p:nvSpPr>
        <p:spPr>
          <a:xfrm>
            <a:off x="5524682" y="3785167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FFC000"/>
                </a:solidFill>
                <a:latin typeface="Arial"/>
              </a:rPr>
              <a:t>4.5%</a:t>
            </a:r>
          </a:p>
        </p:txBody>
      </p:sp>
    </p:spTree>
    <p:extLst>
      <p:ext uri="{BB962C8B-B14F-4D97-AF65-F5344CB8AC3E}">
        <p14:creationId xmlns:p14="http://schemas.microsoft.com/office/powerpoint/2010/main" val="13569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6F7D9-4D96-1CC9-84EA-AAFDE192F03F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FA93B97-A602-E6FF-798F-B8198EEE0BB4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C5156C-3C6A-9631-B5DE-F28CBD7B1185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8CE608E-70A0-7686-D9A0-5EA31636ED7F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22F7B9-6E2E-1B03-0F21-F3C1841FE6ED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05641"/>
      </p:ext>
    </p:extLst>
  </p:cSld>
  <p:clrMapOvr>
    <a:masterClrMapping/>
  </p:clrMapOvr>
  <p:transition spd="med">
    <p:pull dir="rd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-11643"/>
            <a:ext cx="8229600" cy="830997"/>
          </a:xfrm>
        </p:spPr>
        <p:txBody>
          <a:bodyPr/>
          <a:lstStyle/>
          <a:p>
            <a:pPr algn="ctr"/>
            <a:r>
              <a:rPr lang="en-US" sz="2400" dirty="0"/>
              <a:t>Unemployment Rate Below Normal</a:t>
            </a:r>
            <a:br>
              <a:rPr lang="en-US" sz="2400" dirty="0"/>
            </a:br>
            <a:r>
              <a:rPr lang="en-US" sz="2400" dirty="0"/>
              <a:t> for Next 2 Years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08912046"/>
              </p:ext>
            </p:extLst>
          </p:nvPr>
        </p:nvGraphicFramePr>
        <p:xfrm>
          <a:off x="1691164" y="995881"/>
          <a:ext cx="8862536" cy="51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D47E18B9-DA44-48E5-84BA-4345CF2C7024}"/>
              </a:ext>
            </a:extLst>
          </p:cNvPr>
          <p:cNvSpPr txBox="1"/>
          <p:nvPr/>
        </p:nvSpPr>
        <p:spPr>
          <a:xfrm>
            <a:off x="8864574" y="3768389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FFC000"/>
                </a:solidFill>
                <a:latin typeface="Arial"/>
              </a:rPr>
              <a:t>4.5%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074DE0D-BB83-4371-B83A-76BBEC959A8D}"/>
              </a:ext>
            </a:extLst>
          </p:cNvPr>
          <p:cNvSpPr txBox="1"/>
          <p:nvPr/>
        </p:nvSpPr>
        <p:spPr>
          <a:xfrm>
            <a:off x="1691164" y="3802765"/>
            <a:ext cx="6754315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Takeaways: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shortage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Bargaining power shifting towards employees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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turnover/churning/quits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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wages and training costs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labor productivity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member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34087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644" y="113283"/>
            <a:ext cx="8838711" cy="492443"/>
          </a:xfrm>
        </p:spPr>
        <p:txBody>
          <a:bodyPr/>
          <a:lstStyle/>
          <a:p>
            <a:pPr algn="ctr"/>
            <a:r>
              <a:rPr lang="en-US" dirty="0"/>
              <a:t>Above Trend Credit Union Loan Growth</a:t>
            </a: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A02B2EF8-C9CC-49BF-8656-F52D49377A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23154"/>
              </p:ext>
            </p:extLst>
          </p:nvPr>
        </p:nvGraphicFramePr>
        <p:xfrm>
          <a:off x="1665447" y="939393"/>
          <a:ext cx="8764428" cy="539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A85D4307-EA90-4BA2-AFBC-18604BB27162}"/>
              </a:ext>
            </a:extLst>
          </p:cNvPr>
          <p:cNvSpPr txBox="1"/>
          <p:nvPr/>
        </p:nvSpPr>
        <p:spPr>
          <a:xfrm>
            <a:off x="5272712" y="4087797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FFC000"/>
                </a:solidFill>
                <a:latin typeface="Arial"/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41814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644" y="113283"/>
            <a:ext cx="8838711" cy="492443"/>
          </a:xfrm>
        </p:spPr>
        <p:txBody>
          <a:bodyPr/>
          <a:lstStyle/>
          <a:p>
            <a:pPr algn="ctr"/>
            <a:r>
              <a:rPr lang="en-US" dirty="0"/>
              <a:t>Above Trend Credit Union Loan Growth</a:t>
            </a: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A02B2EF8-C9CC-49BF-8656-F52D49377A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057527"/>
              </p:ext>
            </p:extLst>
          </p:nvPr>
        </p:nvGraphicFramePr>
        <p:xfrm>
          <a:off x="1665447" y="939393"/>
          <a:ext cx="8764428" cy="539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A85D4307-EA90-4BA2-AFBC-18604BB27162}"/>
              </a:ext>
            </a:extLst>
          </p:cNvPr>
          <p:cNvSpPr txBox="1"/>
          <p:nvPr/>
        </p:nvSpPr>
        <p:spPr>
          <a:xfrm>
            <a:off x="5449910" y="4078272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FFC000"/>
                </a:solidFill>
                <a:latin typeface="Arial"/>
              </a:rPr>
              <a:t>7%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27069B0-EAA3-4481-968D-C597E0D0546C}"/>
              </a:ext>
            </a:extLst>
          </p:cNvPr>
          <p:cNvSpPr txBox="1"/>
          <p:nvPr/>
        </p:nvSpPr>
        <p:spPr>
          <a:xfrm>
            <a:off x="2337044" y="4487847"/>
            <a:ext cx="5463931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Takeaways: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Inflation =&gt;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lending growth rate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Increase in leisure spending =&gt;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unsecured lending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Rising interest rates will weigh on loan growth</a:t>
            </a:r>
          </a:p>
        </p:txBody>
      </p:sp>
    </p:spTree>
    <p:extLst>
      <p:ext uri="{BB962C8B-B14F-4D97-AF65-F5344CB8AC3E}">
        <p14:creationId xmlns:p14="http://schemas.microsoft.com/office/powerpoint/2010/main" val="70503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644" y="113283"/>
            <a:ext cx="8838711" cy="492443"/>
          </a:xfrm>
        </p:spPr>
        <p:txBody>
          <a:bodyPr/>
          <a:lstStyle/>
          <a:p>
            <a:pPr algn="ctr"/>
            <a:r>
              <a:rPr lang="en-US" dirty="0"/>
              <a:t>Below Trend Credit Union Saving Growth in 2023</a:t>
            </a: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0DAF789A-2AE5-4079-A0B0-62FD850F76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822897"/>
              </p:ext>
            </p:extLst>
          </p:nvPr>
        </p:nvGraphicFramePr>
        <p:xfrm>
          <a:off x="1674019" y="892050"/>
          <a:ext cx="8717756" cy="537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0AE70074-E97E-41D9-AFBB-24E13A9A4660}"/>
              </a:ext>
            </a:extLst>
          </p:cNvPr>
          <p:cNvSpPr txBox="1"/>
          <p:nvPr/>
        </p:nvSpPr>
        <p:spPr>
          <a:xfrm>
            <a:off x="6032897" y="4304183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FFC000"/>
                </a:solidFill>
                <a:latin typeface="Arial"/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185969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644" y="113285"/>
            <a:ext cx="8838711" cy="492443"/>
          </a:xfrm>
        </p:spPr>
        <p:txBody>
          <a:bodyPr/>
          <a:lstStyle/>
          <a:p>
            <a:pPr algn="ctr"/>
            <a:r>
              <a:rPr lang="en-US" dirty="0"/>
              <a:t>Credit Union Earnings Below Trend in 2023</a:t>
            </a: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86CE8C23-2D51-4392-8A7E-A26B9E67F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891733"/>
              </p:ext>
            </p:extLst>
          </p:nvPr>
        </p:nvGraphicFramePr>
        <p:xfrm>
          <a:off x="1676642" y="1002535"/>
          <a:ext cx="8838711" cy="514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CE93337C-FD7D-4035-A9D2-EB3F8DE26B1B}"/>
              </a:ext>
            </a:extLst>
          </p:cNvPr>
          <p:cNvSpPr txBox="1"/>
          <p:nvPr/>
        </p:nvSpPr>
        <p:spPr>
          <a:xfrm>
            <a:off x="5181601" y="2003656"/>
            <a:ext cx="2211976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 Target = 1.0%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218D4B-37E5-4CAA-868C-B7DB04C82BA5}"/>
              </a:ext>
            </a:extLst>
          </p:cNvPr>
          <p:cNvCxnSpPr>
            <a:cxnSpLocks/>
          </p:cNvCxnSpPr>
          <p:nvPr/>
        </p:nvCxnSpPr>
        <p:spPr>
          <a:xfrm>
            <a:off x="2952846" y="2329763"/>
            <a:ext cx="735320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5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644" y="113285"/>
            <a:ext cx="8838711" cy="492443"/>
          </a:xfrm>
        </p:spPr>
        <p:txBody>
          <a:bodyPr/>
          <a:lstStyle/>
          <a:p>
            <a:pPr algn="ctr"/>
            <a:r>
              <a:rPr lang="en-US" dirty="0"/>
              <a:t>Credit Union Earnings Below Trend in 2023</a:t>
            </a: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86CE8C23-2D51-4392-8A7E-A26B9E67F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515341"/>
              </p:ext>
            </p:extLst>
          </p:nvPr>
        </p:nvGraphicFramePr>
        <p:xfrm>
          <a:off x="1676642" y="1002535"/>
          <a:ext cx="8838711" cy="514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CE93337C-FD7D-4035-A9D2-EB3F8DE26B1B}"/>
              </a:ext>
            </a:extLst>
          </p:cNvPr>
          <p:cNvSpPr txBox="1"/>
          <p:nvPr/>
        </p:nvSpPr>
        <p:spPr>
          <a:xfrm>
            <a:off x="5181601" y="2003656"/>
            <a:ext cx="2211976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 Target = 1.0%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218D4B-37E5-4CAA-868C-B7DB04C82BA5}"/>
              </a:ext>
            </a:extLst>
          </p:cNvPr>
          <p:cNvCxnSpPr>
            <a:cxnSpLocks/>
          </p:cNvCxnSpPr>
          <p:nvPr/>
        </p:nvCxnSpPr>
        <p:spPr>
          <a:xfrm>
            <a:off x="2952846" y="2329763"/>
            <a:ext cx="735320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18315EB0-4FF2-4297-9A4D-E879EA21F7AF}"/>
              </a:ext>
            </a:extLst>
          </p:cNvPr>
          <p:cNvSpPr txBox="1"/>
          <p:nvPr/>
        </p:nvSpPr>
        <p:spPr>
          <a:xfrm>
            <a:off x="190741" y="3989513"/>
            <a:ext cx="6790985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Takeaways: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Rising net interest margins for 2023-2024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CUs will earn lower ”gains on sale of mortgages”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mortgage fee income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Rising provision for loan losses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Surging labor costs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overdraft fee income</a:t>
            </a:r>
          </a:p>
        </p:txBody>
      </p:sp>
    </p:spTree>
    <p:extLst>
      <p:ext uri="{BB962C8B-B14F-4D97-AF65-F5344CB8AC3E}">
        <p14:creationId xmlns:p14="http://schemas.microsoft.com/office/powerpoint/2010/main" val="9983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787218" y="151855"/>
            <a:ext cx="7147516" cy="1691640"/>
          </a:xfrm>
        </p:spPr>
        <p:txBody>
          <a:bodyPr/>
          <a:lstStyle/>
          <a:p>
            <a:r>
              <a:rPr lang="en-US" dirty="0">
                <a:latin typeface="Rockwell"/>
              </a:rPr>
              <a:t>Economic Update Summary</a:t>
            </a:r>
          </a:p>
          <a:p>
            <a:r>
              <a:rPr lang="en-US" dirty="0">
                <a:latin typeface="Rockwell"/>
              </a:rPr>
              <a:t>For 2023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1575A-F9C7-4172-B597-9D5D3ABD81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4527" y="2373084"/>
            <a:ext cx="8799094" cy="2641421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1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787218" y="151855"/>
            <a:ext cx="7147516" cy="1691640"/>
          </a:xfrm>
        </p:spPr>
        <p:txBody>
          <a:bodyPr/>
          <a:lstStyle/>
          <a:p>
            <a:r>
              <a:rPr lang="en-US" dirty="0">
                <a:latin typeface="Rockwell"/>
              </a:rPr>
              <a:t>Economic Update Summary</a:t>
            </a:r>
          </a:p>
          <a:p>
            <a:r>
              <a:rPr lang="en-US" dirty="0">
                <a:latin typeface="Rockwell"/>
              </a:rPr>
              <a:t>For 2023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1575A-F9C7-4172-B597-9D5D3ABD81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4527" y="2373084"/>
            <a:ext cx="8799094" cy="2641421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Slow economic growth for the next year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787218" y="151855"/>
            <a:ext cx="7147516" cy="1691640"/>
          </a:xfrm>
        </p:spPr>
        <p:txBody>
          <a:bodyPr/>
          <a:lstStyle/>
          <a:p>
            <a:r>
              <a:rPr lang="en-US" dirty="0">
                <a:latin typeface="Rockwell"/>
              </a:rPr>
              <a:t>Economic Update Summary</a:t>
            </a:r>
          </a:p>
          <a:p>
            <a:r>
              <a:rPr lang="en-US" dirty="0">
                <a:latin typeface="Rockwell"/>
              </a:rPr>
              <a:t>For 2023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1575A-F9C7-4172-B597-9D5D3ABD81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4527" y="2373084"/>
            <a:ext cx="8799094" cy="2641421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Slow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787218" y="151855"/>
            <a:ext cx="7147516" cy="1691640"/>
          </a:xfrm>
        </p:spPr>
        <p:txBody>
          <a:bodyPr/>
          <a:lstStyle/>
          <a:p>
            <a:r>
              <a:rPr lang="en-US" dirty="0">
                <a:latin typeface="Rockwell"/>
              </a:rPr>
              <a:t>Economic Update Summary</a:t>
            </a:r>
          </a:p>
          <a:p>
            <a:r>
              <a:rPr lang="en-US" dirty="0">
                <a:latin typeface="Rockwell"/>
              </a:rPr>
              <a:t>For 2023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1575A-F9C7-4172-B597-9D5D3ABD81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4527" y="2373084"/>
            <a:ext cx="8799094" cy="2641421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Slow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Unemployment rate rising to natural rate in 2023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EB495-6003-DB52-11EE-CB2196C85878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C681C-C133-7326-CC3C-402AC94F2E37}"/>
              </a:ext>
            </a:extLst>
          </p:cNvPr>
          <p:cNvSpPr txBox="1"/>
          <p:nvPr/>
        </p:nvSpPr>
        <p:spPr>
          <a:xfrm>
            <a:off x="3873742" y="5187512"/>
            <a:ext cx="258578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Low,… Sell High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DD6B70-429A-3AE6-48C9-BEC338FBFECE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D2D0CE-8D8C-8C55-7755-C45A494133D0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6CB3D5-8CD4-E846-C5DC-8D3B3DE52410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C69A3C0-9530-C0CA-53D8-A7BB91960E23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65821"/>
      </p:ext>
    </p:extLst>
  </p:cSld>
  <p:clrMapOvr>
    <a:masterClrMapping/>
  </p:clrMapOvr>
  <p:transition spd="med">
    <p:pull dir="rd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787218" y="151855"/>
            <a:ext cx="7147516" cy="1691640"/>
          </a:xfrm>
        </p:spPr>
        <p:txBody>
          <a:bodyPr/>
          <a:lstStyle/>
          <a:p>
            <a:r>
              <a:rPr lang="en-US" dirty="0">
                <a:latin typeface="Rockwell"/>
              </a:rPr>
              <a:t>Economic Update Summary</a:t>
            </a:r>
          </a:p>
          <a:p>
            <a:r>
              <a:rPr lang="en-US" dirty="0">
                <a:latin typeface="Rockwell"/>
              </a:rPr>
              <a:t>For 2023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1575A-F9C7-4172-B597-9D5D3ABD81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4527" y="2373084"/>
            <a:ext cx="8799094" cy="2641421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Slow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Unemployment rate rising to natural rate in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Short-term interest rates above long-term interest rates in 2023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787218" y="151855"/>
            <a:ext cx="7147516" cy="1691640"/>
          </a:xfrm>
        </p:spPr>
        <p:txBody>
          <a:bodyPr/>
          <a:lstStyle/>
          <a:p>
            <a:r>
              <a:rPr lang="en-US" dirty="0">
                <a:latin typeface="Rockwell"/>
              </a:rPr>
              <a:t>Economic Update Summary</a:t>
            </a:r>
          </a:p>
          <a:p>
            <a:r>
              <a:rPr lang="en-US" dirty="0">
                <a:latin typeface="Rockwell"/>
              </a:rPr>
              <a:t>For 2023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1575A-F9C7-4172-B597-9D5D3ABD81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4527" y="2373084"/>
            <a:ext cx="8799094" cy="2641421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Slow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Unemployment rate rising to natural rate in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Short-term interest rates above long-term interest rates in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Credit union loan growth slowing in 2023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787218" y="151855"/>
            <a:ext cx="7147516" cy="1691640"/>
          </a:xfrm>
        </p:spPr>
        <p:txBody>
          <a:bodyPr/>
          <a:lstStyle/>
          <a:p>
            <a:r>
              <a:rPr lang="en-US" dirty="0">
                <a:latin typeface="Rockwell"/>
              </a:rPr>
              <a:t>Economic Update Summary</a:t>
            </a:r>
          </a:p>
          <a:p>
            <a:r>
              <a:rPr lang="en-US" dirty="0">
                <a:latin typeface="Rockwell"/>
              </a:rPr>
              <a:t>For 2023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1575A-F9C7-4172-B597-9D5D3ABD81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4527" y="2373084"/>
            <a:ext cx="8799094" cy="2641421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Slow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Unemployment rate rising to natural rate in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Short-term interest rates above long-term interest rates in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Credit union loan growth slowing in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Rising net interest margins in 2023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787218" y="151855"/>
            <a:ext cx="7147516" cy="1691640"/>
          </a:xfrm>
        </p:spPr>
        <p:txBody>
          <a:bodyPr/>
          <a:lstStyle/>
          <a:p>
            <a:r>
              <a:rPr lang="en-US" dirty="0">
                <a:latin typeface="Rockwell"/>
              </a:rPr>
              <a:t>Economic Update Summary</a:t>
            </a:r>
          </a:p>
          <a:p>
            <a:r>
              <a:rPr lang="en-US" dirty="0">
                <a:latin typeface="Rockwell"/>
              </a:rPr>
              <a:t>For 2023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1575A-F9C7-4172-B597-9D5D3ABD81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4527" y="2373084"/>
            <a:ext cx="8799094" cy="2641421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Slow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Unemployment rate rising to natural rate in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Short-term interest rates above long-term interest rates in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Credit union loan growth slowing in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Rising net interest margins in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Credit union mortgage originations falling 15-20% in 2023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3876031524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3406549309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2972737886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1"/>
            <a:ext cx="57150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3922181675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1"/>
            <a:ext cx="57150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5" y="1981200"/>
            <a:ext cx="367453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845322117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4" y="304800"/>
            <a:ext cx="512021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3528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898846" y="860762"/>
            <a:ext cx="5513601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EB495-6003-DB52-11EE-CB2196C85878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C681C-C133-7326-CC3C-402AC94F2E37}"/>
              </a:ext>
            </a:extLst>
          </p:cNvPr>
          <p:cNvSpPr txBox="1"/>
          <p:nvPr/>
        </p:nvSpPr>
        <p:spPr>
          <a:xfrm>
            <a:off x="3873742" y="5187512"/>
            <a:ext cx="258578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Low,… Sell High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DD6B70-429A-3AE6-48C9-BEC338FBFECE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D2D0CE-8D8C-8C55-7755-C45A494133D0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6CB3D5-8CD4-E846-C5DC-8D3B3DE52410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C69A3C0-9530-C0CA-53D8-A7BB91960E23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96227"/>
      </p:ext>
    </p:extLst>
  </p:cSld>
  <p:clrMapOvr>
    <a:masterClrMapping/>
  </p:clrMapOvr>
  <p:transition spd="med">
    <p:pull dir="rd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4" y="304800"/>
            <a:ext cx="512021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331200" y="914401"/>
            <a:ext cx="3413114" cy="12741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4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Carpe Diem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4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“Seize the day”</a:t>
            </a:r>
          </a:p>
        </p:txBody>
      </p:sp>
    </p:spTree>
    <p:extLst>
      <p:ext uri="{BB962C8B-B14F-4D97-AF65-F5344CB8AC3E}">
        <p14:creationId xmlns:p14="http://schemas.microsoft.com/office/powerpoint/2010/main" val="991675737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38"/>
          <p:cNvSpPr txBox="1">
            <a:spLocks noChangeArrowheads="1"/>
          </p:cNvSpPr>
          <p:nvPr/>
        </p:nvSpPr>
        <p:spPr bwMode="auto">
          <a:xfrm>
            <a:off x="2894480" y="2486026"/>
            <a:ext cx="5998758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806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913FA2-9FA9-F842-8EC1-D531BD83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67" y="41528"/>
            <a:ext cx="10972800" cy="769441"/>
          </a:xfrm>
        </p:spPr>
        <p:txBody>
          <a:bodyPr/>
          <a:lstStyle/>
          <a:p>
            <a:r>
              <a:rPr lang="en-US" dirty="0"/>
              <a:t>Economic forecast</a:t>
            </a:r>
            <a:br>
              <a:rPr lang="en-US" dirty="0"/>
            </a:br>
            <a:r>
              <a:rPr lang="en-US" sz="1800" dirty="0"/>
              <a:t>April 2023</a:t>
            </a:r>
            <a:endParaRPr lang="en-US" sz="2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1786A0-CBE9-D342-8F74-0D55AF088226}"/>
              </a:ext>
            </a:extLst>
          </p:cNvPr>
          <p:cNvSpPr/>
          <p:nvPr/>
        </p:nvSpPr>
        <p:spPr>
          <a:xfrm>
            <a:off x="1371600" y="6172200"/>
            <a:ext cx="105155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*Percent change, annual rate.  All other numbers are end-of-period values.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D45AB4-7FB1-4CDC-A766-A43734D03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71961"/>
              </p:ext>
            </p:extLst>
          </p:nvPr>
        </p:nvGraphicFramePr>
        <p:xfrm>
          <a:off x="838200" y="1690688"/>
          <a:ext cx="10860157" cy="4252915"/>
        </p:xfrm>
        <a:graphic>
          <a:graphicData uri="http://schemas.openxmlformats.org/drawingml/2006/table">
            <a:tbl>
              <a:tblPr/>
              <a:tblGrid>
                <a:gridCol w="3383963">
                  <a:extLst>
                    <a:ext uri="{9D8B030D-6E8A-4147-A177-3AD203B41FA5}">
                      <a16:colId xmlns:a16="http://schemas.microsoft.com/office/drawing/2014/main" val="2205668023"/>
                    </a:ext>
                  </a:extLst>
                </a:gridCol>
                <a:gridCol w="990042">
                  <a:extLst>
                    <a:ext uri="{9D8B030D-6E8A-4147-A177-3AD203B41FA5}">
                      <a16:colId xmlns:a16="http://schemas.microsoft.com/office/drawing/2014/main" val="1217011882"/>
                    </a:ext>
                  </a:extLst>
                </a:gridCol>
                <a:gridCol w="208286">
                  <a:extLst>
                    <a:ext uri="{9D8B030D-6E8A-4147-A177-3AD203B41FA5}">
                      <a16:colId xmlns:a16="http://schemas.microsoft.com/office/drawing/2014/main" val="1970424807"/>
                    </a:ext>
                  </a:extLst>
                </a:gridCol>
                <a:gridCol w="715982">
                  <a:extLst>
                    <a:ext uri="{9D8B030D-6E8A-4147-A177-3AD203B41FA5}">
                      <a16:colId xmlns:a16="http://schemas.microsoft.com/office/drawing/2014/main" val="2020568961"/>
                    </a:ext>
                  </a:extLst>
                </a:gridCol>
                <a:gridCol w="195268">
                  <a:extLst>
                    <a:ext uri="{9D8B030D-6E8A-4147-A177-3AD203B41FA5}">
                      <a16:colId xmlns:a16="http://schemas.microsoft.com/office/drawing/2014/main" val="600550452"/>
                    </a:ext>
                  </a:extLst>
                </a:gridCol>
                <a:gridCol w="732255">
                  <a:extLst>
                    <a:ext uri="{9D8B030D-6E8A-4147-A177-3AD203B41FA5}">
                      <a16:colId xmlns:a16="http://schemas.microsoft.com/office/drawing/2014/main" val="996031268"/>
                    </a:ext>
                  </a:extLst>
                </a:gridCol>
                <a:gridCol w="169232">
                  <a:extLst>
                    <a:ext uri="{9D8B030D-6E8A-4147-A177-3AD203B41FA5}">
                      <a16:colId xmlns:a16="http://schemas.microsoft.com/office/drawing/2014/main" val="718969434"/>
                    </a:ext>
                  </a:extLst>
                </a:gridCol>
                <a:gridCol w="732255">
                  <a:extLst>
                    <a:ext uri="{9D8B030D-6E8A-4147-A177-3AD203B41FA5}">
                      <a16:colId xmlns:a16="http://schemas.microsoft.com/office/drawing/2014/main" val="1804528893"/>
                    </a:ext>
                  </a:extLst>
                </a:gridCol>
                <a:gridCol w="260357">
                  <a:extLst>
                    <a:ext uri="{9D8B030D-6E8A-4147-A177-3AD203B41FA5}">
                      <a16:colId xmlns:a16="http://schemas.microsoft.com/office/drawing/2014/main" val="2023299437"/>
                    </a:ext>
                  </a:extLst>
                </a:gridCol>
                <a:gridCol w="732255">
                  <a:extLst>
                    <a:ext uri="{9D8B030D-6E8A-4147-A177-3AD203B41FA5}">
                      <a16:colId xmlns:a16="http://schemas.microsoft.com/office/drawing/2014/main" val="2665794724"/>
                    </a:ext>
                  </a:extLst>
                </a:gridCol>
                <a:gridCol w="247339">
                  <a:extLst>
                    <a:ext uri="{9D8B030D-6E8A-4147-A177-3AD203B41FA5}">
                      <a16:colId xmlns:a16="http://schemas.microsoft.com/office/drawing/2014/main" val="3203305755"/>
                    </a:ext>
                  </a:extLst>
                </a:gridCol>
                <a:gridCol w="732255">
                  <a:extLst>
                    <a:ext uri="{9D8B030D-6E8A-4147-A177-3AD203B41FA5}">
                      <a16:colId xmlns:a16="http://schemas.microsoft.com/office/drawing/2014/main" val="1757771971"/>
                    </a:ext>
                  </a:extLst>
                </a:gridCol>
                <a:gridCol w="120711">
                  <a:extLst>
                    <a:ext uri="{9D8B030D-6E8A-4147-A177-3AD203B41FA5}">
                      <a16:colId xmlns:a16="http://schemas.microsoft.com/office/drawing/2014/main" val="358592095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6547787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939248302"/>
                    </a:ext>
                  </a:extLst>
                </a:gridCol>
                <a:gridCol w="725557">
                  <a:extLst>
                    <a:ext uri="{9D8B030D-6E8A-4147-A177-3AD203B41FA5}">
                      <a16:colId xmlns:a16="http://schemas.microsoft.com/office/drawing/2014/main" val="4021951422"/>
                    </a:ext>
                  </a:extLst>
                </a:gridCol>
              </a:tblGrid>
              <a:tr h="693656"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Past results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Quarterly results/</a:t>
                      </a:r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forecasts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Annual forecasts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3814"/>
                  </a:ext>
                </a:extLst>
              </a:tr>
              <a:tr h="5896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Previous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Yr.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Avg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2023:1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2023:2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2023:3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2023:4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2024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420570"/>
                  </a:ext>
                </a:extLst>
              </a:tr>
              <a:tr h="3583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69821"/>
                  </a:ext>
                </a:extLst>
              </a:tr>
              <a:tr h="36994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Growth rates: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989677"/>
                  </a:ext>
                </a:extLst>
              </a:tr>
              <a:tr h="3583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Economic Growth (%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GDP)*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350159"/>
                  </a:ext>
                </a:extLst>
              </a:tr>
              <a:tr h="3583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Inflation (CPI, 12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mth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%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4.50%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091881"/>
                  </a:ext>
                </a:extLst>
              </a:tr>
              <a:tr h="3583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Unemployment Rate (BLS)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3.70%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4.00%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4.50%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29293"/>
                  </a:ext>
                </a:extLst>
              </a:tr>
              <a:tr h="3583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Federal Funds Rate (effective) 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4.65%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5.10%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5.10%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5.10%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5.10%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4.30%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326275"/>
                  </a:ext>
                </a:extLst>
              </a:tr>
              <a:tr h="2935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10-Year Treasury Rate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3.88%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3.48%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3.50%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695852"/>
                  </a:ext>
                </a:extLst>
              </a:tr>
              <a:tr h="5142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10-Year-Fed Funds Spread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-0.45%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-1.17%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-1.60%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-1.60%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-1.60%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-1.60%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-1.60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10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1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3B75-CE15-5340-BE1E-65DAD9FA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185"/>
            <a:ext cx="11049000" cy="769441"/>
          </a:xfrm>
        </p:spPr>
        <p:txBody>
          <a:bodyPr/>
          <a:lstStyle/>
          <a:p>
            <a:r>
              <a:rPr lang="en-US" dirty="0"/>
              <a:t>Credit union forecast</a:t>
            </a:r>
            <a:br>
              <a:rPr lang="en-US" dirty="0"/>
            </a:br>
            <a:r>
              <a:rPr lang="en-US" sz="1800" dirty="0"/>
              <a:t>April 2023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4E57F3-133D-B947-8EFA-C091FD3B7276}"/>
              </a:ext>
            </a:extLst>
          </p:cNvPr>
          <p:cNvSpPr/>
          <p:nvPr/>
        </p:nvSpPr>
        <p:spPr>
          <a:xfrm>
            <a:off x="1447800" y="6238959"/>
            <a:ext cx="101346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>
              <a:defRPr/>
            </a:pPr>
            <a:r>
              <a:rPr lang="en-US" sz="105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*Quarterly data, annualized.  **End of period ratio.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961E34-05CA-4B6F-810E-19C45A6AB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405037"/>
              </p:ext>
            </p:extLst>
          </p:nvPr>
        </p:nvGraphicFramePr>
        <p:xfrm>
          <a:off x="838200" y="1524000"/>
          <a:ext cx="10058402" cy="4714961"/>
        </p:xfrm>
        <a:graphic>
          <a:graphicData uri="http://schemas.openxmlformats.org/drawingml/2006/table">
            <a:tbl>
              <a:tblPr/>
              <a:tblGrid>
                <a:gridCol w="2561753">
                  <a:extLst>
                    <a:ext uri="{9D8B030D-6E8A-4147-A177-3AD203B41FA5}">
                      <a16:colId xmlns:a16="http://schemas.microsoft.com/office/drawing/2014/main" val="1288631589"/>
                    </a:ext>
                  </a:extLst>
                </a:gridCol>
                <a:gridCol w="885696">
                  <a:extLst>
                    <a:ext uri="{9D8B030D-6E8A-4147-A177-3AD203B41FA5}">
                      <a16:colId xmlns:a16="http://schemas.microsoft.com/office/drawing/2014/main" val="2360499320"/>
                    </a:ext>
                  </a:extLst>
                </a:gridCol>
                <a:gridCol w="182085">
                  <a:extLst>
                    <a:ext uri="{9D8B030D-6E8A-4147-A177-3AD203B41FA5}">
                      <a16:colId xmlns:a16="http://schemas.microsoft.com/office/drawing/2014/main" val="3911449870"/>
                    </a:ext>
                  </a:extLst>
                </a:gridCol>
                <a:gridCol w="667640">
                  <a:extLst>
                    <a:ext uri="{9D8B030D-6E8A-4147-A177-3AD203B41FA5}">
                      <a16:colId xmlns:a16="http://schemas.microsoft.com/office/drawing/2014/main" val="3766128891"/>
                    </a:ext>
                  </a:extLst>
                </a:gridCol>
                <a:gridCol w="206361">
                  <a:extLst>
                    <a:ext uri="{9D8B030D-6E8A-4147-A177-3AD203B41FA5}">
                      <a16:colId xmlns:a16="http://schemas.microsoft.com/office/drawing/2014/main" val="4054115984"/>
                    </a:ext>
                  </a:extLst>
                </a:gridCol>
                <a:gridCol w="983251">
                  <a:extLst>
                    <a:ext uri="{9D8B030D-6E8A-4147-A177-3AD203B41FA5}">
                      <a16:colId xmlns:a16="http://schemas.microsoft.com/office/drawing/2014/main" val="3496676766"/>
                    </a:ext>
                  </a:extLst>
                </a:gridCol>
                <a:gridCol w="133527">
                  <a:extLst>
                    <a:ext uri="{9D8B030D-6E8A-4147-A177-3AD203B41FA5}">
                      <a16:colId xmlns:a16="http://schemas.microsoft.com/office/drawing/2014/main" val="2175501752"/>
                    </a:ext>
                  </a:extLst>
                </a:gridCol>
                <a:gridCol w="983251">
                  <a:extLst>
                    <a:ext uri="{9D8B030D-6E8A-4147-A177-3AD203B41FA5}">
                      <a16:colId xmlns:a16="http://schemas.microsoft.com/office/drawing/2014/main" val="3092472953"/>
                    </a:ext>
                  </a:extLst>
                </a:gridCol>
                <a:gridCol w="109249">
                  <a:extLst>
                    <a:ext uri="{9D8B030D-6E8A-4147-A177-3AD203B41FA5}">
                      <a16:colId xmlns:a16="http://schemas.microsoft.com/office/drawing/2014/main" val="94717233"/>
                    </a:ext>
                  </a:extLst>
                </a:gridCol>
                <a:gridCol w="562745">
                  <a:extLst>
                    <a:ext uri="{9D8B030D-6E8A-4147-A177-3AD203B41FA5}">
                      <a16:colId xmlns:a16="http://schemas.microsoft.com/office/drawing/2014/main" val="3014140143"/>
                    </a:ext>
                  </a:extLst>
                </a:gridCol>
                <a:gridCol w="121388">
                  <a:extLst>
                    <a:ext uri="{9D8B030D-6E8A-4147-A177-3AD203B41FA5}">
                      <a16:colId xmlns:a16="http://schemas.microsoft.com/office/drawing/2014/main" val="417315588"/>
                    </a:ext>
                  </a:extLst>
                </a:gridCol>
                <a:gridCol w="983251">
                  <a:extLst>
                    <a:ext uri="{9D8B030D-6E8A-4147-A177-3AD203B41FA5}">
                      <a16:colId xmlns:a16="http://schemas.microsoft.com/office/drawing/2014/main" val="751194975"/>
                    </a:ext>
                  </a:extLst>
                </a:gridCol>
                <a:gridCol w="169945">
                  <a:extLst>
                    <a:ext uri="{9D8B030D-6E8A-4147-A177-3AD203B41FA5}">
                      <a16:colId xmlns:a16="http://schemas.microsoft.com/office/drawing/2014/main" val="906981945"/>
                    </a:ext>
                  </a:extLst>
                </a:gridCol>
                <a:gridCol w="667640">
                  <a:extLst>
                    <a:ext uri="{9D8B030D-6E8A-4147-A177-3AD203B41FA5}">
                      <a16:colId xmlns:a16="http://schemas.microsoft.com/office/drawing/2014/main" val="2188215657"/>
                    </a:ext>
                  </a:extLst>
                </a:gridCol>
                <a:gridCol w="172980">
                  <a:extLst>
                    <a:ext uri="{9D8B030D-6E8A-4147-A177-3AD203B41FA5}">
                      <a16:colId xmlns:a16="http://schemas.microsoft.com/office/drawing/2014/main" val="3509510688"/>
                    </a:ext>
                  </a:extLst>
                </a:gridCol>
                <a:gridCol w="667640">
                  <a:extLst>
                    <a:ext uri="{9D8B030D-6E8A-4147-A177-3AD203B41FA5}">
                      <a16:colId xmlns:a16="http://schemas.microsoft.com/office/drawing/2014/main" val="4128073538"/>
                    </a:ext>
                  </a:extLst>
                </a:gridCol>
              </a:tblGrid>
              <a:tr h="38552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Past results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Quarterly results/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forecasts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Annual forecasts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121949"/>
                  </a:ext>
                </a:extLst>
              </a:tr>
              <a:tr h="236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Avg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2023:1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2023:2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2023:3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2023:4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2B5081"/>
                          </a:solidFill>
                          <a:effectLst/>
                          <a:latin typeface="Century Gothic" panose="020B0502020202020204" pitchFamily="34" charset="0"/>
                        </a:rPr>
                        <a:t>2024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551410"/>
                  </a:ext>
                </a:extLst>
              </a:tr>
              <a:tr h="1994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Growth rates: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607737"/>
                  </a:ext>
                </a:extLst>
              </a:tr>
              <a:tr h="228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Savings growth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1.50%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1.45%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0.33%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0.72%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5.00%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961256"/>
                  </a:ext>
                </a:extLst>
              </a:tr>
              <a:tr h="228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Loan growth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0.40%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2.75%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2.65%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1.70%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7.50%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8.00%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039420"/>
                  </a:ext>
                </a:extLst>
              </a:tr>
              <a:tr h="228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Asset growth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1.50%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2.9%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0.6%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1.00%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6.00%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7.00%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477275"/>
                  </a:ext>
                </a:extLst>
              </a:tr>
              <a:tr h="228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Membership growth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0.97%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0.87%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0.77%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0.39%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625959"/>
                  </a:ext>
                </a:extLst>
              </a:tr>
              <a:tr h="2243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071732"/>
                  </a:ext>
                </a:extLst>
              </a:tr>
              <a:tr h="2951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Liquidity: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507930"/>
                  </a:ext>
                </a:extLst>
              </a:tr>
              <a:tr h="228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Loan-to-share ratio**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76.3%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82.1%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80.63%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81.67%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83.55%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84.37%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84.37%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86.67%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206798"/>
                  </a:ext>
                </a:extLst>
              </a:tr>
              <a:tr h="2243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9623"/>
                  </a:ext>
                </a:extLst>
              </a:tr>
              <a:tr h="228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Asset quality: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183977"/>
                  </a:ext>
                </a:extLst>
              </a:tr>
              <a:tr h="228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Delinquency rate**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0.67%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0.70%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0.72%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0.75%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327598"/>
                  </a:ext>
                </a:extLst>
              </a:tr>
              <a:tr h="228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Net charge-off rate*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0.32%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0.40%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0.45%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0.50%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0.55%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0.55%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401357"/>
                  </a:ext>
                </a:extLst>
              </a:tr>
              <a:tr h="2243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44786"/>
                  </a:ext>
                </a:extLst>
              </a:tr>
              <a:tr h="228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Earnings: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418807"/>
                  </a:ext>
                </a:extLst>
              </a:tr>
              <a:tr h="228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Return on average assets (ROA)*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0.82%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0.55%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0.55%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0.55%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0.60%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0.70%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558643"/>
                  </a:ext>
                </a:extLst>
              </a:tr>
              <a:tr h="20349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67702"/>
                  </a:ext>
                </a:extLst>
              </a:tr>
              <a:tr h="228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Capital adequacy: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176453"/>
                  </a:ext>
                </a:extLst>
              </a:tr>
              <a:tr h="20349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Net worth ratio**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10.58%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10.41%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10.49%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10.53%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10.61%</a:t>
                      </a:r>
                    </a:p>
                  </a:txBody>
                  <a:tcPr marL="5706" marR="5706" marT="57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10.59%</a:t>
                      </a:r>
                    </a:p>
                  </a:txBody>
                  <a:tcPr marL="5706" marR="5706" marT="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92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717" y="130781"/>
            <a:ext cx="4243163" cy="59093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Limerick of the Day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210150" y="1565502"/>
            <a:ext cx="11763485" cy="380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defTabSz="1097280"/>
            <a:endParaRPr lang="en-US" sz="4800" b="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97280"/>
            <a:endParaRPr lang="en-US" sz="4800" b="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97280"/>
            <a:endParaRPr lang="en-US" sz="4800" b="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717" y="130781"/>
            <a:ext cx="4243163" cy="59093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Limerick of the Day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210150" y="1565502"/>
            <a:ext cx="11763485" cy="380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 have always depended</a:t>
            </a:r>
          </a:p>
          <a:p>
            <a:pPr defTabSz="1097280"/>
            <a:endParaRPr lang="en-US" sz="4800" b="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97280"/>
            <a:endParaRPr lang="en-US" sz="4800" b="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717" y="130781"/>
            <a:ext cx="4243163" cy="59093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Limerick of the Day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210150" y="1565502"/>
            <a:ext cx="11763485" cy="380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 have always depended</a:t>
            </a:r>
          </a:p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rate of borrowing that is splendid</a:t>
            </a:r>
          </a:p>
          <a:p>
            <a:pPr defTabSz="1097280"/>
            <a:r>
              <a:rPr lang="en-US" sz="4800" b="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97280"/>
            <a:endParaRPr lang="en-US" sz="4800" b="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1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717" y="130781"/>
            <a:ext cx="4243163" cy="59093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Limerick of the Day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210150" y="1565502"/>
            <a:ext cx="11763485" cy="380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 have always depended</a:t>
            </a:r>
          </a:p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rate of borrowing that is splendid</a:t>
            </a:r>
          </a:p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consumers for whom </a:t>
            </a:r>
          </a:p>
          <a:p>
            <a:pPr defTabSz="1097280"/>
            <a:r>
              <a:rPr lang="en-US" sz="4800" b="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97280"/>
            <a:endParaRPr lang="en-US" sz="4800" b="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3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717" y="130781"/>
            <a:ext cx="4243163" cy="59093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Limerick of the Day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210150" y="1565502"/>
            <a:ext cx="11763485" cy="380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 have always depended</a:t>
            </a:r>
          </a:p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rate of borrowing that is splendid</a:t>
            </a:r>
          </a:p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consumers for whom </a:t>
            </a:r>
          </a:p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means to consume </a:t>
            </a:r>
          </a:p>
          <a:p>
            <a:pPr defTabSz="1097280"/>
            <a:endParaRPr lang="en-US" sz="4800" b="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7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717" y="130781"/>
            <a:ext cx="4243163" cy="59093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Limerick of the Day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210150" y="1565502"/>
            <a:ext cx="11763485" cy="380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 have always depended</a:t>
            </a:r>
          </a:p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rate of borrowing that is splendid</a:t>
            </a:r>
          </a:p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consumers for whom </a:t>
            </a:r>
          </a:p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means to consume </a:t>
            </a:r>
          </a:p>
          <a:p>
            <a:pPr defTabSz="1097280"/>
            <a:r>
              <a:rPr lang="en-US" sz="48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soon find them overextended.</a:t>
            </a:r>
          </a:p>
        </p:txBody>
      </p:sp>
    </p:spTree>
    <p:extLst>
      <p:ext uri="{BB962C8B-B14F-4D97-AF65-F5344CB8AC3E}">
        <p14:creationId xmlns:p14="http://schemas.microsoft.com/office/powerpoint/2010/main" val="16629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898846" y="860762"/>
            <a:ext cx="5513601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upcoming recession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AB246-54B2-842C-CAE6-D88D1998107F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1BA6C-2AC2-EA25-D590-1388F7ADEA35}"/>
              </a:ext>
            </a:extLst>
          </p:cNvPr>
          <p:cNvSpPr txBox="1"/>
          <p:nvPr/>
        </p:nvSpPr>
        <p:spPr>
          <a:xfrm>
            <a:off x="3873742" y="5187512"/>
            <a:ext cx="258578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Low,… Sell High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4978EC-4F8D-4F3F-B590-3B3AB018ABA1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C8C235-1B6D-A80E-922C-BB499C1BD184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68AA9F-7973-9BEF-10F0-D6F34A55A9B5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FA398C8-E0F8-5CCF-6E81-6E99BF036D6A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34462"/>
      </p:ext>
    </p:extLst>
  </p:cSld>
  <p:clrMapOvr>
    <a:masterClrMapping/>
  </p:clrMapOvr>
  <p:transition spd="med"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898846" y="860762"/>
            <a:ext cx="5513601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 upcoming recession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Bad for banks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46B7A-8AFE-2647-A447-437D3E75C8E8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FFC47-4736-325A-E0A2-38194D154A7D}"/>
              </a:ext>
            </a:extLst>
          </p:cNvPr>
          <p:cNvSpPr txBox="1"/>
          <p:nvPr/>
        </p:nvSpPr>
        <p:spPr>
          <a:xfrm>
            <a:off x="3873742" y="5187512"/>
            <a:ext cx="258578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Low,… Sell High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01AC26-B6FE-257A-A27E-50477E2CEF1B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83DA24-1042-28B4-E907-AA949F33E8FC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EB2F91-4C4D-6D95-DA22-A35ED18949F1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31CA646-81C5-4923-C730-75BF1E124093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9831"/>
      </p:ext>
    </p:extLst>
  </p:cSld>
  <p:clrMapOvr>
    <a:masterClrMapping/>
  </p:clrMapOvr>
  <p:transition spd="med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898846" y="860762"/>
            <a:ext cx="713267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 upcoming recession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Bad for banks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/CUs (carry trade, liquidity risk, credit contraction)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BDD96-B3B3-79A6-3A30-87BBECCC1B19}"/>
              </a:ext>
            </a:extLst>
          </p:cNvPr>
          <p:cNvSpPr txBox="1"/>
          <p:nvPr/>
        </p:nvSpPr>
        <p:spPr>
          <a:xfrm>
            <a:off x="3873742" y="5187512"/>
            <a:ext cx="258578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Low,… Sell High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22858"/>
      </p:ext>
    </p:extLst>
  </p:cSld>
  <p:clrMapOvr>
    <a:masterClrMapping/>
  </p:clrMapOvr>
  <p:transition spd="med"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203454"/>
      </p:ext>
    </p:extLst>
  </p:cSld>
  <p:clrMapOvr>
    <a:masterClrMapping/>
  </p:clrMapOvr>
  <p:transition spd="med"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6FB46BBC-E7D0-BC83-0FBF-A28462E7E0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414760"/>
            <a:ext cx="0" cy="369064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A79E73C-6C5D-48C3-00A8-1156FEE1C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441576"/>
            <a:ext cx="987425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Fed. 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S.T. 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160355113"/>
      </p:ext>
    </p:extLst>
  </p:cSld>
  <p:clrMapOvr>
    <a:masterClrMapping/>
  </p:clrMapOvr>
  <p:transition spd="med"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6FB46BBC-E7D0-BC83-0FBF-A28462E7E0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414760"/>
            <a:ext cx="0" cy="369064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A79E73C-6C5D-48C3-00A8-1156FEE1C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441576"/>
            <a:ext cx="987425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Fed. 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S.T. 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Policy</a:t>
            </a: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8FBD5F08-113E-A08E-9E6D-CAD79B10E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133600"/>
            <a:ext cx="0" cy="1641446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36BFCA1B-169A-2263-2067-0CFD8F8C5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1" y="2528886"/>
            <a:ext cx="280987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 Decreasing Balance Sheet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“Quantitative Tightening”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QT</a:t>
            </a:r>
          </a:p>
        </p:txBody>
      </p:sp>
    </p:spTree>
    <p:extLst>
      <p:ext uri="{BB962C8B-B14F-4D97-AF65-F5344CB8AC3E}">
        <p14:creationId xmlns:p14="http://schemas.microsoft.com/office/powerpoint/2010/main" val="2836658529"/>
      </p:ext>
    </p:extLst>
  </p:cSld>
  <p:clrMapOvr>
    <a:masterClrMapping/>
  </p:clrMapOvr>
  <p:transition spd="med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71835CF-8AF1-4879-8736-E57F8C177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3544"/>
            <a:ext cx="8642350" cy="51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77799" indent="-177799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46" indent="-20478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606419" indent="-17144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3905" indent="-207961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031864" indent="-190499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489060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1946255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403451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860646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17441">
              <a:spcBef>
                <a:spcPct val="0"/>
              </a:spcBef>
              <a:buClr>
                <a:srgbClr val="000000"/>
              </a:buClr>
              <a:buSzPct val="90000"/>
              <a:buNone/>
            </a:pPr>
            <a:r>
              <a:rPr lang="en-US" sz="3177" b="1" kern="0" dirty="0">
                <a:solidFill>
                  <a:srgbClr val="000000"/>
                </a:solidFill>
                <a:latin typeface="Arial" charset="0"/>
              </a:rPr>
              <a:t>Annual Net Decline in Number of CUs</a:t>
            </a:r>
            <a:endParaRPr lang="en-US" b="1" kern="0" dirty="0">
              <a:solidFill>
                <a:srgbClr val="292934"/>
              </a:solid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ADA56-E63C-995B-5E5A-E1FDEF5A18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01875" y="1335088"/>
            <a:ext cx="7589838" cy="4730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EC7D5F-1DCE-603D-2EA8-1A6A12B7200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25600" y="1104900"/>
            <a:ext cx="1327150" cy="18415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C6F0A7B-CC35-2C5A-9478-BC9FC5778013}"/>
              </a:ext>
            </a:extLst>
          </p:cNvPr>
          <p:cNvCxnSpPr>
            <a:cxnSpLocks/>
          </p:cNvCxnSpPr>
          <p:nvPr/>
        </p:nvCxnSpPr>
        <p:spPr>
          <a:xfrm flipV="1">
            <a:off x="8430936" y="2835479"/>
            <a:ext cx="897622" cy="755009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94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723803"/>
              </p:ext>
            </p:extLst>
          </p:nvPr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0827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9278"/>
              </p:ext>
            </p:extLst>
          </p:nvPr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</p:spTree>
    <p:extLst>
      <p:ext uri="{BB962C8B-B14F-4D97-AF65-F5344CB8AC3E}">
        <p14:creationId xmlns:p14="http://schemas.microsoft.com/office/powerpoint/2010/main" val="41358665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141479"/>
              </p:ext>
            </p:extLst>
          </p:nvPr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737F86C-3249-4C50-4E8A-901C3B4D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471715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72DCBD43-F9A4-6801-2D77-55ED4390BE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7382" y="3933379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2638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093120"/>
              </p:ext>
            </p:extLst>
          </p:nvPr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737F86C-3249-4C50-4E8A-901C3B4D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471715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56C8D2B-DF99-B476-0575-F7C0F35FE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741" y="3471714"/>
            <a:ext cx="80823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Jan. 2009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10.3%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72DCBD43-F9A4-6801-2D77-55ED4390BE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7382" y="3933379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7B14D1DB-DB26-5156-CBBF-353C337B54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8931" y="3933379"/>
            <a:ext cx="408926" cy="357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35640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658545"/>
              </p:ext>
            </p:extLst>
          </p:nvPr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737F86C-3249-4C50-4E8A-901C3B4D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471715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56C8D2B-DF99-B476-0575-F7C0F35FE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741" y="3471714"/>
            <a:ext cx="80823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Jan. 2009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10.3%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72DCBD43-F9A4-6801-2D77-55ED4390BE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7382" y="3933379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7B14D1DB-DB26-5156-CBBF-353C337B54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8931" y="3933379"/>
            <a:ext cx="408926" cy="357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05057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520909"/>
              </p:ext>
            </p:extLst>
          </p:nvPr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374FFB3-77A4-4B7D-F287-A7F27ED69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632075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</p:spTree>
    <p:extLst>
      <p:ext uri="{BB962C8B-B14F-4D97-AF65-F5344CB8AC3E}">
        <p14:creationId xmlns:p14="http://schemas.microsoft.com/office/powerpoint/2010/main" val="198708263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403964"/>
              </p:ext>
            </p:extLst>
          </p:nvPr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5" name="Text Box 4">
            <a:extLst>
              <a:ext uri="{FF2B5EF4-FFF2-40B4-BE49-F238E27FC236}">
                <a16:creationId xmlns:a16="http://schemas.microsoft.com/office/drawing/2014/main" id="{B81F80EC-62BC-458B-8C92-D9E41744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538" y="5930485"/>
            <a:ext cx="97379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March 2023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-4.1%</a:t>
            </a:r>
          </a:p>
        </p:txBody>
      </p:sp>
      <p:sp>
        <p:nvSpPr>
          <p:cNvPr id="88076" name="Line 5">
            <a:extLst>
              <a:ext uri="{FF2B5EF4-FFF2-40B4-BE49-F238E27FC236}">
                <a16:creationId xmlns:a16="http://schemas.microsoft.com/office/drawing/2014/main" id="{04832755-A22D-41CF-9B8A-903BCB19D0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42330" y="6132345"/>
            <a:ext cx="595953" cy="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99ACBF5-1D8F-625B-CED9-64A222E8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632075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</p:spTree>
    <p:extLst>
      <p:ext uri="{BB962C8B-B14F-4D97-AF65-F5344CB8AC3E}">
        <p14:creationId xmlns:p14="http://schemas.microsoft.com/office/powerpoint/2010/main" val="300121838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643648"/>
              </p:ext>
            </p:extLst>
          </p:nvPr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5" name="Text Box 4">
            <a:extLst>
              <a:ext uri="{FF2B5EF4-FFF2-40B4-BE49-F238E27FC236}">
                <a16:creationId xmlns:a16="http://schemas.microsoft.com/office/drawing/2014/main" id="{B81F80EC-62BC-458B-8C92-D9E41744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538" y="5930485"/>
            <a:ext cx="97379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March 2023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-4.1%</a:t>
            </a:r>
          </a:p>
        </p:txBody>
      </p:sp>
      <p:sp>
        <p:nvSpPr>
          <p:cNvPr id="88076" name="Line 5">
            <a:extLst>
              <a:ext uri="{FF2B5EF4-FFF2-40B4-BE49-F238E27FC236}">
                <a16:creationId xmlns:a16="http://schemas.microsoft.com/office/drawing/2014/main" id="{04832755-A22D-41CF-9B8A-903BCB19D0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42330" y="6132345"/>
            <a:ext cx="595953" cy="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99ACBF5-1D8F-625B-CED9-64A222E8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632075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BBA60CA-CE14-0337-522C-CF2A66E06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5973693"/>
            <a:ext cx="557556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“When the tide goes out you can see who is swimming naked”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Warren Buffet</a:t>
            </a:r>
          </a:p>
        </p:txBody>
      </p:sp>
    </p:spTree>
    <p:extLst>
      <p:ext uri="{BB962C8B-B14F-4D97-AF65-F5344CB8AC3E}">
        <p14:creationId xmlns:p14="http://schemas.microsoft.com/office/powerpoint/2010/main" val="41795507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58939" y="217488"/>
          <a:ext cx="8739187" cy="664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76914" imgH="4771986" progId="MSGraph.Chart.8">
                  <p:embed followColorScheme="full"/>
                </p:oleObj>
              </mc:Choice>
              <mc:Fallback>
                <p:oleObj name="Chart" r:id="rId2" imgW="6276914" imgH="4771986" progId="MSGraph.Chart.8">
                  <p:embed followColorScheme="full"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9" y="217488"/>
                        <a:ext cx="8739187" cy="664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EFBFDA-0690-4EB9-A191-83F775F75427}"/>
              </a:ext>
            </a:extLst>
          </p:cNvPr>
          <p:cNvCxnSpPr>
            <a:cxnSpLocks/>
          </p:cNvCxnSpPr>
          <p:nvPr/>
        </p:nvCxnSpPr>
        <p:spPr>
          <a:xfrm>
            <a:off x="2212465" y="4744049"/>
            <a:ext cx="756804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E58C9C5-D630-4DFC-923D-9302397F2291}"/>
              </a:ext>
            </a:extLst>
          </p:cNvPr>
          <p:cNvSpPr txBox="1"/>
          <p:nvPr/>
        </p:nvSpPr>
        <p:spPr>
          <a:xfrm>
            <a:off x="7461903" y="4220829"/>
            <a:ext cx="150016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4.2% = 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Average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4F9B71-876C-40ED-959F-06AAB25EEEAC}"/>
              </a:ext>
            </a:extLst>
          </p:cNvPr>
          <p:cNvSpPr txBox="1"/>
          <p:nvPr/>
        </p:nvSpPr>
        <p:spPr>
          <a:xfrm>
            <a:off x="8962063" y="5954182"/>
            <a:ext cx="556563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-2.1%</a:t>
            </a:r>
          </a:p>
        </p:txBody>
      </p:sp>
    </p:spTree>
    <p:extLst>
      <p:ext uri="{BB962C8B-B14F-4D97-AF65-F5344CB8AC3E}">
        <p14:creationId xmlns:p14="http://schemas.microsoft.com/office/powerpoint/2010/main" val="112910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BD3AE0F6-26EA-C887-64EE-0E54D5D0199B}"/>
              </a:ext>
            </a:extLst>
          </p:cNvPr>
          <p:cNvSpPr txBox="1"/>
          <p:nvPr/>
        </p:nvSpPr>
        <p:spPr>
          <a:xfrm>
            <a:off x="3143253" y="2384678"/>
            <a:ext cx="6886572" cy="415498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Top 11 Rapid Interest Rate Increase Topics: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Below par market value of investments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equity-to-asset ratios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Sufficient liquidity to hold Treasuries to maturity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 investment durations in 2023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Members’ deposit runoff/disintermediation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Deposit withdraws &gt; Loan repayments (Liquidity Risk)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Margin path in 2023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 of compliance with ALM policy risk tolerances of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Investigate market pricing for potential asset sales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Deposit pricing in a rapidly rising interest rate environment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Rely on wholesale borrowings to maintain sufficient liquidity</a:t>
            </a:r>
          </a:p>
        </p:txBody>
      </p:sp>
    </p:spTree>
    <p:extLst>
      <p:ext uri="{BB962C8B-B14F-4D97-AF65-F5344CB8AC3E}">
        <p14:creationId xmlns:p14="http://schemas.microsoft.com/office/powerpoint/2010/main" val="4111853488"/>
      </p:ext>
    </p:extLst>
  </p:cSld>
  <p:clrMapOvr>
    <a:masterClrMapping/>
  </p:clrMapOvr>
  <p:transition spd="med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69E53A-D635-246C-C23C-CC3E7C3670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33650" y="1482725"/>
            <a:ext cx="6959600" cy="46101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CE2651A-50A5-4D00-ABBE-5979A764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3544"/>
            <a:ext cx="8642350" cy="51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77799" indent="-177799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46" indent="-20478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606419" indent="-17144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3905" indent="-207961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031864" indent="-190499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489060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1946255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403451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860646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17441">
              <a:spcBef>
                <a:spcPct val="0"/>
              </a:spcBef>
              <a:buClr>
                <a:srgbClr val="000000"/>
              </a:buClr>
              <a:buSzPct val="90000"/>
              <a:buNone/>
            </a:pPr>
            <a:r>
              <a:rPr lang="en-US" sz="3177" b="1" kern="0" dirty="0">
                <a:solidFill>
                  <a:srgbClr val="000000"/>
                </a:solidFill>
                <a:latin typeface="Arial" charset="0"/>
              </a:rPr>
              <a:t>Annual Contraction Rate in CU Marketplace</a:t>
            </a:r>
            <a:endParaRPr lang="en-US" b="1" kern="0" dirty="0">
              <a:solidFill>
                <a:srgbClr val="292934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69ED6-B33B-0646-4F58-0FFB59D28BE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65613" y="1535113"/>
            <a:ext cx="1943100" cy="2286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016ECB-28BF-4DB2-8EDD-9B3587B3FCB7}"/>
              </a:ext>
            </a:extLst>
          </p:cNvPr>
          <p:cNvCxnSpPr/>
          <p:nvPr/>
        </p:nvCxnSpPr>
        <p:spPr>
          <a:xfrm>
            <a:off x="5218922" y="1787773"/>
            <a:ext cx="0" cy="526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4F0AC36-CEC0-41F7-2C55-3937CD24D5F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65700" y="881063"/>
            <a:ext cx="2095500" cy="361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547962-6C71-3D15-1564-61B2B8978FC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206875" y="1200150"/>
            <a:ext cx="3613150" cy="18415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3C09CE5-ECC5-F367-6E3B-9C2A18D93AF9}"/>
              </a:ext>
            </a:extLst>
          </p:cNvPr>
          <p:cNvCxnSpPr>
            <a:cxnSpLocks/>
          </p:cNvCxnSpPr>
          <p:nvPr/>
        </p:nvCxnSpPr>
        <p:spPr>
          <a:xfrm flipV="1">
            <a:off x="7455384" y="2050884"/>
            <a:ext cx="983941" cy="1018120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2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8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</p:spTree>
    <p:extLst>
      <p:ext uri="{BB962C8B-B14F-4D97-AF65-F5344CB8AC3E}">
        <p14:creationId xmlns:p14="http://schemas.microsoft.com/office/powerpoint/2010/main" val="14377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</p:spTree>
    <p:extLst>
      <p:ext uri="{BB962C8B-B14F-4D97-AF65-F5344CB8AC3E}">
        <p14:creationId xmlns:p14="http://schemas.microsoft.com/office/powerpoint/2010/main" val="373234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</p:spTree>
    <p:extLst>
      <p:ext uri="{BB962C8B-B14F-4D97-AF65-F5344CB8AC3E}">
        <p14:creationId xmlns:p14="http://schemas.microsoft.com/office/powerpoint/2010/main" val="3537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7E675EC5-A58D-C02B-1813-9ED6D39C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643596C-CE87-07CC-08E6-BBDC05A8EFC2}"/>
              </a:ext>
            </a:extLst>
          </p:cNvPr>
          <p:cNvCxnSpPr>
            <a:cxnSpLocks/>
          </p:cNvCxnSpPr>
          <p:nvPr/>
        </p:nvCxnSpPr>
        <p:spPr>
          <a:xfrm flipH="1">
            <a:off x="9060110" y="3429000"/>
            <a:ext cx="1451295" cy="840996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5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5891CCE7-5856-4092-C3F4-238BBF6A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203D06E-6426-C02B-4632-E76052B2C6B1}"/>
              </a:ext>
            </a:extLst>
          </p:cNvPr>
          <p:cNvCxnSpPr>
            <a:cxnSpLocks/>
          </p:cNvCxnSpPr>
          <p:nvPr/>
        </p:nvCxnSpPr>
        <p:spPr>
          <a:xfrm flipH="1">
            <a:off x="9070590" y="4974672"/>
            <a:ext cx="1482760" cy="83051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2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F9F64246-709E-4CDB-ACB4-01D58FC0A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824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74A14E9C-9A84-7646-0D3C-A407DF31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1430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8B09EA97-6E99-6411-5286-A9B8B43A0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9909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1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Investments Are Falling and Yields Are Rising </a:t>
            </a:r>
          </a:p>
        </p:txBody>
      </p:sp>
      <p:graphicFrame>
        <p:nvGraphicFramePr>
          <p:cNvPr id="54276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29295738"/>
              </p:ext>
            </p:extLst>
          </p:nvPr>
        </p:nvGraphicFramePr>
        <p:xfrm>
          <a:off x="228601" y="652463"/>
          <a:ext cx="11839574" cy="561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29488" imgH="5562626" progId="MSGraph.Chart.8">
                  <p:embed followColorScheme="full"/>
                </p:oleObj>
              </mc:Choice>
              <mc:Fallback>
                <p:oleObj name="Chart" r:id="rId2" imgW="6029488" imgH="5562626" progId="MSGraph.Chart.8">
                  <p:embed followColorScheme="full"/>
                  <p:pic>
                    <p:nvPicPr>
                      <p:cNvPr id="54276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652463"/>
                        <a:ext cx="11839574" cy="561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07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7195128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10426811" y="1498950"/>
            <a:ext cx="86962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</p:spTree>
    <p:extLst>
      <p:ext uri="{BB962C8B-B14F-4D97-AF65-F5344CB8AC3E}">
        <p14:creationId xmlns:p14="http://schemas.microsoft.com/office/powerpoint/2010/main" val="336283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0C1586-0136-7258-207E-FAF892DA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20582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6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60823284"/>
              </p:ext>
            </p:extLst>
          </p:nvPr>
        </p:nvGraphicFramePr>
        <p:xfrm>
          <a:off x="228601" y="652463"/>
          <a:ext cx="11839574" cy="561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29488" imgH="5562626" progId="MSGraph.Chart.8">
                  <p:embed followColorScheme="full"/>
                </p:oleObj>
              </mc:Choice>
              <mc:Fallback>
                <p:oleObj name="Chart" r:id="rId2" imgW="6029488" imgH="5562626" progId="MSGraph.Chart.8">
                  <p:embed followColorScheme="full"/>
                  <p:pic>
                    <p:nvPicPr>
                      <p:cNvPr id="54276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652463"/>
                        <a:ext cx="11839574" cy="561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60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1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Investments Are Falling and Yields Are Rising </a:t>
            </a:r>
          </a:p>
        </p:txBody>
      </p:sp>
      <p:graphicFrame>
        <p:nvGraphicFramePr>
          <p:cNvPr id="54276" name="Object 1"/>
          <p:cNvGraphicFramePr>
            <a:graphicFrameLocks noGrp="1" noChangeAspect="1"/>
          </p:cNvGraphicFramePr>
          <p:nvPr/>
        </p:nvGraphicFramePr>
        <p:xfrm>
          <a:off x="228601" y="652463"/>
          <a:ext cx="11839574" cy="561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29488" imgH="5562626" progId="MSGraph.Chart.8">
                  <p:embed followColorScheme="full"/>
                </p:oleObj>
              </mc:Choice>
              <mc:Fallback>
                <p:oleObj name="Chart" r:id="rId2" imgW="6029488" imgH="5562626" progId="MSGraph.Chart.8">
                  <p:embed followColorScheme="full"/>
                  <p:pic>
                    <p:nvPicPr>
                      <p:cNvPr id="54276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652463"/>
                        <a:ext cx="11839574" cy="561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93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0C1586-0136-7258-207E-FAF892DA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6935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0D5DC97E-7FA5-1104-DA51-18BF0060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21205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36002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not go forward is to go backward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not go forward is to go backward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you’re not growing, you’re dying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6FB46BBC-E7D0-BC83-0FBF-A28462E7E0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414760"/>
            <a:ext cx="0" cy="369064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8FBD5F08-113E-A08E-9E6D-CAD79B10E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133600"/>
            <a:ext cx="0" cy="1641446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A49A5E77-AD8F-6AB7-70E9-9E6C46649CED}"/>
              </a:ext>
            </a:extLst>
          </p:cNvPr>
          <p:cNvSpPr txBox="1"/>
          <p:nvPr/>
        </p:nvSpPr>
        <p:spPr>
          <a:xfrm>
            <a:off x="4995926" y="2390357"/>
            <a:ext cx="262127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 higher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impact </a:t>
            </a:r>
            <a:r>
              <a:rPr lang="en-US" sz="20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84930"/>
      </p:ext>
    </p:extLst>
  </p:cSld>
  <p:clrMapOvr>
    <a:masterClrMapping/>
  </p:clrMapOvr>
  <p:transition spd="med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7195128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10426811" y="1498950"/>
            <a:ext cx="86962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713733" y="1960615"/>
            <a:ext cx="1808691" cy="4303090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7195128" y="3583506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7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31AE8FDC-7386-9E6C-BF28-981F79BA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EF8E540-50B5-1BBF-C29B-E2B7503AE482}"/>
              </a:ext>
            </a:extLst>
          </p:cNvPr>
          <p:cNvSpPr txBox="1"/>
          <p:nvPr/>
        </p:nvSpPr>
        <p:spPr>
          <a:xfrm>
            <a:off x="323511" y="2050196"/>
            <a:ext cx="262127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 higher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impact </a:t>
            </a:r>
            <a:r>
              <a:rPr lang="en-US" sz="20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31AE8FDC-7386-9E6C-BF28-981F79BA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72729F2-18B9-7F1D-9ED1-7A8787F814E4}"/>
              </a:ext>
            </a:extLst>
          </p:cNvPr>
          <p:cNvCxnSpPr>
            <a:cxnSpLocks/>
          </p:cNvCxnSpPr>
          <p:nvPr/>
        </p:nvCxnSpPr>
        <p:spPr>
          <a:xfrm>
            <a:off x="1219292" y="2080419"/>
            <a:ext cx="409917" cy="994002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1C8F6A9A-5843-A006-D325-38407491A11D}"/>
              </a:ext>
            </a:extLst>
          </p:cNvPr>
          <p:cNvSpPr txBox="1"/>
          <p:nvPr/>
        </p:nvSpPr>
        <p:spPr>
          <a:xfrm>
            <a:off x="305105" y="1718464"/>
            <a:ext cx="293885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DC661D"/>
                </a:solidFill>
                <a:latin typeface="Symbol" panose="05050102010706020507" pitchFamily="18" charset="2"/>
              </a:rPr>
              <a:t></a:t>
            </a: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interest rates =&gt; </a:t>
            </a:r>
            <a:r>
              <a:rPr lang="en-US" altLang="en-US" sz="1600" b="1" dirty="0">
                <a:solidFill>
                  <a:srgbClr val="DC661D"/>
                </a:solidFill>
                <a:latin typeface="Symbol" panose="05050102010706020507" pitchFamily="18" charset="2"/>
              </a:rPr>
              <a:t></a:t>
            </a: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 Prices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06B5D13-3320-0D1F-E73A-895B0E24E82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F01CFB-2F92-CA84-B4A0-D633D0ED3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2EBE7A-2C3A-EF78-0CA9-38A1F3340533}"/>
              </a:ext>
            </a:extLst>
          </p:cNvPr>
          <p:cNvCxnSpPr>
            <a:cxnSpLocks/>
          </p:cNvCxnSpPr>
          <p:nvPr/>
        </p:nvCxnSpPr>
        <p:spPr>
          <a:xfrm>
            <a:off x="10744200" y="4076362"/>
            <a:ext cx="219509" cy="1500485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56592E-ABBE-1527-3F4F-8860B3778776}"/>
              </a:ext>
            </a:extLst>
          </p:cNvPr>
          <p:cNvCxnSpPr>
            <a:cxnSpLocks/>
          </p:cNvCxnSpPr>
          <p:nvPr/>
        </p:nvCxnSpPr>
        <p:spPr>
          <a:xfrm flipH="1">
            <a:off x="9219501" y="4076362"/>
            <a:ext cx="1524699" cy="139326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85191" y="333496"/>
            <a:ext cx="4021617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881635"/>
                </a:solidFill>
                <a:latin typeface="Arial"/>
              </a:rPr>
              <a:t>Falling Net Capital Ratios </a:t>
            </a:r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293769"/>
              </p:ext>
            </p:extLst>
          </p:nvPr>
        </p:nvGraphicFramePr>
        <p:xfrm>
          <a:off x="360727" y="914399"/>
          <a:ext cx="11476139" cy="5226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62514" imgH="4876942" progId="MSGraph.Chart.8">
                  <p:embed followColorScheme="full"/>
                </p:oleObj>
              </mc:Choice>
              <mc:Fallback>
                <p:oleObj name="Chart" r:id="rId2" imgW="5362514" imgH="4876942" progId="MSGraph.Chart.8">
                  <p:embed followColorScheme="full"/>
                  <p:pic>
                    <p:nvPicPr>
                      <p:cNvPr id="778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27" y="914399"/>
                        <a:ext cx="11476139" cy="5226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619A0F9-9412-ACFF-12BA-20ECFE4B45BC}"/>
              </a:ext>
            </a:extLst>
          </p:cNvPr>
          <p:cNvCxnSpPr>
            <a:cxnSpLocks/>
          </p:cNvCxnSpPr>
          <p:nvPr/>
        </p:nvCxnSpPr>
        <p:spPr>
          <a:xfrm>
            <a:off x="10612073" y="3254928"/>
            <a:ext cx="260059" cy="469784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E93171-39B9-A89B-9A6C-909230874AE3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62DDED97-A824-7398-086A-7310BD1DD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5D03DF-7074-2944-B883-D71A66556B08}"/>
              </a:ext>
            </a:extLst>
          </p:cNvPr>
          <p:cNvCxnSpPr>
            <a:cxnSpLocks/>
          </p:cNvCxnSpPr>
          <p:nvPr/>
        </p:nvCxnSpPr>
        <p:spPr>
          <a:xfrm flipH="1" flipV="1">
            <a:off x="10492099" y="1825730"/>
            <a:ext cx="256061" cy="1151781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B38799-90BB-13D2-4766-59418FAED42E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E9EC6624-DDFE-DCB2-7C1F-CBA6E9DA449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278236-A76B-E509-F194-7F3400AA2ACF}"/>
              </a:ext>
            </a:extLst>
          </p:cNvPr>
          <p:cNvCxnSpPr>
            <a:cxnSpLocks/>
          </p:cNvCxnSpPr>
          <p:nvPr/>
        </p:nvCxnSpPr>
        <p:spPr>
          <a:xfrm flipH="1" flipV="1">
            <a:off x="9046030" y="1660173"/>
            <a:ext cx="1676606" cy="131733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8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DC21F7-AC9F-22B0-E18C-6C6FAD81249B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0CA455EC-86E1-A177-2CB4-7AFD6002F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C4397A-0E34-0EEF-864D-51BC74E15C1D}"/>
              </a:ext>
            </a:extLst>
          </p:cNvPr>
          <p:cNvCxnSpPr>
            <a:cxnSpLocks/>
          </p:cNvCxnSpPr>
          <p:nvPr/>
        </p:nvCxnSpPr>
        <p:spPr>
          <a:xfrm flipV="1">
            <a:off x="771525" y="3817005"/>
            <a:ext cx="648134" cy="1202304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485915"/>
      </p:ext>
    </p:extLst>
  </p:cSld>
  <p:clrMapOvr>
    <a:masterClrMapping/>
  </p:clrMapOvr>
  <p:transition spd="med">
    <p:pull dir="r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2023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248DAF-DFDC-B022-93BA-BE1339024031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68C4C89A-39AE-6AF1-0568-C2F6A408D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FA5509-FD90-7E4F-6487-40986758BA26}"/>
              </a:ext>
            </a:extLst>
          </p:cNvPr>
          <p:cNvCxnSpPr>
            <a:cxnSpLocks/>
          </p:cNvCxnSpPr>
          <p:nvPr/>
        </p:nvCxnSpPr>
        <p:spPr>
          <a:xfrm flipH="1" flipV="1">
            <a:off x="10197156" y="2388287"/>
            <a:ext cx="889944" cy="1821763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">
            <a:extLst>
              <a:ext uri="{FF2B5EF4-FFF2-40B4-BE49-F238E27FC236}">
                <a16:creationId xmlns:a16="http://schemas.microsoft.com/office/drawing/2014/main" id="{5C18A92E-1A4A-83D9-92EF-A4C8F7B3B34F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C7F121-2740-43F0-47F9-0A7F3FE200ED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46085" name="Object 1">
            <a:extLst>
              <a:ext uri="{FF2B5EF4-FFF2-40B4-BE49-F238E27FC236}">
                <a16:creationId xmlns:a16="http://schemas.microsoft.com/office/drawing/2014/main" id="{75ED27E7-ABA8-40D3-B694-2AFE5EDDB76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65288" y="76200"/>
          <a:ext cx="8850312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771884" imgH="4619767" progId="MSGraph.Chart.8">
                  <p:embed/>
                </p:oleObj>
              </mc:Choice>
              <mc:Fallback>
                <p:oleObj name="Chart" r:id="rId3" imgW="4771884" imgH="4619767" progId="MSGraph.Chart.8">
                  <p:embed/>
                  <p:pic>
                    <p:nvPicPr>
                      <p:cNvPr id="46085" name="Object 1">
                        <a:extLst>
                          <a:ext uri="{FF2B5EF4-FFF2-40B4-BE49-F238E27FC236}">
                            <a16:creationId xmlns:a16="http://schemas.microsoft.com/office/drawing/2014/main" id="{75ED27E7-ABA8-40D3-B694-2AFE5EDDB76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76200"/>
                        <a:ext cx="8850312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83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46085" name="Object 1">
            <a:extLst>
              <a:ext uri="{FF2B5EF4-FFF2-40B4-BE49-F238E27FC236}">
                <a16:creationId xmlns:a16="http://schemas.microsoft.com/office/drawing/2014/main" id="{75ED27E7-ABA8-40D3-B694-2AFE5EDDB76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65288" y="76200"/>
          <a:ext cx="8850312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771884" imgH="4619767" progId="MSGraph.Chart.8">
                  <p:embed/>
                </p:oleObj>
              </mc:Choice>
              <mc:Fallback>
                <p:oleObj name="Chart" r:id="rId3" imgW="4771884" imgH="4619767" progId="MSGraph.Chart.8">
                  <p:embed/>
                  <p:pic>
                    <p:nvPicPr>
                      <p:cNvPr id="46085" name="Object 1">
                        <a:extLst>
                          <a:ext uri="{FF2B5EF4-FFF2-40B4-BE49-F238E27FC236}">
                            <a16:creationId xmlns:a16="http://schemas.microsoft.com/office/drawing/2014/main" id="{75ED27E7-ABA8-40D3-B694-2AFE5EDDB76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76200"/>
                        <a:ext cx="8850312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1B5CC15-ED8A-3511-9A65-0D4BD79DBB79}"/>
              </a:ext>
            </a:extLst>
          </p:cNvPr>
          <p:cNvSpPr txBox="1"/>
          <p:nvPr/>
        </p:nvSpPr>
        <p:spPr>
          <a:xfrm>
            <a:off x="9386168" y="1157046"/>
            <a:ext cx="773832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$13,612</a:t>
            </a:r>
          </a:p>
        </p:txBody>
      </p:sp>
    </p:spTree>
    <p:extLst>
      <p:ext uri="{BB962C8B-B14F-4D97-AF65-F5344CB8AC3E}">
        <p14:creationId xmlns:p14="http://schemas.microsoft.com/office/powerpoint/2010/main" val="23104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7195128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10426811" y="1498950"/>
            <a:ext cx="86962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713733" y="1960615"/>
            <a:ext cx="1808691" cy="4303090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7195128" y="3583506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482274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46085" name="Object 1">
            <a:extLst>
              <a:ext uri="{FF2B5EF4-FFF2-40B4-BE49-F238E27FC236}">
                <a16:creationId xmlns:a16="http://schemas.microsoft.com/office/drawing/2014/main" id="{75ED27E7-ABA8-40D3-B694-2AFE5EDDB76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65288" y="76200"/>
          <a:ext cx="8850312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771884" imgH="4619767" progId="MSGraph.Chart.8">
                  <p:embed/>
                </p:oleObj>
              </mc:Choice>
              <mc:Fallback>
                <p:oleObj name="Chart" r:id="rId3" imgW="4771884" imgH="4619767" progId="MSGraph.Chart.8">
                  <p:embed/>
                  <p:pic>
                    <p:nvPicPr>
                      <p:cNvPr id="46085" name="Object 1">
                        <a:extLst>
                          <a:ext uri="{FF2B5EF4-FFF2-40B4-BE49-F238E27FC236}">
                            <a16:creationId xmlns:a16="http://schemas.microsoft.com/office/drawing/2014/main" id="{75ED27E7-ABA8-40D3-B694-2AFE5EDDB76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76200"/>
                        <a:ext cx="8850312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1B5CC15-ED8A-3511-9A65-0D4BD79DBB79}"/>
              </a:ext>
            </a:extLst>
          </p:cNvPr>
          <p:cNvSpPr txBox="1"/>
          <p:nvPr/>
        </p:nvSpPr>
        <p:spPr>
          <a:xfrm>
            <a:off x="9386168" y="1157046"/>
            <a:ext cx="773832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$13,612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01123-C394-ED97-C071-6F8260D476C0}"/>
              </a:ext>
            </a:extLst>
          </p:cNvPr>
          <p:cNvSpPr txBox="1"/>
          <p:nvPr/>
        </p:nvSpPr>
        <p:spPr>
          <a:xfrm>
            <a:off x="8100293" y="2642949"/>
            <a:ext cx="773832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$11,000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3D527F2-E6D7-7964-2309-B15208AF5034}"/>
              </a:ext>
            </a:extLst>
          </p:cNvPr>
          <p:cNvCxnSpPr>
            <a:cxnSpLocks/>
          </p:cNvCxnSpPr>
          <p:nvPr/>
        </p:nvCxnSpPr>
        <p:spPr>
          <a:xfrm flipV="1">
            <a:off x="8629205" y="2240449"/>
            <a:ext cx="67120" cy="4025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5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46085" name="Object 1">
            <a:extLst>
              <a:ext uri="{FF2B5EF4-FFF2-40B4-BE49-F238E27FC236}">
                <a16:creationId xmlns:a16="http://schemas.microsoft.com/office/drawing/2014/main" id="{75ED27E7-ABA8-40D3-B694-2AFE5EDDB76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65288" y="76200"/>
          <a:ext cx="8850312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771884" imgH="4619767" progId="MSGraph.Chart.8">
                  <p:embed/>
                </p:oleObj>
              </mc:Choice>
              <mc:Fallback>
                <p:oleObj name="Chart" r:id="rId3" imgW="4771884" imgH="4619767" progId="MSGraph.Chart.8">
                  <p:embed/>
                  <p:pic>
                    <p:nvPicPr>
                      <p:cNvPr id="46085" name="Object 1">
                        <a:extLst>
                          <a:ext uri="{FF2B5EF4-FFF2-40B4-BE49-F238E27FC236}">
                            <a16:creationId xmlns:a16="http://schemas.microsoft.com/office/drawing/2014/main" id="{75ED27E7-ABA8-40D3-B694-2AFE5EDDB76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76200"/>
                        <a:ext cx="8850312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1B5CC15-ED8A-3511-9A65-0D4BD79DBB79}"/>
              </a:ext>
            </a:extLst>
          </p:cNvPr>
          <p:cNvSpPr txBox="1"/>
          <p:nvPr/>
        </p:nvSpPr>
        <p:spPr>
          <a:xfrm>
            <a:off x="9386168" y="1157046"/>
            <a:ext cx="773832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$13,612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01123-C394-ED97-C071-6F8260D476C0}"/>
              </a:ext>
            </a:extLst>
          </p:cNvPr>
          <p:cNvSpPr txBox="1"/>
          <p:nvPr/>
        </p:nvSpPr>
        <p:spPr>
          <a:xfrm>
            <a:off x="8100293" y="2642949"/>
            <a:ext cx="773832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$11,000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3D527F2-E6D7-7964-2309-B15208AF5034}"/>
              </a:ext>
            </a:extLst>
          </p:cNvPr>
          <p:cNvCxnSpPr>
            <a:cxnSpLocks/>
          </p:cNvCxnSpPr>
          <p:nvPr/>
        </p:nvCxnSpPr>
        <p:spPr>
          <a:xfrm flipV="1">
            <a:off x="8629205" y="2240449"/>
            <a:ext cx="67120" cy="4025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DF90AD-F4DC-EA17-4EA1-EE8FEEBB9F31}"/>
              </a:ext>
            </a:extLst>
          </p:cNvPr>
          <p:cNvSpPr txBox="1"/>
          <p:nvPr/>
        </p:nvSpPr>
        <p:spPr>
          <a:xfrm>
            <a:off x="8999252" y="2166216"/>
            <a:ext cx="773832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$12,375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DCABAE-2ECC-4E22-AECD-4CBE39944BEF}"/>
              </a:ext>
            </a:extLst>
          </p:cNvPr>
          <p:cNvCxnSpPr>
            <a:cxnSpLocks/>
          </p:cNvCxnSpPr>
          <p:nvPr/>
        </p:nvCxnSpPr>
        <p:spPr>
          <a:xfrm flipV="1">
            <a:off x="9261441" y="1793570"/>
            <a:ext cx="67120" cy="4025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15E538-D62F-1F0E-CF7D-D9FE8E0BE9FB}"/>
              </a:ext>
            </a:extLst>
          </p:cNvPr>
          <p:cNvCxnSpPr>
            <a:cxnSpLocks/>
          </p:cNvCxnSpPr>
          <p:nvPr/>
        </p:nvCxnSpPr>
        <p:spPr>
          <a:xfrm flipV="1">
            <a:off x="8696325" y="1749191"/>
            <a:ext cx="644953" cy="49125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17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46085" name="Object 1">
            <a:extLst>
              <a:ext uri="{FF2B5EF4-FFF2-40B4-BE49-F238E27FC236}">
                <a16:creationId xmlns:a16="http://schemas.microsoft.com/office/drawing/2014/main" id="{75ED27E7-ABA8-40D3-B694-2AFE5EDDB76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65288" y="76200"/>
          <a:ext cx="8850312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771884" imgH="4619767" progId="MSGraph.Chart.8">
                  <p:embed/>
                </p:oleObj>
              </mc:Choice>
              <mc:Fallback>
                <p:oleObj name="Chart" r:id="rId3" imgW="4771884" imgH="4619767" progId="MSGraph.Chart.8">
                  <p:embed/>
                  <p:pic>
                    <p:nvPicPr>
                      <p:cNvPr id="46085" name="Object 1">
                        <a:extLst>
                          <a:ext uri="{FF2B5EF4-FFF2-40B4-BE49-F238E27FC236}">
                            <a16:creationId xmlns:a16="http://schemas.microsoft.com/office/drawing/2014/main" id="{75ED27E7-ABA8-40D3-B694-2AFE5EDDB76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76200"/>
                        <a:ext cx="8850312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1B5CC15-ED8A-3511-9A65-0D4BD79DBB79}"/>
              </a:ext>
            </a:extLst>
          </p:cNvPr>
          <p:cNvSpPr txBox="1"/>
          <p:nvPr/>
        </p:nvSpPr>
        <p:spPr>
          <a:xfrm>
            <a:off x="9395681" y="1082962"/>
            <a:ext cx="773832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$13,612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01123-C394-ED97-C071-6F8260D476C0}"/>
              </a:ext>
            </a:extLst>
          </p:cNvPr>
          <p:cNvSpPr txBox="1"/>
          <p:nvPr/>
        </p:nvSpPr>
        <p:spPr>
          <a:xfrm>
            <a:off x="8100293" y="2642949"/>
            <a:ext cx="773832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$11,000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3D527F2-E6D7-7964-2309-B15208AF5034}"/>
              </a:ext>
            </a:extLst>
          </p:cNvPr>
          <p:cNvCxnSpPr>
            <a:cxnSpLocks/>
          </p:cNvCxnSpPr>
          <p:nvPr/>
        </p:nvCxnSpPr>
        <p:spPr>
          <a:xfrm flipV="1">
            <a:off x="8629205" y="2240449"/>
            <a:ext cx="67120" cy="4025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DF90AD-F4DC-EA17-4EA1-EE8FEEBB9F31}"/>
              </a:ext>
            </a:extLst>
          </p:cNvPr>
          <p:cNvSpPr txBox="1"/>
          <p:nvPr/>
        </p:nvSpPr>
        <p:spPr>
          <a:xfrm>
            <a:off x="8999252" y="2166216"/>
            <a:ext cx="773832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$12,375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DCABAE-2ECC-4E22-AECD-4CBE39944BEF}"/>
              </a:ext>
            </a:extLst>
          </p:cNvPr>
          <p:cNvCxnSpPr>
            <a:cxnSpLocks/>
          </p:cNvCxnSpPr>
          <p:nvPr/>
        </p:nvCxnSpPr>
        <p:spPr>
          <a:xfrm flipH="1" flipV="1">
            <a:off x="9379594" y="1819411"/>
            <a:ext cx="28804" cy="3253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15E538-D62F-1F0E-CF7D-D9FE8E0BE9FB}"/>
              </a:ext>
            </a:extLst>
          </p:cNvPr>
          <p:cNvCxnSpPr>
            <a:cxnSpLocks/>
          </p:cNvCxnSpPr>
          <p:nvPr/>
        </p:nvCxnSpPr>
        <p:spPr>
          <a:xfrm flipV="1">
            <a:off x="8696325" y="1749191"/>
            <a:ext cx="644953" cy="49125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E0BEF74-F04D-2E30-4C12-1817E617D0FE}"/>
              </a:ext>
            </a:extLst>
          </p:cNvPr>
          <p:cNvSpPr txBox="1"/>
          <p:nvPr/>
        </p:nvSpPr>
        <p:spPr>
          <a:xfrm>
            <a:off x="6594356" y="1292417"/>
            <a:ext cx="1892853" cy="31480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$1,300 excess savings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A062BE-E320-04D0-58A0-F91C1F688A1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8487209" y="1449820"/>
            <a:ext cx="774232" cy="15740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CC6DA9-44CA-11C8-BB64-DA9496F7CCC1}"/>
              </a:ext>
            </a:extLst>
          </p:cNvPr>
          <p:cNvCxnSpPr>
            <a:cxnSpLocks/>
          </p:cNvCxnSpPr>
          <p:nvPr/>
        </p:nvCxnSpPr>
        <p:spPr>
          <a:xfrm flipV="1">
            <a:off x="9348412" y="1399243"/>
            <a:ext cx="13709" cy="398721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90351BA5-BBCD-C699-8B71-649724E6208E}"/>
              </a:ext>
            </a:extLst>
          </p:cNvPr>
          <p:cNvSpPr txBox="1"/>
          <p:nvPr/>
        </p:nvSpPr>
        <p:spPr>
          <a:xfrm>
            <a:off x="2931163" y="2381250"/>
            <a:ext cx="4497724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Credit union deposits moving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Money Market Mutual Funds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Paying higher interest rates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B79733-1887-932D-F8B2-6D3B0E408C86}"/>
              </a:ext>
            </a:extLst>
          </p:cNvPr>
          <p:cNvCxnSpPr>
            <a:cxnSpLocks/>
          </p:cNvCxnSpPr>
          <p:nvPr/>
        </p:nvCxnSpPr>
        <p:spPr>
          <a:xfrm flipH="1" flipV="1">
            <a:off x="2852257" y="1755368"/>
            <a:ext cx="684337" cy="62588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37191"/>
      </p:ext>
    </p:extLst>
  </p:cSld>
  <p:clrMapOvr>
    <a:masterClrMapping/>
  </p:clrMapOvr>
  <p:transition spd="med">
    <p:pull dir="r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2023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A112D-EEBB-C344-0BF3-5C2BC205073C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099825B-58D8-F75D-F320-41452771E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EFD3D0-7A54-086E-66A7-8F814D7B582D}"/>
              </a:ext>
            </a:extLst>
          </p:cNvPr>
          <p:cNvCxnSpPr>
            <a:cxnSpLocks/>
          </p:cNvCxnSpPr>
          <p:nvPr/>
        </p:nvCxnSpPr>
        <p:spPr>
          <a:xfrm flipV="1">
            <a:off x="1147215" y="5502772"/>
            <a:ext cx="666569" cy="1023279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2D0B07-2D17-3236-8B78-A59DEB41FFFE}"/>
              </a:ext>
            </a:extLst>
          </p:cNvPr>
          <p:cNvCxnSpPr>
            <a:cxnSpLocks/>
          </p:cNvCxnSpPr>
          <p:nvPr/>
        </p:nvCxnSpPr>
        <p:spPr>
          <a:xfrm>
            <a:off x="2944789" y="5281676"/>
            <a:ext cx="936119" cy="773767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DA18FE-766F-5252-87C4-5379330945AF}"/>
              </a:ext>
            </a:extLst>
          </p:cNvPr>
          <p:cNvCxnSpPr>
            <a:cxnSpLocks/>
          </p:cNvCxnSpPr>
          <p:nvPr/>
        </p:nvCxnSpPr>
        <p:spPr>
          <a:xfrm flipV="1">
            <a:off x="1103510" y="1885073"/>
            <a:ext cx="7483587" cy="3028026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5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2023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0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2023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635A7BC-8239-C84F-5836-C8A94153AB86}"/>
              </a:ext>
            </a:extLst>
          </p:cNvPr>
          <p:cNvSpPr txBox="1"/>
          <p:nvPr/>
        </p:nvSpPr>
        <p:spPr>
          <a:xfrm>
            <a:off x="9610377" y="2842864"/>
            <a:ext cx="2361437" cy="2000548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4</a:t>
            </a:r>
            <a:r>
              <a:rPr lang="en-US" sz="1200" b="1" baseline="300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2023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635A7BC-8239-C84F-5836-C8A94153AB86}"/>
              </a:ext>
            </a:extLst>
          </p:cNvPr>
          <p:cNvSpPr txBox="1"/>
          <p:nvPr/>
        </p:nvSpPr>
        <p:spPr>
          <a:xfrm>
            <a:off x="9610377" y="2842864"/>
            <a:ext cx="2361437" cy="2000548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4</a:t>
            </a:r>
            <a:r>
              <a:rPr lang="en-US" sz="1200" b="1" baseline="300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sz="1600" b="1" dirty="0" err="1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hort</a:t>
            </a: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 vs 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2023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635A7BC-8239-C84F-5836-C8A94153AB86}"/>
              </a:ext>
            </a:extLst>
          </p:cNvPr>
          <p:cNvSpPr txBox="1"/>
          <p:nvPr/>
        </p:nvSpPr>
        <p:spPr>
          <a:xfrm>
            <a:off x="9610377" y="2842864"/>
            <a:ext cx="2361437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4</a:t>
            </a:r>
            <a:r>
              <a:rPr lang="en-US" sz="1200" b="1" baseline="300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sz="1600" b="1" dirty="0" err="1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hort</a:t>
            </a: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 vs 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</a:t>
            </a: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it takes for financial instrument interest rates to reprice to current market rates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2023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8CA81E3-BD0B-61F7-C5BE-97B851AEC938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511E3-6464-AF92-1D66-0CF9E64B596F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3FE21E05-9990-29FD-1730-073EEC4D7E78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2023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B33C7041-79C6-2241-DA31-1D236039A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9A144A-0298-75E7-74D5-37B648EA8EFE}"/>
              </a:ext>
            </a:extLst>
          </p:cNvPr>
          <p:cNvCxnSpPr>
            <a:cxnSpLocks/>
          </p:cNvCxnSpPr>
          <p:nvPr/>
        </p:nvCxnSpPr>
        <p:spPr>
          <a:xfrm flipV="1">
            <a:off x="1409700" y="369250"/>
            <a:ext cx="2378746" cy="1204686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12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3572976"/>
      </p:ext>
    </p:extLst>
  </p:cSld>
  <p:clrMapOvr>
    <a:masterClrMapping/>
  </p:clrMapOvr>
  <p:transition spd="med">
    <p:pull dir="r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2023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A2A01DD-DFB8-854B-DE99-3F127537A517}"/>
              </a:ext>
            </a:extLst>
          </p:cNvPr>
          <p:cNvSpPr txBox="1"/>
          <p:nvPr/>
        </p:nvSpPr>
        <p:spPr>
          <a:xfrm>
            <a:off x="1204629" y="3761736"/>
            <a:ext cx="231962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Investigate market pricing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potential asset sales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3E4FA-B0D4-3971-A92A-FFB47B312C75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CA72911-A6F8-5FA5-C8FC-BFD9935A9582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2023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FB29544-9D20-0217-7DD6-53A7DD27A658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6FCC6B67-3915-9A40-04E9-F9F7E7AB5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B9F706-E2FC-A303-4B58-4B3AF624AA6D}"/>
              </a:ext>
            </a:extLst>
          </p:cNvPr>
          <p:cNvCxnSpPr>
            <a:cxnSpLocks/>
          </p:cNvCxnSpPr>
          <p:nvPr/>
        </p:nvCxnSpPr>
        <p:spPr>
          <a:xfrm flipV="1">
            <a:off x="228600" y="4152900"/>
            <a:ext cx="976029" cy="64770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3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2023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A2A01DD-DFB8-854B-DE99-3F127537A517}"/>
              </a:ext>
            </a:extLst>
          </p:cNvPr>
          <p:cNvSpPr txBox="1"/>
          <p:nvPr/>
        </p:nvSpPr>
        <p:spPr>
          <a:xfrm>
            <a:off x="1204629" y="3761736"/>
            <a:ext cx="231962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Investigate market pricing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potential asset sales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A93DA3E-0EC1-11C4-DC9C-2BD892D53CEB}"/>
              </a:ext>
            </a:extLst>
          </p:cNvPr>
          <p:cNvSpPr txBox="1"/>
          <p:nvPr/>
        </p:nvSpPr>
        <p:spPr>
          <a:xfrm>
            <a:off x="9429750" y="2351554"/>
            <a:ext cx="246584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Deposit pricing in a rapidly rising interest rate environment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58342-24D2-6B8A-2934-728975105E07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AF8FCE0-9AF8-DA1B-7683-9CD40AF12AF9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2023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9D954D03-3DA9-4FA3-C333-A0C1E17DF39E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2A59C64-2E34-8DCB-C0A6-1725F8AF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CF55ED-01F1-4F81-7737-7A9B554822CA}"/>
              </a:ext>
            </a:extLst>
          </p:cNvPr>
          <p:cNvCxnSpPr>
            <a:cxnSpLocks/>
          </p:cNvCxnSpPr>
          <p:nvPr/>
        </p:nvCxnSpPr>
        <p:spPr>
          <a:xfrm flipH="1" flipV="1">
            <a:off x="10227778" y="2941851"/>
            <a:ext cx="1454946" cy="1829371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-90366"/>
            <a:ext cx="8229600" cy="892552"/>
          </a:xfrm>
        </p:spPr>
        <p:txBody>
          <a:bodyPr/>
          <a:lstStyle/>
          <a:p>
            <a:pPr algn="ctr"/>
            <a:r>
              <a:rPr lang="en-US" dirty="0"/>
              <a:t>Rising Fed Funds Interest Rate and </a:t>
            </a:r>
            <a:br>
              <a:rPr lang="en-US" dirty="0"/>
            </a:br>
            <a:r>
              <a:rPr lang="en-US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24568762"/>
              </p:ext>
            </p:extLst>
          </p:nvPr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65042" y="2510443"/>
            <a:ext cx="1787156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5.1% Today’s 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854790" y="2734811"/>
            <a:ext cx="675104" cy="18455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0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CE9A53E1-39F0-43E6-B27F-46AEF77CE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9429750" y="130251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2023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A2A01DD-DFB8-854B-DE99-3F127537A517}"/>
              </a:ext>
            </a:extLst>
          </p:cNvPr>
          <p:cNvSpPr txBox="1"/>
          <p:nvPr/>
        </p:nvSpPr>
        <p:spPr>
          <a:xfrm>
            <a:off x="1204629" y="3761736"/>
            <a:ext cx="231962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Investigate market pricing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potential asset sales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A93DA3E-0EC1-11C4-DC9C-2BD892D53CEB}"/>
              </a:ext>
            </a:extLst>
          </p:cNvPr>
          <p:cNvSpPr txBox="1"/>
          <p:nvPr/>
        </p:nvSpPr>
        <p:spPr>
          <a:xfrm>
            <a:off x="9429750" y="2351554"/>
            <a:ext cx="246584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Deposit pricing in a rapidly rising interest rate environment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F5415A7A-1566-16B1-E5B5-77B7E782C225}"/>
              </a:ext>
            </a:extLst>
          </p:cNvPr>
          <p:cNvSpPr txBox="1"/>
          <p:nvPr/>
        </p:nvSpPr>
        <p:spPr>
          <a:xfrm>
            <a:off x="9387539" y="3347441"/>
            <a:ext cx="263727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11. Rely on wholesale borrowings to maintain sufficient liquidity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A6564E-6D1D-0266-A497-9107E269E5BB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8F8E145-2A89-CC88-E596-8CBE3D4BF1EB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2023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A4D62330-2765-C06D-54FC-CCCDEC42C3BB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71E232-59B4-4B7B-8E68-11FB6C94A8CD}"/>
              </a:ext>
            </a:extLst>
          </p:cNvPr>
          <p:cNvCxnSpPr>
            <a:cxnSpLocks/>
          </p:cNvCxnSpPr>
          <p:nvPr/>
        </p:nvCxnSpPr>
        <p:spPr>
          <a:xfrm flipH="1" flipV="1">
            <a:off x="10390027" y="3904965"/>
            <a:ext cx="1465784" cy="1298022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9D291C-D6F2-20AE-DC9C-D71C307B51F6}"/>
              </a:ext>
            </a:extLst>
          </p:cNvPr>
          <p:cNvCxnSpPr>
            <a:cxnSpLocks/>
          </p:cNvCxnSpPr>
          <p:nvPr/>
        </p:nvCxnSpPr>
        <p:spPr>
          <a:xfrm flipH="1" flipV="1">
            <a:off x="9084838" y="4253473"/>
            <a:ext cx="2761285" cy="949514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515849"/>
      </p:ext>
    </p:extLst>
  </p:cSld>
  <p:clrMapOvr>
    <a:masterClrMapping/>
  </p:clrMapOvr>
  <p:transition spd="med">
    <p:pull dir="r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1725B8C8-88D4-DA0D-38BB-7E8DD4751937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CDF8499-B426-A765-AF4D-96BE7FF880F0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extLst>
              <a:ext uri="{FF2B5EF4-FFF2-40B4-BE49-F238E27FC236}">
                <a16:creationId xmlns:a16="http://schemas.microsoft.com/office/drawing/2014/main" id="{BAFF76A7-1462-A1EA-4747-AE7B3D8955A2}"/>
              </a:ext>
            </a:extLst>
          </p:cNvPr>
          <p:cNvSpPr txBox="1"/>
          <p:nvPr/>
        </p:nvSpPr>
        <p:spPr>
          <a:xfrm>
            <a:off x="2960090" y="2647463"/>
            <a:ext cx="576504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4.11%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90BAE0-63A3-5F29-2E0C-16D421B5603D}"/>
              </a:ext>
            </a:extLst>
          </p:cNvPr>
          <p:cNvCxnSpPr>
            <a:cxnSpLocks/>
          </p:cNvCxnSpPr>
          <p:nvPr/>
        </p:nvCxnSpPr>
        <p:spPr>
          <a:xfrm flipV="1">
            <a:off x="3137483" y="2139193"/>
            <a:ext cx="117445" cy="508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6">
            <a:extLst>
              <a:ext uri="{FF2B5EF4-FFF2-40B4-BE49-F238E27FC236}">
                <a16:creationId xmlns:a16="http://schemas.microsoft.com/office/drawing/2014/main" id="{89A722CD-0F1A-3D52-5A15-E217E86B3A15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1BF935-86B8-89BA-8022-17F1BABFE691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>
            <a:extLst>
              <a:ext uri="{FF2B5EF4-FFF2-40B4-BE49-F238E27FC236}">
                <a16:creationId xmlns:a16="http://schemas.microsoft.com/office/drawing/2014/main" id="{9103B6E3-7C95-236A-6330-30A6532E78B3}"/>
              </a:ext>
            </a:extLst>
          </p:cNvPr>
          <p:cNvSpPr txBox="1"/>
          <p:nvPr/>
        </p:nvSpPr>
        <p:spPr>
          <a:xfrm>
            <a:off x="4919386" y="290795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3.53%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94D6AE-D0A4-D72E-A22D-0E8D264DB9A9}"/>
              </a:ext>
            </a:extLst>
          </p:cNvPr>
          <p:cNvCxnSpPr>
            <a:cxnSpLocks/>
          </p:cNvCxnSpPr>
          <p:nvPr/>
        </p:nvCxnSpPr>
        <p:spPr>
          <a:xfrm flipV="1">
            <a:off x="5207638" y="2653817"/>
            <a:ext cx="0" cy="2541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0CCFA5-998C-5015-8437-3BBCEAB3A352}"/>
              </a:ext>
            </a:extLst>
          </p:cNvPr>
          <p:cNvCxnSpPr>
            <a:cxnSpLocks/>
          </p:cNvCxnSpPr>
          <p:nvPr/>
        </p:nvCxnSpPr>
        <p:spPr>
          <a:xfrm flipV="1">
            <a:off x="2796179" y="1530080"/>
            <a:ext cx="117445" cy="508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id="{211DA9F4-8CB0-EA3C-9EC7-F216B99C0C52}"/>
              </a:ext>
            </a:extLst>
          </p:cNvPr>
          <p:cNvSpPr txBox="1"/>
          <p:nvPr/>
        </p:nvSpPr>
        <p:spPr>
          <a:xfrm>
            <a:off x="2505075" y="2053178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4.84%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7731259D-BCCE-ECCB-84EC-B33B4E7040E0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384FFE-37F8-2620-9771-4944FEBA2479}"/>
              </a:ext>
            </a:extLst>
          </p:cNvPr>
          <p:cNvCxnSpPr>
            <a:cxnSpLocks/>
          </p:cNvCxnSpPr>
          <p:nvPr/>
        </p:nvCxnSpPr>
        <p:spPr>
          <a:xfrm flipH="1">
            <a:off x="2960090" y="696764"/>
            <a:ext cx="66323" cy="455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979707"/>
      </p:ext>
    </p:extLst>
  </p:cSld>
  <p:clrMapOvr>
    <a:masterClrMapping/>
  </p:clrMapOvr>
  <p:transition spd="med">
    <p:pull dir="rd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4DF013E-1FE5-4B19-90E7-AB5E294E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Inflation Expectations are Anchored Below 3.0%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E6836652-2251-4BF1-B360-3C851D27D53C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60717" y="926381"/>
          <a:ext cx="883754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9D03CFA9-F2F9-418F-89EB-06F06DCF6DB6}"/>
              </a:ext>
            </a:extLst>
          </p:cNvPr>
          <p:cNvSpPr txBox="1"/>
          <p:nvPr/>
        </p:nvSpPr>
        <p:spPr>
          <a:xfrm>
            <a:off x="2455179" y="2793135"/>
            <a:ext cx="5805181" cy="36072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Nominal Interest Rates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Real Rates +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Expected Inflation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CBCF702-6A7E-41FD-9121-99CAA20947E1}"/>
              </a:ext>
            </a:extLst>
          </p:cNvPr>
          <p:cNvSpPr txBox="1"/>
          <p:nvPr/>
        </p:nvSpPr>
        <p:spPr>
          <a:xfrm>
            <a:off x="8566351" y="2973499"/>
            <a:ext cx="1283933" cy="24787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Expected Inflation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A14F60-49FB-4757-9C8C-3F017E38AFB6}"/>
              </a:ext>
            </a:extLst>
          </p:cNvPr>
          <p:cNvCxnSpPr>
            <a:cxnSpLocks/>
          </p:cNvCxnSpPr>
          <p:nvPr/>
        </p:nvCxnSpPr>
        <p:spPr>
          <a:xfrm>
            <a:off x="9199648" y="3237286"/>
            <a:ext cx="132417" cy="191715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51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1013988"/>
          <a:ext cx="8768238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A5E36ABB-B458-5C40-21FA-1C921C26C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0160" y="164605"/>
            <a:ext cx="8467725" cy="708025"/>
          </a:xfrm>
        </p:spPr>
        <p:txBody>
          <a:bodyPr/>
          <a:lstStyle/>
          <a:p>
            <a:pPr algn="ctr" eaLnBrk="1" hangingPunct="1"/>
            <a:r>
              <a:rPr lang="en-US" altLang="en-US" sz="2000" dirty="0"/>
              <a:t>Rising Real Interest Rates are offsetting</a:t>
            </a:r>
            <a:br>
              <a:rPr lang="en-US" altLang="en-US" sz="2000" dirty="0"/>
            </a:br>
            <a:r>
              <a:rPr lang="en-US" altLang="en-US" sz="2000" dirty="0"/>
              <a:t> Falling Inflation Expectations to Push Up Nominal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333014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1013988"/>
          <a:ext cx="8768238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902AC88-1C07-4DE5-A909-47723FC5A1C1}"/>
              </a:ext>
            </a:extLst>
          </p:cNvPr>
          <p:cNvSpPr txBox="1"/>
          <p:nvPr/>
        </p:nvSpPr>
        <p:spPr>
          <a:xfrm>
            <a:off x="5904052" y="5455659"/>
            <a:ext cx="2195918" cy="711744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Quantitative Easing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Print Money to Buy Bonds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7A8592-C8CE-4C5B-A6C7-0DFA183F320C}"/>
              </a:ext>
            </a:extLst>
          </p:cNvPr>
          <p:cNvCxnSpPr>
            <a:cxnSpLocks/>
          </p:cNvCxnSpPr>
          <p:nvPr/>
        </p:nvCxnSpPr>
        <p:spPr>
          <a:xfrm flipV="1">
            <a:off x="8092581" y="5343787"/>
            <a:ext cx="469783" cy="33556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B5D40B-AF0C-4C5B-BD02-C1E50DACC7F9}"/>
              </a:ext>
            </a:extLst>
          </p:cNvPr>
          <p:cNvCxnSpPr>
            <a:cxnSpLocks/>
          </p:cNvCxnSpPr>
          <p:nvPr/>
        </p:nvCxnSpPr>
        <p:spPr>
          <a:xfrm flipH="1" flipV="1">
            <a:off x="5299046" y="5343787"/>
            <a:ext cx="597026" cy="19642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D2DD4FDB-B31C-C6EC-04FA-BD12D04B7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0160" y="164605"/>
            <a:ext cx="8467725" cy="708025"/>
          </a:xfrm>
        </p:spPr>
        <p:txBody>
          <a:bodyPr/>
          <a:lstStyle/>
          <a:p>
            <a:pPr algn="ctr" eaLnBrk="1" hangingPunct="1"/>
            <a:r>
              <a:rPr lang="en-US" altLang="en-US" sz="2000" dirty="0"/>
              <a:t>Rising Real Interest Rates are offsetting</a:t>
            </a:r>
            <a:br>
              <a:rPr lang="en-US" altLang="en-US" sz="2000" dirty="0"/>
            </a:br>
            <a:r>
              <a:rPr lang="en-US" altLang="en-US" sz="2000" dirty="0"/>
              <a:t> Falling Inflation Expectations to Push Up Nominal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25916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956853"/>
              </p:ext>
            </p:extLst>
          </p:nvPr>
        </p:nvGraphicFramePr>
        <p:xfrm>
          <a:off x="1781175" y="1013988"/>
          <a:ext cx="8768238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78921B5B-7E71-4E3D-BAE7-BAECF196411B}"/>
              </a:ext>
            </a:extLst>
          </p:cNvPr>
          <p:cNvSpPr txBox="1"/>
          <p:nvPr/>
        </p:nvSpPr>
        <p:spPr>
          <a:xfrm>
            <a:off x="3278697" y="1965121"/>
            <a:ext cx="5016617" cy="36072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Nominal Interest Rates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Real Rates +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Expected Inflation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902AC88-1C07-4DE5-A909-47723FC5A1C1}"/>
              </a:ext>
            </a:extLst>
          </p:cNvPr>
          <p:cNvSpPr txBox="1"/>
          <p:nvPr/>
        </p:nvSpPr>
        <p:spPr>
          <a:xfrm>
            <a:off x="5912441" y="5462973"/>
            <a:ext cx="2195918" cy="711744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Quantitative Easing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Print Money to Buy Bonds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445D23-15BF-48F0-9B62-0CBE9B43FD0D}"/>
              </a:ext>
            </a:extLst>
          </p:cNvPr>
          <p:cNvCxnSpPr>
            <a:cxnSpLocks/>
          </p:cNvCxnSpPr>
          <p:nvPr/>
        </p:nvCxnSpPr>
        <p:spPr>
          <a:xfrm flipV="1">
            <a:off x="8092581" y="5441998"/>
            <a:ext cx="405467" cy="23734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439B35-52F7-43B3-8C3F-5EC6FBE30768}"/>
              </a:ext>
            </a:extLst>
          </p:cNvPr>
          <p:cNvCxnSpPr>
            <a:cxnSpLocks/>
          </p:cNvCxnSpPr>
          <p:nvPr/>
        </p:nvCxnSpPr>
        <p:spPr>
          <a:xfrm flipH="1" flipV="1">
            <a:off x="5299046" y="5343787"/>
            <a:ext cx="597026" cy="19642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7E7AB5D8-2516-98D6-CBB1-75A1D873A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0160" y="164605"/>
            <a:ext cx="8467725" cy="708025"/>
          </a:xfrm>
        </p:spPr>
        <p:txBody>
          <a:bodyPr/>
          <a:lstStyle/>
          <a:p>
            <a:pPr algn="ctr" eaLnBrk="1" hangingPunct="1"/>
            <a:r>
              <a:rPr lang="en-US" altLang="en-US" sz="2000" dirty="0"/>
              <a:t>Rising Real Interest Rates are offsetting</a:t>
            </a:r>
            <a:br>
              <a:rPr lang="en-US" altLang="en-US" sz="2000" dirty="0"/>
            </a:br>
            <a:r>
              <a:rPr lang="en-US" altLang="en-US" sz="2000" dirty="0"/>
              <a:t> Falling Inflation Expectations to Push Up Nominal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122529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13971"/>
              </p:ext>
            </p:extLst>
          </p:nvPr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69642"/>
      </p:ext>
    </p:extLst>
  </p:cSld>
  <p:clrMapOvr>
    <a:masterClrMapping/>
  </p:clrMapOvr>
  <p:transition spd="med">
    <p:pull dir="rd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46085" name="Object 1">
            <a:extLst>
              <a:ext uri="{FF2B5EF4-FFF2-40B4-BE49-F238E27FC236}">
                <a16:creationId xmlns:a16="http://schemas.microsoft.com/office/drawing/2014/main" id="{75ED27E7-ABA8-40D3-B694-2AFE5EDDB76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65288" y="76200"/>
          <a:ext cx="8850312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771884" imgH="4619767" progId="MSGraph.Chart.8">
                  <p:embed/>
                </p:oleObj>
              </mc:Choice>
              <mc:Fallback>
                <p:oleObj name="Chart" r:id="rId3" imgW="4771884" imgH="4619767" progId="MSGraph.Chart.8">
                  <p:embed/>
                  <p:pic>
                    <p:nvPicPr>
                      <p:cNvPr id="46085" name="Object 1">
                        <a:extLst>
                          <a:ext uri="{FF2B5EF4-FFF2-40B4-BE49-F238E27FC236}">
                            <a16:creationId xmlns:a16="http://schemas.microsoft.com/office/drawing/2014/main" id="{75ED27E7-ABA8-40D3-B694-2AFE5EDDB76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76200"/>
                        <a:ext cx="8850312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85158"/>
      </p:ext>
    </p:extLst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46085" name="Object 1">
            <a:extLst>
              <a:ext uri="{FF2B5EF4-FFF2-40B4-BE49-F238E27FC236}">
                <a16:creationId xmlns:a16="http://schemas.microsoft.com/office/drawing/2014/main" id="{75ED27E7-ABA8-40D3-B694-2AFE5EDDB76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65288" y="76200"/>
          <a:ext cx="8850312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771884" imgH="4619767" progId="MSGraph.Chart.8">
                  <p:embed/>
                </p:oleObj>
              </mc:Choice>
              <mc:Fallback>
                <p:oleObj name="Chart" r:id="rId3" imgW="4771884" imgH="4619767" progId="MSGraph.Chart.8">
                  <p:embed/>
                  <p:pic>
                    <p:nvPicPr>
                      <p:cNvPr id="46085" name="Object 1">
                        <a:extLst>
                          <a:ext uri="{FF2B5EF4-FFF2-40B4-BE49-F238E27FC236}">
                            <a16:creationId xmlns:a16="http://schemas.microsoft.com/office/drawing/2014/main" id="{75ED27E7-ABA8-40D3-B694-2AFE5EDDB76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76200"/>
                        <a:ext cx="8850312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7">
            <a:extLst>
              <a:ext uri="{FF2B5EF4-FFF2-40B4-BE49-F238E27FC236}">
                <a16:creationId xmlns:a16="http://schemas.microsoft.com/office/drawing/2014/main" id="{C9E602A7-DD14-4DBA-9A51-4A6925CBD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048000"/>
            <a:ext cx="6210300" cy="0"/>
          </a:xfrm>
          <a:prstGeom prst="line">
            <a:avLst/>
          </a:prstGeom>
          <a:noFill/>
          <a:ln w="76200">
            <a:solidFill>
              <a:srgbClr val="DC661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766725EE-CDCD-4216-BAF6-FD385E710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3035301"/>
            <a:ext cx="1308100" cy="70802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DC661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1.2 million</a:t>
            </a:r>
          </a:p>
          <a:p>
            <a:pPr marL="457200" marR="0" lvl="0" indent="-457200" algn="ctr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2206036298"/>
      </p:ext>
    </p:extLst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46085" name="Object 1">
            <a:extLst>
              <a:ext uri="{FF2B5EF4-FFF2-40B4-BE49-F238E27FC236}">
                <a16:creationId xmlns:a16="http://schemas.microsoft.com/office/drawing/2014/main" id="{75ED27E7-ABA8-40D3-B694-2AFE5EDDB76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65288" y="76200"/>
          <a:ext cx="8850312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771884" imgH="4619767" progId="MSGraph.Chart.8">
                  <p:embed/>
                </p:oleObj>
              </mc:Choice>
              <mc:Fallback>
                <p:oleObj name="Chart" r:id="rId3" imgW="4771884" imgH="4619767" progId="MSGraph.Chart.8">
                  <p:embed/>
                  <p:pic>
                    <p:nvPicPr>
                      <p:cNvPr id="46085" name="Object 1">
                        <a:extLst>
                          <a:ext uri="{FF2B5EF4-FFF2-40B4-BE49-F238E27FC236}">
                            <a16:creationId xmlns:a16="http://schemas.microsoft.com/office/drawing/2014/main" id="{75ED27E7-ABA8-40D3-B694-2AFE5EDDB76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76200"/>
                        <a:ext cx="8850312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7">
            <a:extLst>
              <a:ext uri="{FF2B5EF4-FFF2-40B4-BE49-F238E27FC236}">
                <a16:creationId xmlns:a16="http://schemas.microsoft.com/office/drawing/2014/main" id="{C9E602A7-DD14-4DBA-9A51-4A6925CBD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048000"/>
            <a:ext cx="6210300" cy="0"/>
          </a:xfrm>
          <a:prstGeom prst="line">
            <a:avLst/>
          </a:prstGeom>
          <a:noFill/>
          <a:ln w="76200">
            <a:solidFill>
              <a:srgbClr val="DC661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766725EE-CDCD-4216-BAF6-FD385E710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3035301"/>
            <a:ext cx="1308100" cy="70802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DC661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1.2 million</a:t>
            </a:r>
          </a:p>
          <a:p>
            <a:pPr marL="457200" marR="0" lvl="0" indent="-457200" algn="ctr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Average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9196F869-F99C-86E2-BB82-EB7095D90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862" y="3210997"/>
            <a:ext cx="72327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-28%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50CAF9-861B-848D-7662-8BF2F315510E}"/>
              </a:ext>
            </a:extLst>
          </p:cNvPr>
          <p:cNvCxnSpPr>
            <a:cxnSpLocks/>
          </p:cNvCxnSpPr>
          <p:nvPr/>
        </p:nvCxnSpPr>
        <p:spPr>
          <a:xfrm>
            <a:off x="8829675" y="3105150"/>
            <a:ext cx="181659" cy="780773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646435"/>
      </p:ext>
    </p:extLst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5010" name="Object 2">
            <a:extLst>
              <a:ext uri="{FF2B5EF4-FFF2-40B4-BE49-F238E27FC236}">
                <a16:creationId xmlns:a16="http://schemas.microsoft.com/office/drawing/2014/main" id="{DE0DBFCA-614A-7909-6681-21CCB3609D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6900" y="266700"/>
          <a:ext cx="8229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572457" imgH="6429375" progId="Excel.Chart.8">
                  <p:embed/>
                </p:oleObj>
              </mc:Choice>
              <mc:Fallback>
                <p:oleObj name="Chart" r:id="rId2" imgW="8572457" imgH="6429375" progId="Excel.Chart.8">
                  <p:embed/>
                  <p:pic>
                    <p:nvPicPr>
                      <p:cNvPr id="555010" name="Object 2">
                        <a:extLst>
                          <a:ext uri="{FF2B5EF4-FFF2-40B4-BE49-F238E27FC236}">
                            <a16:creationId xmlns:a16="http://schemas.microsoft.com/office/drawing/2014/main" id="{DE0DBFCA-614A-7909-6681-21CCB3609D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266700"/>
                        <a:ext cx="8229600" cy="617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5010" name="Object 2">
            <a:extLst>
              <a:ext uri="{FF2B5EF4-FFF2-40B4-BE49-F238E27FC236}">
                <a16:creationId xmlns:a16="http://schemas.microsoft.com/office/drawing/2014/main" id="{DE0DBFCA-614A-7909-6681-21CCB3609D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6900" y="266700"/>
          <a:ext cx="8229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572457" imgH="6429375" progId="Excel.Chart.8">
                  <p:embed/>
                </p:oleObj>
              </mc:Choice>
              <mc:Fallback>
                <p:oleObj name="Chart" r:id="rId2" imgW="8572457" imgH="6429375" progId="Excel.Chart.8">
                  <p:embed/>
                  <p:pic>
                    <p:nvPicPr>
                      <p:cNvPr id="555010" name="Object 2">
                        <a:extLst>
                          <a:ext uri="{FF2B5EF4-FFF2-40B4-BE49-F238E27FC236}">
                            <a16:creationId xmlns:a16="http://schemas.microsoft.com/office/drawing/2014/main" id="{DE0DBFCA-614A-7909-6681-21CCB3609D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266700"/>
                        <a:ext cx="8229600" cy="617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3">
            <a:extLst>
              <a:ext uri="{FF2B5EF4-FFF2-40B4-BE49-F238E27FC236}">
                <a16:creationId xmlns:a16="http://schemas.microsoft.com/office/drawing/2014/main" id="{7AF47349-B786-FE04-F05C-DEC48A613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024" y="3346137"/>
            <a:ext cx="60305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DC661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-22%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y/y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66CBA83-2A23-0191-63BF-4311C94CB027}"/>
              </a:ext>
            </a:extLst>
          </p:cNvPr>
          <p:cNvCxnSpPr>
            <a:cxnSpLocks/>
          </p:cNvCxnSpPr>
          <p:nvPr/>
        </p:nvCxnSpPr>
        <p:spPr>
          <a:xfrm>
            <a:off x="8659145" y="3511863"/>
            <a:ext cx="219759" cy="958007"/>
          </a:xfrm>
          <a:prstGeom prst="straightConnector1">
            <a:avLst/>
          </a:prstGeom>
          <a:ln w="57150">
            <a:solidFill>
              <a:srgbClr val="DC66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0003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5010" name="Object 2">
            <a:extLst>
              <a:ext uri="{FF2B5EF4-FFF2-40B4-BE49-F238E27FC236}">
                <a16:creationId xmlns:a16="http://schemas.microsoft.com/office/drawing/2014/main" id="{DE0DBFCA-614A-7909-6681-21CCB3609D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6900" y="266700"/>
          <a:ext cx="8229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572457" imgH="6429375" progId="Excel.Chart.8">
                  <p:embed/>
                </p:oleObj>
              </mc:Choice>
              <mc:Fallback>
                <p:oleObj name="Chart" r:id="rId2" imgW="8572457" imgH="6429375" progId="Excel.Chart.8">
                  <p:embed/>
                  <p:pic>
                    <p:nvPicPr>
                      <p:cNvPr id="555010" name="Object 2">
                        <a:extLst>
                          <a:ext uri="{FF2B5EF4-FFF2-40B4-BE49-F238E27FC236}">
                            <a16:creationId xmlns:a16="http://schemas.microsoft.com/office/drawing/2014/main" id="{DE0DBFCA-614A-7909-6681-21CCB3609D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266700"/>
                        <a:ext cx="8229600" cy="617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3">
            <a:extLst>
              <a:ext uri="{FF2B5EF4-FFF2-40B4-BE49-F238E27FC236}">
                <a16:creationId xmlns:a16="http://schemas.microsoft.com/office/drawing/2014/main" id="{7AF47349-B786-FE04-F05C-DEC48A613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024" y="3346137"/>
            <a:ext cx="60305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DC661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-22%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y/y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66CBA83-2A23-0191-63BF-4311C94CB027}"/>
              </a:ext>
            </a:extLst>
          </p:cNvPr>
          <p:cNvCxnSpPr>
            <a:cxnSpLocks/>
          </p:cNvCxnSpPr>
          <p:nvPr/>
        </p:nvCxnSpPr>
        <p:spPr>
          <a:xfrm>
            <a:off x="8659145" y="3511863"/>
            <a:ext cx="219759" cy="958007"/>
          </a:xfrm>
          <a:prstGeom prst="straightConnector1">
            <a:avLst/>
          </a:prstGeom>
          <a:ln w="57150">
            <a:solidFill>
              <a:srgbClr val="DC66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>
            <a:extLst>
              <a:ext uri="{FF2B5EF4-FFF2-40B4-BE49-F238E27FC236}">
                <a16:creationId xmlns:a16="http://schemas.microsoft.com/office/drawing/2014/main" id="{4B0A0A7F-9F5D-A972-B61A-7CC19E8CA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402" y="5217275"/>
            <a:ext cx="45397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DC661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y/y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36FAEB-6434-31D0-6385-2D056F46F330}"/>
              </a:ext>
            </a:extLst>
          </p:cNvPr>
          <p:cNvCxnSpPr>
            <a:cxnSpLocks/>
          </p:cNvCxnSpPr>
          <p:nvPr/>
        </p:nvCxnSpPr>
        <p:spPr>
          <a:xfrm flipV="1">
            <a:off x="8625347" y="5069588"/>
            <a:ext cx="287354" cy="147687"/>
          </a:xfrm>
          <a:prstGeom prst="straightConnector1">
            <a:avLst/>
          </a:prstGeom>
          <a:ln w="57150">
            <a:solidFill>
              <a:srgbClr val="DC66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3146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7538" name="Object 2">
            <a:extLst>
              <a:ext uri="{FF2B5EF4-FFF2-40B4-BE49-F238E27FC236}">
                <a16:creationId xmlns:a16="http://schemas.microsoft.com/office/drawing/2014/main" id="{07350F1B-27A3-7619-9EED-5AF918D0516E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9414" y="76200"/>
          <a:ext cx="8942387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72574" imgH="3029104" progId="MSGraph.Chart.8">
                  <p:embed followColorScheme="full"/>
                </p:oleObj>
              </mc:Choice>
              <mc:Fallback>
                <p:oleObj name="Chart" r:id="rId2" imgW="7772574" imgH="3029104" progId="MSGraph.Chart.8">
                  <p:embed followColorScheme="full"/>
                  <p:pic>
                    <p:nvPicPr>
                      <p:cNvPr id="577538" name="Object 2">
                        <a:extLst>
                          <a:ext uri="{FF2B5EF4-FFF2-40B4-BE49-F238E27FC236}">
                            <a16:creationId xmlns:a16="http://schemas.microsoft.com/office/drawing/2014/main" id="{07350F1B-27A3-7619-9EED-5AF918D0516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4" y="76200"/>
                        <a:ext cx="8942387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7538" name="Object 2">
            <a:extLst>
              <a:ext uri="{FF2B5EF4-FFF2-40B4-BE49-F238E27FC236}">
                <a16:creationId xmlns:a16="http://schemas.microsoft.com/office/drawing/2014/main" id="{07350F1B-27A3-7619-9EED-5AF918D0516E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9414" y="76200"/>
          <a:ext cx="8942387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72574" imgH="3029104" progId="MSGraph.Chart.8">
                  <p:embed followColorScheme="full"/>
                </p:oleObj>
              </mc:Choice>
              <mc:Fallback>
                <p:oleObj name="Chart" r:id="rId2" imgW="7772574" imgH="3029104" progId="MSGraph.Chart.8">
                  <p:embed followColorScheme="full"/>
                  <p:pic>
                    <p:nvPicPr>
                      <p:cNvPr id="577538" name="Object 2">
                        <a:extLst>
                          <a:ext uri="{FF2B5EF4-FFF2-40B4-BE49-F238E27FC236}">
                            <a16:creationId xmlns:a16="http://schemas.microsoft.com/office/drawing/2014/main" id="{07350F1B-27A3-7619-9EED-5AF918D0516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4" y="76200"/>
                        <a:ext cx="8942387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3">
            <a:extLst>
              <a:ext uri="{FF2B5EF4-FFF2-40B4-BE49-F238E27FC236}">
                <a16:creationId xmlns:a16="http://schemas.microsoft.com/office/drawing/2014/main" id="{9E883105-0A3E-1C00-2761-4207E0B58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6484" y="1542247"/>
            <a:ext cx="51328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DC661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y/y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D3B9A2F-6FE6-9B79-8C25-72DAEAEE5FA1}"/>
              </a:ext>
            </a:extLst>
          </p:cNvPr>
          <p:cNvCxnSpPr>
            <a:cxnSpLocks/>
          </p:cNvCxnSpPr>
          <p:nvPr/>
        </p:nvCxnSpPr>
        <p:spPr>
          <a:xfrm>
            <a:off x="9286875" y="2200275"/>
            <a:ext cx="371475" cy="66675"/>
          </a:xfrm>
          <a:prstGeom prst="straightConnector1">
            <a:avLst/>
          </a:prstGeom>
          <a:ln w="57150">
            <a:solidFill>
              <a:srgbClr val="DC66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9608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7538" name="Object 2">
            <a:extLst>
              <a:ext uri="{FF2B5EF4-FFF2-40B4-BE49-F238E27FC236}">
                <a16:creationId xmlns:a16="http://schemas.microsoft.com/office/drawing/2014/main" id="{07350F1B-27A3-7619-9EED-5AF918D0516E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9414" y="76200"/>
          <a:ext cx="8942387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72574" imgH="3029104" progId="MSGraph.Chart.8">
                  <p:embed followColorScheme="full"/>
                </p:oleObj>
              </mc:Choice>
              <mc:Fallback>
                <p:oleObj name="Chart" r:id="rId2" imgW="7772574" imgH="3029104" progId="MSGraph.Chart.8">
                  <p:embed followColorScheme="full"/>
                  <p:pic>
                    <p:nvPicPr>
                      <p:cNvPr id="577538" name="Object 2">
                        <a:extLst>
                          <a:ext uri="{FF2B5EF4-FFF2-40B4-BE49-F238E27FC236}">
                            <a16:creationId xmlns:a16="http://schemas.microsoft.com/office/drawing/2014/main" id="{07350F1B-27A3-7619-9EED-5AF918D0516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4" y="76200"/>
                        <a:ext cx="8942387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3">
            <a:extLst>
              <a:ext uri="{FF2B5EF4-FFF2-40B4-BE49-F238E27FC236}">
                <a16:creationId xmlns:a16="http://schemas.microsoft.com/office/drawing/2014/main" id="{9E883105-0A3E-1C00-2761-4207E0B58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6484" y="1542247"/>
            <a:ext cx="51328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DC661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y/y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D3B9A2F-6FE6-9B79-8C25-72DAEAEE5FA1}"/>
              </a:ext>
            </a:extLst>
          </p:cNvPr>
          <p:cNvCxnSpPr>
            <a:cxnSpLocks/>
          </p:cNvCxnSpPr>
          <p:nvPr/>
        </p:nvCxnSpPr>
        <p:spPr>
          <a:xfrm>
            <a:off x="9286875" y="2200275"/>
            <a:ext cx="371475" cy="66675"/>
          </a:xfrm>
          <a:prstGeom prst="straightConnector1">
            <a:avLst/>
          </a:prstGeom>
          <a:ln w="57150">
            <a:solidFill>
              <a:srgbClr val="DC66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">
            <a:extLst>
              <a:ext uri="{FF2B5EF4-FFF2-40B4-BE49-F238E27FC236}">
                <a16:creationId xmlns:a16="http://schemas.microsoft.com/office/drawing/2014/main" id="{AE666DB6-7474-2ABE-DEB2-36FB8D48A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7311" y="4469367"/>
            <a:ext cx="131959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DC661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2.6 months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Supply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0B51E6-6EB7-56EB-88D7-83DFAED3829D}"/>
              </a:ext>
            </a:extLst>
          </p:cNvPr>
          <p:cNvCxnSpPr>
            <a:cxnSpLocks/>
          </p:cNvCxnSpPr>
          <p:nvPr/>
        </p:nvCxnSpPr>
        <p:spPr>
          <a:xfrm flipH="1">
            <a:off x="9763125" y="4792533"/>
            <a:ext cx="417511" cy="0"/>
          </a:xfrm>
          <a:prstGeom prst="straightConnector1">
            <a:avLst/>
          </a:prstGeom>
          <a:ln w="57150">
            <a:solidFill>
              <a:srgbClr val="DC66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56383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70492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Weak Economic Growth in 2023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36262053"/>
              </p:ext>
            </p:extLst>
          </p:nvPr>
        </p:nvGraphicFramePr>
        <p:xfrm>
          <a:off x="1691164" y="995881"/>
          <a:ext cx="8862536" cy="51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5877BE0-5471-4C43-BA5C-E86E66D70FDD}"/>
              </a:ext>
            </a:extLst>
          </p:cNvPr>
          <p:cNvSpPr txBox="1"/>
          <p:nvPr/>
        </p:nvSpPr>
        <p:spPr>
          <a:xfrm>
            <a:off x="4573069" y="3324109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FFC000"/>
                </a:solidFill>
                <a:latin typeface="Arial"/>
              </a:rPr>
              <a:t>2.0%</a:t>
            </a:r>
          </a:p>
        </p:txBody>
      </p:sp>
    </p:spTree>
    <p:extLst>
      <p:ext uri="{BB962C8B-B14F-4D97-AF65-F5344CB8AC3E}">
        <p14:creationId xmlns:p14="http://schemas.microsoft.com/office/powerpoint/2010/main" val="4265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6F7D9-4D96-1CC9-84EA-AAFDE192F03F}"/>
              </a:ext>
            </a:extLst>
          </p:cNvPr>
          <p:cNvSpPr txBox="1"/>
          <p:nvPr/>
        </p:nvSpPr>
        <p:spPr>
          <a:xfrm>
            <a:off x="3563287" y="4364156"/>
            <a:ext cx="3375309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07603"/>
      </p:ext>
    </p:extLst>
  </p:cSld>
  <p:clrMapOvr>
    <a:masterClrMapping/>
  </p:clrMapOvr>
  <p:transition spd="med">
    <p:pull dir="rd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70492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Weak Economic Growth in 2023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22173548"/>
              </p:ext>
            </p:extLst>
          </p:nvPr>
        </p:nvGraphicFramePr>
        <p:xfrm>
          <a:off x="1691164" y="995881"/>
          <a:ext cx="8862536" cy="51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5877BE0-5471-4C43-BA5C-E86E66D70FDD}"/>
              </a:ext>
            </a:extLst>
          </p:cNvPr>
          <p:cNvSpPr txBox="1"/>
          <p:nvPr/>
        </p:nvSpPr>
        <p:spPr>
          <a:xfrm>
            <a:off x="4573069" y="3324109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FFC000"/>
                </a:solidFill>
                <a:latin typeface="Arial"/>
              </a:rPr>
              <a:t>2.0%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C880E65-7848-4440-9BC0-25A3194479BE}"/>
              </a:ext>
            </a:extLst>
          </p:cNvPr>
          <p:cNvSpPr txBox="1"/>
          <p:nvPr/>
        </p:nvSpPr>
        <p:spPr>
          <a:xfrm>
            <a:off x="8079472" y="1437032"/>
            <a:ext cx="234711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Higher interest rates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stock/home prices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Satiated d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emand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0EAA3B-0FE0-4538-B1F6-4754F0FE2A7D}"/>
              </a:ext>
            </a:extLst>
          </p:cNvPr>
          <p:cNvCxnSpPr>
            <a:cxnSpLocks/>
          </p:cNvCxnSpPr>
          <p:nvPr/>
        </p:nvCxnSpPr>
        <p:spPr>
          <a:xfrm>
            <a:off x="8894660" y="2175696"/>
            <a:ext cx="0" cy="1577154"/>
          </a:xfrm>
          <a:prstGeom prst="straightConnector1">
            <a:avLst/>
          </a:prstGeom>
          <a:ln w="38100">
            <a:solidFill>
              <a:srgbClr val="DC66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1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FC5AB41-C162-4CFC-BC2F-2EA3AF60F118}"/>
              </a:ext>
            </a:extLst>
          </p:cNvPr>
          <p:cNvSpPr txBox="1">
            <a:spLocks/>
          </p:cNvSpPr>
          <p:nvPr/>
        </p:nvSpPr>
        <p:spPr bwMode="auto">
          <a:xfrm>
            <a:off x="2107096" y="0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The Big Question</a:t>
            </a:r>
          </a:p>
        </p:txBody>
      </p:sp>
    </p:spTree>
    <p:extLst>
      <p:ext uri="{BB962C8B-B14F-4D97-AF65-F5344CB8AC3E}">
        <p14:creationId xmlns:p14="http://schemas.microsoft.com/office/powerpoint/2010/main" val="27849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795894"/>
            <a:ext cx="8229600" cy="255454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Inflation or Deflation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tell me if you can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will we be Zimbabwe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or will we be Japan?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FC5AB41-C162-4CFC-BC2F-2EA3AF60F118}"/>
              </a:ext>
            </a:extLst>
          </p:cNvPr>
          <p:cNvSpPr txBox="1">
            <a:spLocks/>
          </p:cNvSpPr>
          <p:nvPr/>
        </p:nvSpPr>
        <p:spPr bwMode="auto">
          <a:xfrm>
            <a:off x="2107096" y="0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The Big Question</a:t>
            </a:r>
          </a:p>
        </p:txBody>
      </p:sp>
    </p:spTree>
    <p:extLst>
      <p:ext uri="{BB962C8B-B14F-4D97-AF65-F5344CB8AC3E}">
        <p14:creationId xmlns:p14="http://schemas.microsoft.com/office/powerpoint/2010/main" val="17721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523051" y="3114194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5.0%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008752"/>
          </a:xfrm>
          <a:prstGeom prst="straightConnector1">
            <a:avLst/>
          </a:prstGeom>
          <a:ln w="38100">
            <a:solidFill>
              <a:srgbClr val="DC66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Food Prices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8607105" y="1906497"/>
            <a:ext cx="689552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10.1%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5458077" y="329101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5843777" y="3603279"/>
            <a:ext cx="0" cy="731732"/>
          </a:xfrm>
          <a:prstGeom prst="straightConnector1">
            <a:avLst/>
          </a:prstGeom>
          <a:ln w="38100">
            <a:solidFill>
              <a:srgbClr val="DC66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6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Rent of Primary Residence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8900721" y="1772273"/>
            <a:ext cx="689552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8.6%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5458077" y="329101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5843777" y="3603279"/>
            <a:ext cx="0" cy="731732"/>
          </a:xfrm>
          <a:prstGeom prst="straightConnector1">
            <a:avLst/>
          </a:prstGeom>
          <a:ln w="38100">
            <a:solidFill>
              <a:srgbClr val="DC66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0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Used Car Prices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8640661" y="5429872"/>
            <a:ext cx="815387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-11.6%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644242"/>
          </a:xfrm>
          <a:prstGeom prst="straightConnector1">
            <a:avLst/>
          </a:prstGeom>
          <a:ln w="38100">
            <a:solidFill>
              <a:srgbClr val="DC66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70491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Inflation Above Target Until 2024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32288075"/>
              </p:ext>
            </p:extLst>
          </p:nvPr>
        </p:nvGraphicFramePr>
        <p:xfrm>
          <a:off x="1691164" y="995881"/>
          <a:ext cx="8862536" cy="51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243590B-D2BE-41C8-BF6F-A1C8C8EC0262}"/>
              </a:ext>
            </a:extLst>
          </p:cNvPr>
          <p:cNvSpPr txBox="1"/>
          <p:nvPr/>
        </p:nvSpPr>
        <p:spPr>
          <a:xfrm>
            <a:off x="6375843" y="3889673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FFC000"/>
                </a:solidFill>
                <a:latin typeface="Arial"/>
              </a:rPr>
              <a:t>2.5%</a:t>
            </a:r>
          </a:p>
        </p:txBody>
      </p:sp>
    </p:spTree>
    <p:extLst>
      <p:ext uri="{BB962C8B-B14F-4D97-AF65-F5344CB8AC3E}">
        <p14:creationId xmlns:p14="http://schemas.microsoft.com/office/powerpoint/2010/main" val="38342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70491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Inflation Above Target Until 2024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51623597"/>
              </p:ext>
            </p:extLst>
          </p:nvPr>
        </p:nvGraphicFramePr>
        <p:xfrm>
          <a:off x="1691164" y="995881"/>
          <a:ext cx="8862536" cy="51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243590B-D2BE-41C8-BF6F-A1C8C8EC0262}"/>
              </a:ext>
            </a:extLst>
          </p:cNvPr>
          <p:cNvSpPr txBox="1"/>
          <p:nvPr/>
        </p:nvSpPr>
        <p:spPr>
          <a:xfrm>
            <a:off x="6452536" y="3869161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FFC000"/>
                </a:solidFill>
                <a:latin typeface="Arial"/>
              </a:rPr>
              <a:t>2.5%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8415041-8B57-4ABA-B5E8-0D41E8BE53EE}"/>
              </a:ext>
            </a:extLst>
          </p:cNvPr>
          <p:cNvSpPr txBox="1"/>
          <p:nvPr/>
        </p:nvSpPr>
        <p:spPr>
          <a:xfrm>
            <a:off x="1702114" y="4091339"/>
            <a:ext cx="4831766" cy="200055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Takeaways: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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HH financial stress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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 delinquency rates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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 rates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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costs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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Operating expenses </a:t>
            </a:r>
          </a:p>
        </p:txBody>
      </p:sp>
    </p:spTree>
    <p:extLst>
      <p:ext uri="{BB962C8B-B14F-4D97-AF65-F5344CB8AC3E}">
        <p14:creationId xmlns:p14="http://schemas.microsoft.com/office/powerpoint/2010/main" val="234924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547" y="150497"/>
            <a:ext cx="8639204" cy="461665"/>
          </a:xfrm>
        </p:spPr>
        <p:txBody>
          <a:bodyPr/>
          <a:lstStyle/>
          <a:p>
            <a:pPr algn="ctr"/>
            <a:r>
              <a:rPr lang="en-US" sz="2400" dirty="0"/>
              <a:t>Unemployment Rate Below Natural Unemployment Rate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79BE201-C9D7-485E-95B7-73632A263E7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1618227"/>
              </p:ext>
            </p:extLst>
          </p:nvPr>
        </p:nvGraphicFramePr>
        <p:xfrm>
          <a:off x="1683940" y="956602"/>
          <a:ext cx="8790810" cy="5258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991315" imgH="5505283" progId="MSGraph.Chart.8">
                  <p:embed followColorScheme="full"/>
                </p:oleObj>
              </mc:Choice>
              <mc:Fallback>
                <p:oleObj name="Chart" r:id="rId3" imgW="5991315" imgH="5505283" progId="MSGraph.Chart.8">
                  <p:embed followColorScheme="full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79BE201-C9D7-485E-95B7-73632A263E7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940" y="956602"/>
                        <a:ext cx="8790810" cy="5258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2E7A9857-7F49-4A28-B790-A07E4CB1F391}"/>
              </a:ext>
            </a:extLst>
          </p:cNvPr>
          <p:cNvSpPr txBox="1"/>
          <p:nvPr/>
        </p:nvSpPr>
        <p:spPr>
          <a:xfrm>
            <a:off x="7652035" y="5098189"/>
            <a:ext cx="181652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3.4%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Unemployment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4FB2ED-8B42-4609-88D3-DF86CBAFF3DB}"/>
              </a:ext>
            </a:extLst>
          </p:cNvPr>
          <p:cNvCxnSpPr>
            <a:cxnSpLocks/>
          </p:cNvCxnSpPr>
          <p:nvPr/>
        </p:nvCxnSpPr>
        <p:spPr>
          <a:xfrm flipV="1">
            <a:off x="9468558" y="5019675"/>
            <a:ext cx="380292" cy="267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C67150F8-AAEA-43FA-9E0E-407F1E663C00}"/>
              </a:ext>
            </a:extLst>
          </p:cNvPr>
          <p:cNvSpPr txBox="1"/>
          <p:nvPr/>
        </p:nvSpPr>
        <p:spPr>
          <a:xfrm>
            <a:off x="3915531" y="5134062"/>
            <a:ext cx="244329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4.5%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Unemployment Rate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0A8209-D5C1-486A-95FF-D635C58FB3AB}"/>
              </a:ext>
            </a:extLst>
          </p:cNvPr>
          <p:cNvCxnSpPr>
            <a:cxnSpLocks/>
          </p:cNvCxnSpPr>
          <p:nvPr/>
        </p:nvCxnSpPr>
        <p:spPr>
          <a:xfrm flipV="1">
            <a:off x="6049736" y="4655415"/>
            <a:ext cx="309093" cy="49542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5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RP-Std-0617">
  <a:themeElements>
    <a:clrScheme name="Corporate">
      <a:dk1>
        <a:srgbClr val="292934"/>
      </a:dk1>
      <a:lt1>
        <a:srgbClr val="FFFFFF"/>
      </a:lt1>
      <a:dk2>
        <a:srgbClr val="000000"/>
      </a:dk2>
      <a:lt2>
        <a:srgbClr val="CCCCCC"/>
      </a:lt2>
      <a:accent1>
        <a:srgbClr val="881635"/>
      </a:accent1>
      <a:accent2>
        <a:srgbClr val="DC661D"/>
      </a:accent2>
      <a:accent3>
        <a:srgbClr val="005689"/>
      </a:accent3>
      <a:accent4>
        <a:srgbClr val="4B7520"/>
      </a:accent4>
      <a:accent5>
        <a:srgbClr val="C07888"/>
      </a:accent5>
      <a:accent6>
        <a:srgbClr val="FAB27B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91738"/>
        </a:accent1>
        <a:accent2>
          <a:srgbClr val="A19675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918769"/>
        </a:accent6>
        <a:hlink>
          <a:srgbClr val="B2B2B2"/>
        </a:hlink>
        <a:folHlink>
          <a:srgbClr val="4154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881635"/>
        </a:dk2>
        <a:lt2>
          <a:srgbClr val="808080"/>
        </a:lt2>
        <a:accent1>
          <a:srgbClr val="891738"/>
        </a:accent1>
        <a:accent2>
          <a:srgbClr val="C07888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AE6C7B"/>
        </a:accent6>
        <a:hlink>
          <a:srgbClr val="DC661D"/>
        </a:hlink>
        <a:folHlink>
          <a:srgbClr val="FAB2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CB432A6-4672-441D-BADC-71D421C12340}" vid="{5313CDCA-8156-4BA0-A4F1-C9BC678B1012}"/>
    </a:ext>
  </a:extLst>
</a:theme>
</file>

<file path=ppt/theme/theme10.xml><?xml version="1.0" encoding="utf-8"?>
<a:theme xmlns:a="http://schemas.openxmlformats.org/drawingml/2006/main" name="Data and Analytics_Knowledge IS Power">
  <a:themeElements>
    <a:clrScheme name="Corporate">
      <a:dk1>
        <a:srgbClr val="292934"/>
      </a:dk1>
      <a:lt1>
        <a:srgbClr val="FFFFFF"/>
      </a:lt1>
      <a:dk2>
        <a:srgbClr val="000000"/>
      </a:dk2>
      <a:lt2>
        <a:srgbClr val="CCCCCC"/>
      </a:lt2>
      <a:accent1>
        <a:srgbClr val="881635"/>
      </a:accent1>
      <a:accent2>
        <a:srgbClr val="DC661D"/>
      </a:accent2>
      <a:accent3>
        <a:srgbClr val="005689"/>
      </a:accent3>
      <a:accent4>
        <a:srgbClr val="4B7520"/>
      </a:accent4>
      <a:accent5>
        <a:srgbClr val="C07888"/>
      </a:accent5>
      <a:accent6>
        <a:srgbClr val="FAB27B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91738"/>
        </a:accent1>
        <a:accent2>
          <a:srgbClr val="A19675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918769"/>
        </a:accent6>
        <a:hlink>
          <a:srgbClr val="B2B2B2"/>
        </a:hlink>
        <a:folHlink>
          <a:srgbClr val="4154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881635"/>
        </a:dk2>
        <a:lt2>
          <a:srgbClr val="808080"/>
        </a:lt2>
        <a:accent1>
          <a:srgbClr val="891738"/>
        </a:accent1>
        <a:accent2>
          <a:srgbClr val="C07888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AE6C7B"/>
        </a:accent6>
        <a:hlink>
          <a:srgbClr val="DC661D"/>
        </a:hlink>
        <a:folHlink>
          <a:srgbClr val="FAB2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sign_template_masterPPT">
  <a:themeElements>
    <a:clrScheme name="design_template_master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_template_master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_template_master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_template_master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-Std-0817">
  <a:themeElements>
    <a:clrScheme name="Corporate">
      <a:dk1>
        <a:srgbClr val="292934"/>
      </a:dk1>
      <a:lt1>
        <a:srgbClr val="FFFFFF"/>
      </a:lt1>
      <a:dk2>
        <a:srgbClr val="000000"/>
      </a:dk2>
      <a:lt2>
        <a:srgbClr val="CCCCCC"/>
      </a:lt2>
      <a:accent1>
        <a:srgbClr val="881635"/>
      </a:accent1>
      <a:accent2>
        <a:srgbClr val="DC661D"/>
      </a:accent2>
      <a:accent3>
        <a:srgbClr val="005689"/>
      </a:accent3>
      <a:accent4>
        <a:srgbClr val="4B7520"/>
      </a:accent4>
      <a:accent5>
        <a:srgbClr val="C07888"/>
      </a:accent5>
      <a:accent6>
        <a:srgbClr val="FAB27B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91738"/>
        </a:accent1>
        <a:accent2>
          <a:srgbClr val="A19675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918769"/>
        </a:accent6>
        <a:hlink>
          <a:srgbClr val="B2B2B2"/>
        </a:hlink>
        <a:folHlink>
          <a:srgbClr val="4154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881635"/>
        </a:dk2>
        <a:lt2>
          <a:srgbClr val="808080"/>
        </a:lt2>
        <a:accent1>
          <a:srgbClr val="891738"/>
        </a:accent1>
        <a:accent2>
          <a:srgbClr val="C07888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AE6C7B"/>
        </a:accent6>
        <a:hlink>
          <a:srgbClr val="DC661D"/>
        </a:hlink>
        <a:folHlink>
          <a:srgbClr val="FAB2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newMishkin_template">
  <a:themeElements>
    <a:clrScheme name="newMishki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Mishkin_template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Mishki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RP-Std-0617">
  <a:themeElements>
    <a:clrScheme name="Corporate">
      <a:dk1>
        <a:srgbClr val="292934"/>
      </a:dk1>
      <a:lt1>
        <a:srgbClr val="FFFFFF"/>
      </a:lt1>
      <a:dk2>
        <a:srgbClr val="000000"/>
      </a:dk2>
      <a:lt2>
        <a:srgbClr val="CCCCCC"/>
      </a:lt2>
      <a:accent1>
        <a:srgbClr val="881635"/>
      </a:accent1>
      <a:accent2>
        <a:srgbClr val="DC661D"/>
      </a:accent2>
      <a:accent3>
        <a:srgbClr val="005689"/>
      </a:accent3>
      <a:accent4>
        <a:srgbClr val="4B7520"/>
      </a:accent4>
      <a:accent5>
        <a:srgbClr val="C07888"/>
      </a:accent5>
      <a:accent6>
        <a:srgbClr val="FAB27B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91738"/>
        </a:accent1>
        <a:accent2>
          <a:srgbClr val="A19675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918769"/>
        </a:accent6>
        <a:hlink>
          <a:srgbClr val="B2B2B2"/>
        </a:hlink>
        <a:folHlink>
          <a:srgbClr val="4154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881635"/>
        </a:dk2>
        <a:lt2>
          <a:srgbClr val="808080"/>
        </a:lt2>
        <a:accent1>
          <a:srgbClr val="891738"/>
        </a:accent1>
        <a:accent2>
          <a:srgbClr val="C07888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AE6C7B"/>
        </a:accent6>
        <a:hlink>
          <a:srgbClr val="DC661D"/>
        </a:hlink>
        <a:folHlink>
          <a:srgbClr val="FAB2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CB432A6-4672-441D-BADC-71D421C12340}" vid="{5313CDCA-8156-4BA0-A4F1-C9BC678B1012}"/>
    </a:ext>
  </a:extLst>
</a:theme>
</file>

<file path=ppt/theme/theme5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ishkin_8e">
  <a:themeElements>
    <a:clrScheme name="Mishkin_8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ishkin_8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shkin_8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shkin_8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hkin_8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hkin_8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shkin_8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hkin_8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hkin_8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ORP-Std-0617">
  <a:themeElements>
    <a:clrScheme name="Corporate">
      <a:dk1>
        <a:srgbClr val="292934"/>
      </a:dk1>
      <a:lt1>
        <a:srgbClr val="FFFFFF"/>
      </a:lt1>
      <a:dk2>
        <a:srgbClr val="000000"/>
      </a:dk2>
      <a:lt2>
        <a:srgbClr val="CCCCCC"/>
      </a:lt2>
      <a:accent1>
        <a:srgbClr val="881635"/>
      </a:accent1>
      <a:accent2>
        <a:srgbClr val="DC661D"/>
      </a:accent2>
      <a:accent3>
        <a:srgbClr val="005689"/>
      </a:accent3>
      <a:accent4>
        <a:srgbClr val="4B7520"/>
      </a:accent4>
      <a:accent5>
        <a:srgbClr val="C07888"/>
      </a:accent5>
      <a:accent6>
        <a:srgbClr val="FAB27B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91738"/>
        </a:accent1>
        <a:accent2>
          <a:srgbClr val="A19675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918769"/>
        </a:accent6>
        <a:hlink>
          <a:srgbClr val="B2B2B2"/>
        </a:hlink>
        <a:folHlink>
          <a:srgbClr val="4154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881635"/>
        </a:dk2>
        <a:lt2>
          <a:srgbClr val="808080"/>
        </a:lt2>
        <a:accent1>
          <a:srgbClr val="891738"/>
        </a:accent1>
        <a:accent2>
          <a:srgbClr val="C07888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AE6C7B"/>
        </a:accent6>
        <a:hlink>
          <a:srgbClr val="DC661D"/>
        </a:hlink>
        <a:folHlink>
          <a:srgbClr val="FAB2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CB432A6-4672-441D-BADC-71D421C12340}" vid="{5313CDCA-8156-4BA0-A4F1-C9BC678B1012}"/>
    </a:ext>
  </a:extLst>
</a:theme>
</file>

<file path=ppt/theme/theme8.xml><?xml version="1.0" encoding="utf-8"?>
<a:theme xmlns:a="http://schemas.openxmlformats.org/drawingml/2006/main" name="1_design_template_masterPPT">
  <a:themeElements>
    <a:clrScheme name="design_template_master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_template_master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_template_master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_template_master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ORP_THEATER-WIDE(16-9)_0816">
  <a:themeElements>
    <a:clrScheme name="Corporate">
      <a:dk1>
        <a:srgbClr val="292934"/>
      </a:dk1>
      <a:lt1>
        <a:srgbClr val="FFFFFF"/>
      </a:lt1>
      <a:dk2>
        <a:srgbClr val="000000"/>
      </a:dk2>
      <a:lt2>
        <a:srgbClr val="CCCCCC"/>
      </a:lt2>
      <a:accent1>
        <a:srgbClr val="881635"/>
      </a:accent1>
      <a:accent2>
        <a:srgbClr val="DC661D"/>
      </a:accent2>
      <a:accent3>
        <a:srgbClr val="005689"/>
      </a:accent3>
      <a:accent4>
        <a:srgbClr val="4B7520"/>
      </a:accent4>
      <a:accent5>
        <a:srgbClr val="C07888"/>
      </a:accent5>
      <a:accent6>
        <a:srgbClr val="FAB27B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91738"/>
        </a:accent1>
        <a:accent2>
          <a:srgbClr val="A19675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918769"/>
        </a:accent6>
        <a:hlink>
          <a:srgbClr val="B2B2B2"/>
        </a:hlink>
        <a:folHlink>
          <a:srgbClr val="4154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881635"/>
        </a:dk2>
        <a:lt2>
          <a:srgbClr val="808080"/>
        </a:lt2>
        <a:accent1>
          <a:srgbClr val="891738"/>
        </a:accent1>
        <a:accent2>
          <a:srgbClr val="C07888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AE6C7B"/>
        </a:accent6>
        <a:hlink>
          <a:srgbClr val="DC661D"/>
        </a:hlink>
        <a:folHlink>
          <a:srgbClr val="FAB2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VariableList UniqueId="9fb03585-8a12-4435-975f-e29657513132" Name="Computed" ContentType="XML" MajorVersion="0" MinorVersion="1" isLocalCopy="False" IsBaseObject="False" DataSourceId="ee02b85f-37ca-434d-b471-a27d847d249f" DataSourceMajorVersion="0" DataSourceMinorVersion="1"/>
</file>

<file path=customXml/item10.xml><?xml version="1.0" encoding="utf-8"?>
<VariableListDefinition name="AD_HOC" displayName="AD_HOC" id="73e18683-f74d-4490-99ad-1d2d5d9b410d" isdomainofvalue="False" dataSourceId="edcfb4e5-5015-45cf-b36b-6b230a1b58cd"/>
</file>

<file path=customXml/item2.xml><?xml version="1.0" encoding="utf-8"?>
<VariableList UniqueId="73e18683-f74d-4490-99ad-1d2d5d9b410d" Name="AD_HOC" ContentType="XML" MajorVersion="0" MinorVersion="1" isLocalCopy="False" IsBaseObject="False" DataSourceId="edcfb4e5-5015-45cf-b36b-6b230a1b58cd" DataSourceMajorVersion="0" DataSourceMinorVersion="1"/>
</file>

<file path=customXml/item3.xml><?xml version="1.0" encoding="utf-8"?>
<VariableListDefinition name="Computed" displayName="Computed" id="9fb03585-8a12-4435-975f-e29657513132" isdomainofvalue="False" dataSourceId="ee02b85f-37ca-434d-b471-a27d847d249f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VariableListDefinition name="System" displayName="System" id="4541e54a-e578-445d-8504-3208b9819b0e" isdomainofvalue="False" dataSourceId="8b5ab54c-462a-4438-a0e2-eb571b8f9047"/>
</file>

<file path=customXml/item6.xml><?xml version="1.0" encoding="utf-8"?>
<VariableList UniqueId="4541e54a-e578-445d-8504-3208b9819b0e" Name="System" ContentType="XML" MajorVersion="0" MinorVersion="1" isLocalCopy="False" IsBaseObject="False" DataSourceId="8b5ab54c-462a-4438-a0e2-eb571b8f9047" DataSourceMajorVersion="0" DataSourceMinorVersion="1"/>
</file>

<file path=customXml/item7.xml><?xml version="1.0" encoding="utf-8"?>
<AllExternalAdhocVariableMappings/>
</file>

<file path=customXml/item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DDD202001314D81284AA10D1F451B" ma:contentTypeVersion="9" ma:contentTypeDescription="Create a new document." ma:contentTypeScope="" ma:versionID="18a8c29eb2722e763e1b6b2c20dd3799">
  <xsd:schema xmlns:xsd="http://www.w3.org/2001/XMLSchema" xmlns:xs="http://www.w3.org/2001/XMLSchema" xmlns:p="http://schemas.microsoft.com/office/2006/metadata/properties" xmlns:ns3="34f466a1-bab2-44e4-859a-56ac713485fe" targetNamespace="http://schemas.microsoft.com/office/2006/metadata/properties" ma:root="true" ma:fieldsID="a53538c8931ca8964eac196811d0f6e8" ns3:_="">
    <xsd:import namespace="34f466a1-bab2-44e4-859a-56ac713485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466a1-bab2-44e4-859a-56ac71348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E38223-B5CB-45BC-9DCB-CF263D096191}">
  <ds:schemaRefs/>
</ds:datastoreItem>
</file>

<file path=customXml/itemProps10.xml><?xml version="1.0" encoding="utf-8"?>
<ds:datastoreItem xmlns:ds="http://schemas.openxmlformats.org/officeDocument/2006/customXml" ds:itemID="{D55E3E49-A227-4D68-AA00-E44FE18189F5}">
  <ds:schemaRefs/>
</ds:datastoreItem>
</file>

<file path=customXml/itemProps2.xml><?xml version="1.0" encoding="utf-8"?>
<ds:datastoreItem xmlns:ds="http://schemas.openxmlformats.org/officeDocument/2006/customXml" ds:itemID="{CDC9773E-A304-491D-9406-635FCD7C775B}">
  <ds:schemaRefs/>
</ds:datastoreItem>
</file>

<file path=customXml/itemProps3.xml><?xml version="1.0" encoding="utf-8"?>
<ds:datastoreItem xmlns:ds="http://schemas.openxmlformats.org/officeDocument/2006/customXml" ds:itemID="{91E0590F-FCAB-43B3-9744-9FA07347F6B9}">
  <ds:schemaRefs/>
</ds:datastoreItem>
</file>

<file path=customXml/itemProps4.xml><?xml version="1.0" encoding="utf-8"?>
<ds:datastoreItem xmlns:ds="http://schemas.openxmlformats.org/officeDocument/2006/customXml" ds:itemID="{03382414-97F3-499A-AEDC-739B824EB87F}">
  <ds:schemaRefs>
    <ds:schemaRef ds:uri="34f466a1-bab2-44e4-859a-56ac713485f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C18660D7-C53C-459D-9D45-0FC84B8CBB3B}">
  <ds:schemaRefs/>
</ds:datastoreItem>
</file>

<file path=customXml/itemProps6.xml><?xml version="1.0" encoding="utf-8"?>
<ds:datastoreItem xmlns:ds="http://schemas.openxmlformats.org/officeDocument/2006/customXml" ds:itemID="{40C76EE4-6F22-40C2-B3DE-AC3B2BF2F614}">
  <ds:schemaRefs/>
</ds:datastoreItem>
</file>

<file path=customXml/itemProps7.xml><?xml version="1.0" encoding="utf-8"?>
<ds:datastoreItem xmlns:ds="http://schemas.openxmlformats.org/officeDocument/2006/customXml" ds:itemID="{947E0062-ABAF-449F-B3C0-6C5D9B05BF3D}">
  <ds:schemaRefs/>
</ds:datastoreItem>
</file>

<file path=customXml/itemProps8.xml><?xml version="1.0" encoding="utf-8"?>
<ds:datastoreItem xmlns:ds="http://schemas.openxmlformats.org/officeDocument/2006/customXml" ds:itemID="{0DA32866-86D3-496C-9401-207B544D0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f466a1-bab2-44e4-859a-56ac713485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9.xml><?xml version="1.0" encoding="utf-8"?>
<ds:datastoreItem xmlns:ds="http://schemas.openxmlformats.org/officeDocument/2006/customXml" ds:itemID="{E6F12A2F-A030-4434-820B-6D272762A0A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00452fd-8469-409e-91a8-bb7a008e2da0}" enabled="0" method="" siteId="{a00452fd-8469-409e-91a8-bb7a008e2d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CUNAMutualGroup_CORP-Std</Template>
  <TotalTime>68134</TotalTime>
  <Words>5691</Words>
  <Application>Microsoft Office PowerPoint</Application>
  <PresentationFormat>Widescreen</PresentationFormat>
  <Paragraphs>1935</Paragraphs>
  <Slides>139</Slides>
  <Notes>70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66" baseType="lpstr">
      <vt:lpstr>Arial</vt:lpstr>
      <vt:lpstr>Arial Narrow</vt:lpstr>
      <vt:lpstr>Calibri</vt:lpstr>
      <vt:lpstr>Century Gothic</vt:lpstr>
      <vt:lpstr>Helvetica</vt:lpstr>
      <vt:lpstr>Lora</vt:lpstr>
      <vt:lpstr>Quattrocento Sans</vt:lpstr>
      <vt:lpstr>Rockwell</vt:lpstr>
      <vt:lpstr>Symbol</vt:lpstr>
      <vt:lpstr>Times</vt:lpstr>
      <vt:lpstr>Times New Roman</vt:lpstr>
      <vt:lpstr>Verdana</vt:lpstr>
      <vt:lpstr>Wingdings 2</vt:lpstr>
      <vt:lpstr>CORP-Std-0617</vt:lpstr>
      <vt:lpstr>CORP-Std-0817</vt:lpstr>
      <vt:lpstr>3_newMishkin_template</vt:lpstr>
      <vt:lpstr>2_CORP-Std-0617</vt:lpstr>
      <vt:lpstr>Viola template</vt:lpstr>
      <vt:lpstr>Mishkin_8e</vt:lpstr>
      <vt:lpstr>4_CORP-Std-0617</vt:lpstr>
      <vt:lpstr>1_design_template_masterPPT</vt:lpstr>
      <vt:lpstr>1_CORP_THEATER-WIDE(16-9)_0816</vt:lpstr>
      <vt:lpstr>Data and Analytics_Knowledge IS Power</vt:lpstr>
      <vt:lpstr>design_template_masterPPT</vt:lpstr>
      <vt:lpstr>7_Office Theme</vt:lpstr>
      <vt:lpstr>4_Office Theme</vt:lpstr>
      <vt:lpstr>Chart</vt:lpstr>
      <vt:lpstr>Economic and  Credit Union 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Rising Fed Funds Interest Rate and  Deposit Pricing</vt:lpstr>
      <vt:lpstr>PowerPoint Presentation</vt:lpstr>
      <vt:lpstr>PowerPoint Presentation</vt:lpstr>
      <vt:lpstr>PowerPoint Presentation</vt:lpstr>
      <vt:lpstr>Inflation Expectations are Anchored Below 3.0%</vt:lpstr>
      <vt:lpstr>Rising Real Interest Rates are offsetting  Falling Inflation Expectations to Push Up Nominal Interest Rates</vt:lpstr>
      <vt:lpstr>Rising Real Interest Rates are offsetting  Falling Inflation Expectations to Push Up Nominal Interest Rates</vt:lpstr>
      <vt:lpstr>Rising Real Interest Rates are offsetting  Falling Inflation Expectations to Push Up Nominal Interest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Weak Economic Growth in 2023</vt:lpstr>
      <vt:lpstr>Weak Economic Growth in 2023</vt:lpstr>
      <vt:lpstr>PowerPoint Presentation</vt:lpstr>
      <vt:lpstr>Inflation or Deflation tell me if you can will we be Zimbabwe  or will we be Japan?</vt:lpstr>
      <vt:lpstr>High Inflation for the Next Year</vt:lpstr>
      <vt:lpstr>Food Prices</vt:lpstr>
      <vt:lpstr>Rent of Primary Residence</vt:lpstr>
      <vt:lpstr>Used Car Prices</vt:lpstr>
      <vt:lpstr>Inflation Above Target Until 2024</vt:lpstr>
      <vt:lpstr>Inflation Above Target Until 2024</vt:lpstr>
      <vt:lpstr>Unemployment Rate Below Natural Unemployment Rate</vt:lpstr>
      <vt:lpstr>CU Loan Delinquency Rates are Low but Heading Up</vt:lpstr>
      <vt:lpstr>CU Loan Delinquency Rates are Low but Heading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Wage Growth Slower Than Inflation</vt:lpstr>
      <vt:lpstr>Wage Growth Slower Than Inflation</vt:lpstr>
      <vt:lpstr>Unemployment Rate Rising to the  Natural Rate in 2023</vt:lpstr>
      <vt:lpstr>Unemployment Rate Below Normal  for Next 2 Years</vt:lpstr>
      <vt:lpstr>Above Trend Credit Union Loan Growth</vt:lpstr>
      <vt:lpstr>Above Trend Credit Union Loan Growth</vt:lpstr>
      <vt:lpstr>Below Trend Credit Union Saving Growth in 2023</vt:lpstr>
      <vt:lpstr>Credit Union Earnings Below Trend in 2023</vt:lpstr>
      <vt:lpstr>Credit Union Earnings Below Trend in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forecast April 2023</vt:lpstr>
      <vt:lpstr>Credit union forecast April 2023</vt:lpstr>
      <vt:lpstr>Limerick of the Day</vt:lpstr>
      <vt:lpstr>Limerick of the Day</vt:lpstr>
      <vt:lpstr>Limerick of the Day</vt:lpstr>
      <vt:lpstr>Limerick of the Day</vt:lpstr>
      <vt:lpstr>Limerick of the Day</vt:lpstr>
      <vt:lpstr>Limerick of the Day</vt:lpstr>
    </vt:vector>
  </TitlesOfParts>
  <Company>CUNA Mutual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Larson, Karen I.</dc:creator>
  <cp:lastModifiedBy>Larson, Karen I.</cp:lastModifiedBy>
  <cp:revision>659</cp:revision>
  <cp:lastPrinted>2022-11-23T16:49:52Z</cp:lastPrinted>
  <dcterms:created xsi:type="dcterms:W3CDTF">2020-04-13T19:20:35Z</dcterms:created>
  <dcterms:modified xsi:type="dcterms:W3CDTF">2023-05-05T18:56:03Z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0x01010011EDDD202001314D81284AA10D1F451B</vt:lpwstr>
  </property>
</Properties>
</file>