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13.xml" ContentType="application/vnd.openxmlformats-officedocument.drawingml.chart+xml"/>
  <Override PartName="/ppt/notesSlides/notesSlide5.xml" ContentType="application/vnd.openxmlformats-officedocument.presentationml.notesSlide+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notesSlides/notesSlide7.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notesSlides/notesSlide9.xml" ContentType="application/vnd.openxmlformats-officedocument.presentationml.notesSlide+xml"/>
  <Override PartName="/ppt/charts/chart18.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charts/chart19.xml" ContentType="application/vnd.openxmlformats-officedocument.drawingml.chart+xml"/>
  <Override PartName="/ppt/drawings/drawing6.xml" ContentType="application/vnd.openxmlformats-officedocument.drawingml.chartshapes+xml"/>
  <Override PartName="/ppt/notesSlides/notesSlide11.xml" ContentType="application/vnd.openxmlformats-officedocument.presentationml.notesSlide+xml"/>
  <Override PartName="/ppt/charts/chart20.xml" ContentType="application/vnd.openxmlformats-officedocument.drawingml.chart+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22.xml" ContentType="application/vnd.openxmlformats-officedocument.drawingml.chart+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23.xml" ContentType="application/vnd.openxmlformats-officedocument.drawingml.chart+xml"/>
  <Override PartName="/ppt/drawings/drawing10.xml" ContentType="application/vnd.openxmlformats-officedocument.drawingml.chartshapes+xml"/>
  <Override PartName="/ppt/notesSlides/notesSlide15.xml" ContentType="application/vnd.openxmlformats-officedocument.presentationml.notesSlide+xml"/>
  <Override PartName="/ppt/charts/chart24.xml" ContentType="application/vnd.openxmlformats-officedocument.drawingml.chart+xml"/>
  <Override PartName="/ppt/drawings/drawing11.xml" ContentType="application/vnd.openxmlformats-officedocument.drawingml.chartshapes+xml"/>
  <Override PartName="/ppt/notesSlides/notesSlide16.xml" ContentType="application/vnd.openxmlformats-officedocument.presentationml.notesSlide+xml"/>
  <Override PartName="/ppt/charts/chart25.xml" ContentType="application/vnd.openxmlformats-officedocument.drawingml.chart+xml"/>
  <Override PartName="/ppt/drawings/drawing12.xml" ContentType="application/vnd.openxmlformats-officedocument.drawingml.chartshapes+xml"/>
  <Override PartName="/ppt/notesSlides/notesSlide17.xml" ContentType="application/vnd.openxmlformats-officedocument.presentationml.notesSlide+xml"/>
  <Override PartName="/ppt/charts/chart26.xml" ContentType="application/vnd.openxmlformats-officedocument.drawingml.chart+xml"/>
  <Override PartName="/ppt/drawings/drawing13.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theme/themeOverride3.xml" ContentType="application/vnd.openxmlformats-officedocument.themeOverride+xml"/>
  <Override PartName="/ppt/charts/chart36.xml" ContentType="application/vnd.openxmlformats-officedocument.drawingml.chart+xml"/>
  <Override PartName="/ppt/theme/themeOverride4.xml" ContentType="application/vnd.openxmlformats-officedocument.themeOverride+xml"/>
  <Override PartName="/ppt/charts/chart37.xml" ContentType="application/vnd.openxmlformats-officedocument.drawingml.chart+xml"/>
  <Override PartName="/ppt/theme/themeOverride5.xml" ContentType="application/vnd.openxmlformats-officedocument.themeOverride+xml"/>
  <Override PartName="/ppt/charts/chart38.xml" ContentType="application/vnd.openxmlformats-officedocument.drawingml.chart+xml"/>
  <Override PartName="/ppt/drawings/drawing14.xml" ContentType="application/vnd.openxmlformats-officedocument.drawingml.chartshapes+xml"/>
  <Override PartName="/ppt/charts/chart39.xml" ContentType="application/vnd.openxmlformats-officedocument.drawingml.chart+xml"/>
  <Override PartName="/ppt/drawings/drawing15.xml" ContentType="application/vnd.openxmlformats-officedocument.drawingml.chartshapes+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drawings/drawing16.xml" ContentType="application/vnd.openxmlformats-officedocument.drawingml.chartshapes+xml"/>
  <Override PartName="/ppt/charts/chart43.xml" ContentType="application/vnd.openxmlformats-officedocument.drawingml.chart+xml"/>
  <Override PartName="/ppt/drawings/drawing17.xml" ContentType="application/vnd.openxmlformats-officedocument.drawingml.chartshapes+xml"/>
  <Override PartName="/ppt/charts/chart44.xml" ContentType="application/vnd.openxmlformats-officedocument.drawingml.chart+xml"/>
  <Override PartName="/ppt/drawings/drawing18.xml" ContentType="application/vnd.openxmlformats-officedocument.drawingml.chartshapes+xml"/>
  <Override PartName="/ppt/charts/chart45.xml" ContentType="application/vnd.openxmlformats-officedocument.drawingml.chart+xml"/>
  <Override PartName="/ppt/drawings/drawing19.xml" ContentType="application/vnd.openxmlformats-officedocument.drawingml.chartshapes+xml"/>
  <Override PartName="/ppt/charts/chart46.xml" ContentType="application/vnd.openxmlformats-officedocument.drawingml.chart+xml"/>
  <Override PartName="/ppt/drawings/drawing20.xml" ContentType="application/vnd.openxmlformats-officedocument.drawingml.chartshapes+xml"/>
  <Override PartName="/ppt/charts/chart47.xml" ContentType="application/vnd.openxmlformats-officedocument.drawingml.chart+xml"/>
  <Override PartName="/ppt/drawings/drawing21.xml" ContentType="application/vnd.openxmlformats-officedocument.drawingml.chartshapes+xml"/>
  <Override PartName="/ppt/charts/chart48.xml" ContentType="application/vnd.openxmlformats-officedocument.drawingml.chart+xml"/>
  <Override PartName="/ppt/drawings/drawing22.xml" ContentType="application/vnd.openxmlformats-officedocument.drawingml.chartshapes+xml"/>
  <Override PartName="/ppt/charts/chart49.xml" ContentType="application/vnd.openxmlformats-officedocument.drawingml.chart+xml"/>
  <Override PartName="/ppt/drawings/drawing23.xml" ContentType="application/vnd.openxmlformats-officedocument.drawingml.chartshapes+xml"/>
  <Override PartName="/ppt/charts/chart50.xml" ContentType="application/vnd.openxmlformats-officedocument.drawingml.chart+xml"/>
  <Override PartName="/ppt/drawings/drawing24.xml" ContentType="application/vnd.openxmlformats-officedocument.drawingml.chartshapes+xml"/>
  <Override PartName="/ppt/charts/chart51.xml" ContentType="application/vnd.openxmlformats-officedocument.drawingml.chart+xml"/>
  <Override PartName="/ppt/drawings/drawing25.xml" ContentType="application/vnd.openxmlformats-officedocument.drawingml.chartshapes+xml"/>
  <Override PartName="/ppt/charts/chart52.xml" ContentType="application/vnd.openxmlformats-officedocument.drawingml.chart+xml"/>
  <Override PartName="/ppt/drawings/drawing26.xml" ContentType="application/vnd.openxmlformats-officedocument.drawingml.chartshapes+xml"/>
  <Override PartName="/ppt/charts/chart53.xml" ContentType="application/vnd.openxmlformats-officedocument.drawingml.chart+xml"/>
  <Override PartName="/ppt/drawings/drawing27.xml" ContentType="application/vnd.openxmlformats-officedocument.drawingml.chartshapes+xml"/>
  <Override PartName="/ppt/charts/chart54.xml" ContentType="application/vnd.openxmlformats-officedocument.drawingml.chart+xml"/>
  <Override PartName="/ppt/drawings/drawing28.xml" ContentType="application/vnd.openxmlformats-officedocument.drawingml.chartshapes+xml"/>
  <Override PartName="/ppt/charts/chart55.xml" ContentType="application/vnd.openxmlformats-officedocument.drawingml.chart+xml"/>
  <Override PartName="/ppt/drawings/drawing29.xml" ContentType="application/vnd.openxmlformats-officedocument.drawingml.chartshapes+xml"/>
  <Override PartName="/ppt/charts/chart56.xml" ContentType="application/vnd.openxmlformats-officedocument.drawingml.chart+xml"/>
  <Override PartName="/ppt/drawings/drawing30.xml" ContentType="application/vnd.openxmlformats-officedocument.drawingml.chartshapes+xml"/>
  <Override PartName="/ppt/notesSlides/notesSlide18.xml" ContentType="application/vnd.openxmlformats-officedocument.presentationml.notesSlide+xml"/>
  <Override PartName="/ppt/charts/chart57.xml" ContentType="application/vnd.openxmlformats-officedocument.drawingml.chart+xml"/>
  <Override PartName="/ppt/notesSlides/notesSlide19.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notesSlides/notesSlide20.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21.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9" r:id="rId2"/>
    <p:sldMasterId id="2147483828" r:id="rId3"/>
    <p:sldMasterId id="2147483842" r:id="rId4"/>
    <p:sldMasterId id="2147483891" r:id="rId5"/>
    <p:sldMasterId id="2147483906" r:id="rId6"/>
  </p:sldMasterIdLst>
  <p:notesMasterIdLst>
    <p:notesMasterId r:id="rId126"/>
  </p:notesMasterIdLst>
  <p:sldIdLst>
    <p:sldId id="2147376097" r:id="rId7"/>
    <p:sldId id="2147376632" r:id="rId8"/>
    <p:sldId id="2147376633" r:id="rId9"/>
    <p:sldId id="2147376634" r:id="rId10"/>
    <p:sldId id="2147376635" r:id="rId11"/>
    <p:sldId id="2147376636" r:id="rId12"/>
    <p:sldId id="2147376637" r:id="rId13"/>
    <p:sldId id="2147376638" r:id="rId14"/>
    <p:sldId id="2147376639" r:id="rId15"/>
    <p:sldId id="2147376640" r:id="rId16"/>
    <p:sldId id="2147376641" r:id="rId17"/>
    <p:sldId id="2147376642" r:id="rId18"/>
    <p:sldId id="2147376686" r:id="rId19"/>
    <p:sldId id="2147376533" r:id="rId20"/>
    <p:sldId id="2147376535" r:id="rId21"/>
    <p:sldId id="2147376729" r:id="rId22"/>
    <p:sldId id="2147376730" r:id="rId23"/>
    <p:sldId id="2147376731" r:id="rId24"/>
    <p:sldId id="2147376732" r:id="rId25"/>
    <p:sldId id="2147376733" r:id="rId26"/>
    <p:sldId id="2147376734" r:id="rId27"/>
    <p:sldId id="2147376735" r:id="rId28"/>
    <p:sldId id="323" r:id="rId29"/>
    <p:sldId id="2147376736" r:id="rId30"/>
    <p:sldId id="2147376688" r:id="rId31"/>
    <p:sldId id="2147376839" r:id="rId32"/>
    <p:sldId id="2147376840" r:id="rId33"/>
    <p:sldId id="2147376843" r:id="rId34"/>
    <p:sldId id="2147376673" r:id="rId35"/>
    <p:sldId id="2147376842" r:id="rId36"/>
    <p:sldId id="2147376841" r:id="rId37"/>
    <p:sldId id="2147376844" r:id="rId38"/>
    <p:sldId id="2147376779" r:id="rId39"/>
    <p:sldId id="2147376780" r:id="rId40"/>
    <p:sldId id="2147376717" r:id="rId41"/>
    <p:sldId id="2147376716" r:id="rId42"/>
    <p:sldId id="2147376715" r:id="rId43"/>
    <p:sldId id="2147376714" r:id="rId44"/>
    <p:sldId id="2147376713" r:id="rId45"/>
    <p:sldId id="2147376712" r:id="rId46"/>
    <p:sldId id="2147376781" r:id="rId47"/>
    <p:sldId id="2147376769" r:id="rId48"/>
    <p:sldId id="2147376851" r:id="rId49"/>
    <p:sldId id="2147376850" r:id="rId50"/>
    <p:sldId id="2147376849" r:id="rId51"/>
    <p:sldId id="2147376848" r:id="rId52"/>
    <p:sldId id="2147376847" r:id="rId53"/>
    <p:sldId id="2147376846" r:id="rId54"/>
    <p:sldId id="2147376845" r:id="rId55"/>
    <p:sldId id="2147376834" r:id="rId56"/>
    <p:sldId id="2147376838" r:id="rId57"/>
    <p:sldId id="2147376837" r:id="rId58"/>
    <p:sldId id="383" r:id="rId59"/>
    <p:sldId id="2147376629" r:id="rId60"/>
    <p:sldId id="2147376795" r:id="rId61"/>
    <p:sldId id="2147376794" r:id="rId62"/>
    <p:sldId id="2147376791" r:id="rId63"/>
    <p:sldId id="2147376792" r:id="rId64"/>
    <p:sldId id="2147376790" r:id="rId65"/>
    <p:sldId id="2147376856" r:id="rId66"/>
    <p:sldId id="2147376855" r:id="rId67"/>
    <p:sldId id="2147376854" r:id="rId68"/>
    <p:sldId id="2147376853" r:id="rId69"/>
    <p:sldId id="2147376852" r:id="rId70"/>
    <p:sldId id="2147376789" r:id="rId71"/>
    <p:sldId id="2147376788" r:id="rId72"/>
    <p:sldId id="2147376787" r:id="rId73"/>
    <p:sldId id="2147376786" r:id="rId74"/>
    <p:sldId id="2147376785" r:id="rId75"/>
    <p:sldId id="2147376784" r:id="rId76"/>
    <p:sldId id="2147376783" r:id="rId77"/>
    <p:sldId id="2147376606" r:id="rId78"/>
    <p:sldId id="2147376796" r:id="rId79"/>
    <p:sldId id="2147376797" r:id="rId80"/>
    <p:sldId id="2147376798" r:id="rId81"/>
    <p:sldId id="2147376661" r:id="rId82"/>
    <p:sldId id="2147376680" r:id="rId83"/>
    <p:sldId id="2147376760" r:id="rId84"/>
    <p:sldId id="2147376800" r:id="rId85"/>
    <p:sldId id="2147376801" r:id="rId86"/>
    <p:sldId id="2147376802" r:id="rId87"/>
    <p:sldId id="2147376803" r:id="rId88"/>
    <p:sldId id="2147376804" r:id="rId89"/>
    <p:sldId id="2147376805" r:id="rId90"/>
    <p:sldId id="2147376806" r:id="rId91"/>
    <p:sldId id="2147376676" r:id="rId92"/>
    <p:sldId id="2147376663" r:id="rId93"/>
    <p:sldId id="2147376744" r:id="rId94"/>
    <p:sldId id="2147376743" r:id="rId95"/>
    <p:sldId id="2147376742" r:id="rId96"/>
    <p:sldId id="2147376741" r:id="rId97"/>
    <p:sldId id="2147376740" r:id="rId98"/>
    <p:sldId id="2147376739" r:id="rId99"/>
    <p:sldId id="2147376808" r:id="rId100"/>
    <p:sldId id="2147376809" r:id="rId101"/>
    <p:sldId id="2147376810" r:id="rId102"/>
    <p:sldId id="2147376811" r:id="rId103"/>
    <p:sldId id="2147376812" r:id="rId104"/>
    <p:sldId id="2147376818" r:id="rId105"/>
    <p:sldId id="2147376668" r:id="rId106"/>
    <p:sldId id="2147376669" r:id="rId107"/>
    <p:sldId id="2147376670" r:id="rId108"/>
    <p:sldId id="2147376825" r:id="rId109"/>
    <p:sldId id="2147376672" r:id="rId110"/>
    <p:sldId id="2147376145" r:id="rId111"/>
    <p:sldId id="2147376681" r:id="rId112"/>
    <p:sldId id="2147376682" r:id="rId113"/>
    <p:sldId id="2147376819" r:id="rId114"/>
    <p:sldId id="2147376820" r:id="rId115"/>
    <p:sldId id="2147376821" r:id="rId116"/>
    <p:sldId id="2147376835" r:id="rId117"/>
    <p:sldId id="2147376179" r:id="rId118"/>
    <p:sldId id="2147376833" r:id="rId119"/>
    <p:sldId id="2147376832" r:id="rId120"/>
    <p:sldId id="2147376831" r:id="rId121"/>
    <p:sldId id="2147376830" r:id="rId122"/>
    <p:sldId id="2147376829" r:id="rId123"/>
    <p:sldId id="2147376836" r:id="rId124"/>
    <p:sldId id="2147376679" r:id="rId1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al Pages" id="{10133AD9-48AC-D94B-8426-E446F14ACCA1}">
          <p14:sldIdLst>
            <p14:sldId id="2147376097"/>
            <p14:sldId id="2147376632"/>
            <p14:sldId id="2147376633"/>
            <p14:sldId id="2147376634"/>
            <p14:sldId id="2147376635"/>
            <p14:sldId id="2147376636"/>
            <p14:sldId id="2147376637"/>
            <p14:sldId id="2147376638"/>
            <p14:sldId id="2147376639"/>
            <p14:sldId id="2147376640"/>
            <p14:sldId id="2147376641"/>
            <p14:sldId id="2147376642"/>
            <p14:sldId id="2147376686"/>
            <p14:sldId id="2147376533"/>
            <p14:sldId id="2147376535"/>
            <p14:sldId id="2147376729"/>
            <p14:sldId id="2147376730"/>
            <p14:sldId id="2147376731"/>
            <p14:sldId id="2147376732"/>
            <p14:sldId id="2147376733"/>
            <p14:sldId id="2147376734"/>
            <p14:sldId id="2147376735"/>
            <p14:sldId id="323"/>
            <p14:sldId id="2147376736"/>
            <p14:sldId id="2147376688"/>
            <p14:sldId id="2147376839"/>
            <p14:sldId id="2147376840"/>
            <p14:sldId id="2147376843"/>
            <p14:sldId id="2147376673"/>
            <p14:sldId id="2147376842"/>
            <p14:sldId id="2147376841"/>
            <p14:sldId id="2147376844"/>
            <p14:sldId id="2147376779"/>
            <p14:sldId id="2147376780"/>
            <p14:sldId id="2147376717"/>
            <p14:sldId id="2147376716"/>
            <p14:sldId id="2147376715"/>
            <p14:sldId id="2147376714"/>
            <p14:sldId id="2147376713"/>
            <p14:sldId id="2147376712"/>
            <p14:sldId id="2147376781"/>
            <p14:sldId id="2147376769"/>
            <p14:sldId id="2147376851"/>
            <p14:sldId id="2147376850"/>
            <p14:sldId id="2147376849"/>
            <p14:sldId id="2147376848"/>
            <p14:sldId id="2147376847"/>
            <p14:sldId id="2147376846"/>
            <p14:sldId id="2147376845"/>
            <p14:sldId id="2147376834"/>
            <p14:sldId id="2147376838"/>
            <p14:sldId id="2147376837"/>
            <p14:sldId id="383"/>
            <p14:sldId id="2147376629"/>
            <p14:sldId id="2147376795"/>
            <p14:sldId id="2147376794"/>
            <p14:sldId id="2147376791"/>
            <p14:sldId id="2147376792"/>
            <p14:sldId id="2147376790"/>
            <p14:sldId id="2147376856"/>
            <p14:sldId id="2147376855"/>
            <p14:sldId id="2147376854"/>
            <p14:sldId id="2147376853"/>
            <p14:sldId id="2147376852"/>
            <p14:sldId id="2147376789"/>
            <p14:sldId id="2147376788"/>
            <p14:sldId id="2147376787"/>
            <p14:sldId id="2147376786"/>
            <p14:sldId id="2147376785"/>
            <p14:sldId id="2147376784"/>
            <p14:sldId id="2147376783"/>
            <p14:sldId id="2147376606"/>
            <p14:sldId id="2147376796"/>
            <p14:sldId id="2147376797"/>
            <p14:sldId id="2147376798"/>
            <p14:sldId id="2147376661"/>
            <p14:sldId id="2147376680"/>
            <p14:sldId id="2147376760"/>
            <p14:sldId id="2147376800"/>
            <p14:sldId id="2147376801"/>
            <p14:sldId id="2147376802"/>
            <p14:sldId id="2147376803"/>
            <p14:sldId id="2147376804"/>
            <p14:sldId id="2147376805"/>
            <p14:sldId id="2147376806"/>
            <p14:sldId id="2147376676"/>
            <p14:sldId id="2147376663"/>
            <p14:sldId id="2147376744"/>
            <p14:sldId id="2147376743"/>
            <p14:sldId id="2147376742"/>
            <p14:sldId id="2147376741"/>
            <p14:sldId id="2147376740"/>
            <p14:sldId id="2147376739"/>
            <p14:sldId id="2147376808"/>
            <p14:sldId id="2147376809"/>
            <p14:sldId id="2147376810"/>
            <p14:sldId id="2147376811"/>
            <p14:sldId id="2147376812"/>
            <p14:sldId id="2147376818"/>
            <p14:sldId id="2147376668"/>
            <p14:sldId id="2147376669"/>
            <p14:sldId id="2147376670"/>
            <p14:sldId id="2147376825"/>
            <p14:sldId id="2147376672"/>
            <p14:sldId id="2147376145"/>
            <p14:sldId id="2147376681"/>
            <p14:sldId id="2147376682"/>
            <p14:sldId id="2147376819"/>
            <p14:sldId id="2147376820"/>
            <p14:sldId id="2147376821"/>
            <p14:sldId id="2147376835"/>
            <p14:sldId id="2147376179"/>
            <p14:sldId id="2147376833"/>
            <p14:sldId id="2147376832"/>
            <p14:sldId id="2147376831"/>
            <p14:sldId id="2147376830"/>
            <p14:sldId id="2147376829"/>
            <p14:sldId id="2147376836"/>
            <p14:sldId id="2147376679"/>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691C4-B170-450A-A48A-71710D25D33B}" v="1" dt="2025-07-29T21:02:07.8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02" y="366"/>
      </p:cViewPr>
      <p:guideLst>
        <p:guide orient="horz" pos="240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12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microsoft.com/office/2015/10/relationships/revisionInfo" Target="revisionInfo.xml"/><Relationship Id="rId61" Type="http://schemas.openxmlformats.org/officeDocument/2006/relationships/slide" Target="slides/slide55.xml"/><Relationship Id="rId82"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xlsm"/></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15.xlsm"/></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4.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5.xml"/></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Macro-Enabled_Worksheet84.xlsm"/></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Times New Roman"/>
                <a:ea typeface="Times New Roman"/>
                <a:cs typeface="Times New Roman"/>
              </a:defRPr>
            </a:pPr>
            <a:r>
              <a:rPr lang="en-US"/>
              <a:t>Bank Lending Growth</a:t>
            </a:r>
          </a:p>
          <a:p>
            <a:pPr>
              <a:defRPr sz="2491" b="1" i="0" u="none" strike="noStrike" baseline="0">
                <a:solidFill>
                  <a:schemeClr val="tx1"/>
                </a:solidFill>
                <a:latin typeface="Times New Roman"/>
                <a:ea typeface="Times New Roman"/>
                <a:cs typeface="Times New Roman"/>
              </a:defRPr>
            </a:pPr>
            <a:r>
              <a:rPr lang="en-US" sz="1800"/>
              <a:t>(Year over</a:t>
            </a:r>
            <a:r>
              <a:rPr lang="en-US" sz="1800" baseline="0"/>
              <a:t> Year Percent Change)</a:t>
            </a:r>
            <a:endParaRPr lang="en-US" sz="1800"/>
          </a:p>
        </c:rich>
      </c:tx>
      <c:layout>
        <c:manualLayout>
          <c:xMode val="edge"/>
          <c:yMode val="edge"/>
          <c:x val="0.34332338436562382"/>
          <c:y val="2.4734952840956975E-2"/>
        </c:manualLayout>
      </c:layout>
      <c:overlay val="0"/>
      <c:spPr>
        <a:noFill/>
        <a:ln w="28758">
          <a:noFill/>
        </a:ln>
      </c:spPr>
    </c:title>
    <c:autoTitleDeleted val="0"/>
    <c:plotArea>
      <c:layout>
        <c:manualLayout>
          <c:layoutTarget val="inner"/>
          <c:xMode val="edge"/>
          <c:yMode val="edge"/>
          <c:x val="8.1395348837209308E-2"/>
          <c:y val="0.14581525372277013"/>
          <c:w val="0.83056478405315615"/>
          <c:h val="0.81884905260522312"/>
        </c:manualLayout>
      </c:layout>
      <c:areaChart>
        <c:grouping val="standard"/>
        <c:varyColors val="0"/>
        <c:ser>
          <c:idx val="2"/>
          <c:order val="1"/>
          <c:tx>
            <c:strRef>
              <c:f>Sheet1!$C$1</c:f>
              <c:strCache>
                <c:ptCount val="1"/>
                <c:pt idx="0">
                  <c:v>Recession</c:v>
                </c:pt>
              </c:strCache>
            </c:strRef>
          </c:tx>
          <c:spPr>
            <a:solidFill>
              <a:srgbClr val="FF99CC"/>
            </a:solidFill>
            <a:ln w="14379">
              <a:solidFill>
                <a:schemeClr val="tx1"/>
              </a:solidFill>
              <a:prstDash val="solid"/>
            </a:ln>
          </c:spPr>
          <c:cat>
            <c:strRef>
              <c:f>Sheet1!$A$2:$A$440</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Sheet1!$C$2:$C$440</c:f>
              <c:numCache>
                <c:formatCode>General</c:formatCode>
                <c:ptCount val="439"/>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1F76-4908-91D2-9D9F5F2FFB5A}"/>
            </c:ext>
          </c:extLst>
        </c:ser>
        <c:dLbls>
          <c:showLegendKey val="0"/>
          <c:showVal val="0"/>
          <c:showCatName val="0"/>
          <c:showSerName val="0"/>
          <c:showPercent val="0"/>
          <c:showBubbleSize val="0"/>
        </c:dLbls>
        <c:axId val="231732144"/>
        <c:axId val="1"/>
      </c:areaChart>
      <c:areaChart>
        <c:grouping val="stacked"/>
        <c:varyColors val="0"/>
        <c:ser>
          <c:idx val="0"/>
          <c:order val="0"/>
          <c:tx>
            <c:strRef>
              <c:f>Sheet1!$B$1</c:f>
              <c:strCache>
                <c:ptCount val="1"/>
                <c:pt idx="0">
                  <c:v>Loan Growth</c:v>
                </c:pt>
              </c:strCache>
            </c:strRef>
          </c:tx>
          <c:spPr>
            <a:solidFill>
              <a:srgbClr val="FF6600"/>
            </a:solidFill>
            <a:ln w="14379">
              <a:solidFill>
                <a:schemeClr val="tx1"/>
              </a:solidFill>
              <a:prstDash val="solid"/>
            </a:ln>
          </c:spPr>
          <c:cat>
            <c:strRef>
              <c:f>Sheet1!$A$2:$A$440</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Sheet1!$B$2:$B$440</c:f>
              <c:numCache>
                <c:formatCode>General</c:formatCode>
                <c:ptCount val="439"/>
                <c:pt idx="0">
                  <c:v>8.0978499999999995E-2</c:v>
                </c:pt>
                <c:pt idx="1">
                  <c:v>7.5160099999999994E-2</c:v>
                </c:pt>
                <c:pt idx="2">
                  <c:v>7.4824799999999997E-2</c:v>
                </c:pt>
                <c:pt idx="3">
                  <c:v>7.0056900000000005E-2</c:v>
                </c:pt>
                <c:pt idx="4">
                  <c:v>6.5520200000000001E-2</c:v>
                </c:pt>
                <c:pt idx="5">
                  <c:v>6.44483E-2</c:v>
                </c:pt>
                <c:pt idx="6">
                  <c:v>5.4888600000000003E-2</c:v>
                </c:pt>
                <c:pt idx="7">
                  <c:v>5.0071499999999998E-2</c:v>
                </c:pt>
                <c:pt idx="8">
                  <c:v>4.4854100000000001E-2</c:v>
                </c:pt>
                <c:pt idx="9">
                  <c:v>4.3966100000000001E-2</c:v>
                </c:pt>
                <c:pt idx="10">
                  <c:v>4.0290600000000003E-2</c:v>
                </c:pt>
                <c:pt idx="11">
                  <c:v>4.3528499999999998E-2</c:v>
                </c:pt>
                <c:pt idx="12">
                  <c:v>3.7625100000000002E-2</c:v>
                </c:pt>
                <c:pt idx="13">
                  <c:v>3.4980700000000003E-2</c:v>
                </c:pt>
                <c:pt idx="14">
                  <c:v>3.3698800000000001E-2</c:v>
                </c:pt>
                <c:pt idx="15">
                  <c:v>2.8436800000000002E-2</c:v>
                </c:pt>
                <c:pt idx="16">
                  <c:v>2.39802E-2</c:v>
                </c:pt>
                <c:pt idx="17">
                  <c:v>1.8826699999999998E-2</c:v>
                </c:pt>
                <c:pt idx="18">
                  <c:v>1.26882E-2</c:v>
                </c:pt>
                <c:pt idx="19">
                  <c:v>4.3149E-3</c:v>
                </c:pt>
                <c:pt idx="20">
                  <c:v>2.5398E-3</c:v>
                </c:pt>
                <c:pt idx="21">
                  <c:v>-7.9819999999999999E-4</c:v>
                </c:pt>
                <c:pt idx="22">
                  <c:v>-1.7205E-3</c:v>
                </c:pt>
                <c:pt idx="23">
                  <c:v>-5.2896000000000002E-3</c:v>
                </c:pt>
                <c:pt idx="24">
                  <c:v>-2.5081000000000001E-3</c:v>
                </c:pt>
                <c:pt idx="25">
                  <c:v>-6.1963000000000001E-3</c:v>
                </c:pt>
                <c:pt idx="26">
                  <c:v>-9.9235999999999994E-3</c:v>
                </c:pt>
                <c:pt idx="27">
                  <c:v>-6.8412999999999998E-3</c:v>
                </c:pt>
                <c:pt idx="28">
                  <c:v>-8.5442999999999995E-3</c:v>
                </c:pt>
                <c:pt idx="29">
                  <c:v>-1.1158899999999999E-2</c:v>
                </c:pt>
                <c:pt idx="30">
                  <c:v>-7.9433999999999998E-3</c:v>
                </c:pt>
                <c:pt idx="31">
                  <c:v>-5.9566999999999997E-3</c:v>
                </c:pt>
                <c:pt idx="32">
                  <c:v>-2.5457000000000001E-3</c:v>
                </c:pt>
                <c:pt idx="33">
                  <c:v>-3.1478999999999999E-3</c:v>
                </c:pt>
                <c:pt idx="34">
                  <c:v>-3.7111000000000002E-3</c:v>
                </c:pt>
                <c:pt idx="35">
                  <c:v>-4.0563999999999999E-3</c:v>
                </c:pt>
                <c:pt idx="36">
                  <c:v>-3.1145000000000001E-3</c:v>
                </c:pt>
                <c:pt idx="37">
                  <c:v>-1.9594E-3</c:v>
                </c:pt>
                <c:pt idx="38">
                  <c:v>-8.1209999999999995E-4</c:v>
                </c:pt>
                <c:pt idx="39">
                  <c:v>-3.1056E-3</c:v>
                </c:pt>
                <c:pt idx="40">
                  <c:v>5.0724000000000003E-3</c:v>
                </c:pt>
                <c:pt idx="41">
                  <c:v>1.33055E-2</c:v>
                </c:pt>
                <c:pt idx="42">
                  <c:v>1.7666500000000002E-2</c:v>
                </c:pt>
                <c:pt idx="43">
                  <c:v>2.3017599999999999E-2</c:v>
                </c:pt>
                <c:pt idx="44">
                  <c:v>2.1441499999999999E-2</c:v>
                </c:pt>
                <c:pt idx="45">
                  <c:v>2.4377099999999999E-2</c:v>
                </c:pt>
                <c:pt idx="46">
                  <c:v>2.7096599999999998E-2</c:v>
                </c:pt>
                <c:pt idx="47">
                  <c:v>3.20586E-2</c:v>
                </c:pt>
                <c:pt idx="48">
                  <c:v>3.4860500000000003E-2</c:v>
                </c:pt>
                <c:pt idx="49">
                  <c:v>3.7551000000000001E-2</c:v>
                </c:pt>
                <c:pt idx="50">
                  <c:v>4.4960300000000002E-2</c:v>
                </c:pt>
                <c:pt idx="51">
                  <c:v>5.1694799999999999E-2</c:v>
                </c:pt>
                <c:pt idx="52">
                  <c:v>4.8939700000000003E-2</c:v>
                </c:pt>
                <c:pt idx="53">
                  <c:v>4.9181099999999998E-2</c:v>
                </c:pt>
                <c:pt idx="54">
                  <c:v>5.8165799999999997E-2</c:v>
                </c:pt>
                <c:pt idx="55">
                  <c:v>6.3822599999999993E-2</c:v>
                </c:pt>
                <c:pt idx="56">
                  <c:v>6.9237900000000005E-2</c:v>
                </c:pt>
                <c:pt idx="57">
                  <c:v>7.6359899999999994E-2</c:v>
                </c:pt>
                <c:pt idx="58">
                  <c:v>8.2461000000000007E-2</c:v>
                </c:pt>
                <c:pt idx="59">
                  <c:v>8.6638199999999999E-2</c:v>
                </c:pt>
                <c:pt idx="60">
                  <c:v>9.4086799999999998E-2</c:v>
                </c:pt>
                <c:pt idx="61">
                  <c:v>0.10231170000000001</c:v>
                </c:pt>
                <c:pt idx="62">
                  <c:v>0.1045196</c:v>
                </c:pt>
                <c:pt idx="63">
                  <c:v>0.10624119999999999</c:v>
                </c:pt>
                <c:pt idx="64">
                  <c:v>0.1140494</c:v>
                </c:pt>
                <c:pt idx="65">
                  <c:v>0.117233</c:v>
                </c:pt>
                <c:pt idx="66">
                  <c:v>0.1167369</c:v>
                </c:pt>
                <c:pt idx="67">
                  <c:v>0.1144944</c:v>
                </c:pt>
                <c:pt idx="68">
                  <c:v>0.1141606</c:v>
                </c:pt>
                <c:pt idx="69">
                  <c:v>0.1041975</c:v>
                </c:pt>
                <c:pt idx="70">
                  <c:v>0.1028353</c:v>
                </c:pt>
                <c:pt idx="71">
                  <c:v>9.7834900000000002E-2</c:v>
                </c:pt>
                <c:pt idx="72">
                  <c:v>9.6104999999999996E-2</c:v>
                </c:pt>
                <c:pt idx="73">
                  <c:v>8.8252899999999995E-2</c:v>
                </c:pt>
                <c:pt idx="74">
                  <c:v>8.2842799999999994E-2</c:v>
                </c:pt>
                <c:pt idx="75">
                  <c:v>8.2223699999999997E-2</c:v>
                </c:pt>
                <c:pt idx="76">
                  <c:v>7.3470800000000003E-2</c:v>
                </c:pt>
                <c:pt idx="77">
                  <c:v>7.0190799999999998E-2</c:v>
                </c:pt>
                <c:pt idx="78">
                  <c:v>6.1620099999999997E-2</c:v>
                </c:pt>
                <c:pt idx="79">
                  <c:v>5.9484799999999997E-2</c:v>
                </c:pt>
                <c:pt idx="80">
                  <c:v>6.0143200000000001E-2</c:v>
                </c:pt>
                <c:pt idx="81">
                  <c:v>7.2855299999999998E-2</c:v>
                </c:pt>
                <c:pt idx="82">
                  <c:v>7.1492399999999998E-2</c:v>
                </c:pt>
                <c:pt idx="83">
                  <c:v>7.3993699999999996E-2</c:v>
                </c:pt>
                <c:pt idx="84">
                  <c:v>7.2941400000000003E-2</c:v>
                </c:pt>
                <c:pt idx="85">
                  <c:v>7.5663800000000003E-2</c:v>
                </c:pt>
                <c:pt idx="86">
                  <c:v>7.8719399999999995E-2</c:v>
                </c:pt>
                <c:pt idx="87">
                  <c:v>8.0618400000000007E-2</c:v>
                </c:pt>
                <c:pt idx="88">
                  <c:v>8.9168200000000003E-2</c:v>
                </c:pt>
                <c:pt idx="89">
                  <c:v>9.0885800000000003E-2</c:v>
                </c:pt>
                <c:pt idx="90">
                  <c:v>9.5074199999999998E-2</c:v>
                </c:pt>
                <c:pt idx="91">
                  <c:v>9.5600000000000004E-2</c:v>
                </c:pt>
                <c:pt idx="92">
                  <c:v>9.3204800000000004E-2</c:v>
                </c:pt>
                <c:pt idx="93">
                  <c:v>8.2056000000000004E-2</c:v>
                </c:pt>
                <c:pt idx="94">
                  <c:v>8.0658300000000002E-2</c:v>
                </c:pt>
                <c:pt idx="95">
                  <c:v>7.7319600000000002E-2</c:v>
                </c:pt>
                <c:pt idx="96">
                  <c:v>7.6472700000000005E-2</c:v>
                </c:pt>
                <c:pt idx="97">
                  <c:v>7.7650499999999997E-2</c:v>
                </c:pt>
                <c:pt idx="98">
                  <c:v>7.9131300000000002E-2</c:v>
                </c:pt>
                <c:pt idx="99">
                  <c:v>7.7533400000000002E-2</c:v>
                </c:pt>
                <c:pt idx="100">
                  <c:v>6.9664699999999996E-2</c:v>
                </c:pt>
                <c:pt idx="101">
                  <c:v>6.9352399999999995E-2</c:v>
                </c:pt>
                <c:pt idx="102">
                  <c:v>6.6428399999999999E-2</c:v>
                </c:pt>
                <c:pt idx="103">
                  <c:v>6.8722599999999995E-2</c:v>
                </c:pt>
                <c:pt idx="104">
                  <c:v>7.1686600000000003E-2</c:v>
                </c:pt>
                <c:pt idx="105">
                  <c:v>7.9240599999999994E-2</c:v>
                </c:pt>
                <c:pt idx="106">
                  <c:v>8.6182599999999998E-2</c:v>
                </c:pt>
                <c:pt idx="107">
                  <c:v>8.3995100000000003E-2</c:v>
                </c:pt>
                <c:pt idx="108">
                  <c:v>7.9736899999999999E-2</c:v>
                </c:pt>
                <c:pt idx="109">
                  <c:v>7.1358500000000005E-2</c:v>
                </c:pt>
                <c:pt idx="110">
                  <c:v>6.7406499999999994E-2</c:v>
                </c:pt>
                <c:pt idx="111">
                  <c:v>6.4759200000000003E-2</c:v>
                </c:pt>
                <c:pt idx="112">
                  <c:v>6.3038999999999998E-2</c:v>
                </c:pt>
                <c:pt idx="113">
                  <c:v>6.3054399999999997E-2</c:v>
                </c:pt>
                <c:pt idx="114">
                  <c:v>6.2851299999999999E-2</c:v>
                </c:pt>
                <c:pt idx="115">
                  <c:v>5.8639700000000003E-2</c:v>
                </c:pt>
                <c:pt idx="116">
                  <c:v>5.9801399999999998E-2</c:v>
                </c:pt>
                <c:pt idx="117">
                  <c:v>5.6889099999999998E-2</c:v>
                </c:pt>
                <c:pt idx="118">
                  <c:v>5.71855E-2</c:v>
                </c:pt>
                <c:pt idx="119">
                  <c:v>6.7927699999999994E-2</c:v>
                </c:pt>
                <c:pt idx="120">
                  <c:v>7.5471099999999999E-2</c:v>
                </c:pt>
                <c:pt idx="121">
                  <c:v>8.5644899999999996E-2</c:v>
                </c:pt>
                <c:pt idx="122">
                  <c:v>9.3850900000000001E-2</c:v>
                </c:pt>
                <c:pt idx="123">
                  <c:v>9.9663100000000004E-2</c:v>
                </c:pt>
                <c:pt idx="124">
                  <c:v>0.1129226</c:v>
                </c:pt>
                <c:pt idx="125">
                  <c:v>0.1164649</c:v>
                </c:pt>
                <c:pt idx="126">
                  <c:v>0.1192213</c:v>
                </c:pt>
                <c:pt idx="127">
                  <c:v>0.1238913</c:v>
                </c:pt>
                <c:pt idx="128">
                  <c:v>0.1200037</c:v>
                </c:pt>
                <c:pt idx="129">
                  <c:v>0.1136909</c:v>
                </c:pt>
                <c:pt idx="130">
                  <c:v>0.10714120000000001</c:v>
                </c:pt>
                <c:pt idx="131">
                  <c:v>9.9336199999999999E-2</c:v>
                </c:pt>
                <c:pt idx="132">
                  <c:v>9.4783800000000001E-2</c:v>
                </c:pt>
                <c:pt idx="133">
                  <c:v>8.9963799999999997E-2</c:v>
                </c:pt>
                <c:pt idx="134">
                  <c:v>8.0215999999999996E-2</c:v>
                </c:pt>
                <c:pt idx="135">
                  <c:v>7.2369799999999998E-2</c:v>
                </c:pt>
                <c:pt idx="136">
                  <c:v>6.2460700000000001E-2</c:v>
                </c:pt>
                <c:pt idx="137">
                  <c:v>4.9512399999999998E-2</c:v>
                </c:pt>
                <c:pt idx="138">
                  <c:v>3.9818699999999999E-2</c:v>
                </c:pt>
                <c:pt idx="139">
                  <c:v>2.85451E-2</c:v>
                </c:pt>
                <c:pt idx="140">
                  <c:v>3.9639000000000001E-2</c:v>
                </c:pt>
                <c:pt idx="141">
                  <c:v>2.6514300000000001E-2</c:v>
                </c:pt>
                <c:pt idx="142">
                  <c:v>2.3357900000000001E-2</c:v>
                </c:pt>
                <c:pt idx="143">
                  <c:v>2.0879200000000001E-2</c:v>
                </c:pt>
                <c:pt idx="144">
                  <c:v>9.8849999999999997E-3</c:v>
                </c:pt>
                <c:pt idx="145">
                  <c:v>9.2621999999999999E-3</c:v>
                </c:pt>
                <c:pt idx="146">
                  <c:v>4.6055000000000002E-3</c:v>
                </c:pt>
                <c:pt idx="147">
                  <c:v>2.7338000000000002E-3</c:v>
                </c:pt>
                <c:pt idx="148">
                  <c:v>-3.2166E-3</c:v>
                </c:pt>
                <c:pt idx="149">
                  <c:v>4.4343999999999998E-3</c:v>
                </c:pt>
                <c:pt idx="150">
                  <c:v>1.06823E-2</c:v>
                </c:pt>
                <c:pt idx="151">
                  <c:v>2.3116500000000002E-2</c:v>
                </c:pt>
                <c:pt idx="152">
                  <c:v>1.5735200000000001E-2</c:v>
                </c:pt>
                <c:pt idx="153">
                  <c:v>4.2537400000000003E-2</c:v>
                </c:pt>
                <c:pt idx="154">
                  <c:v>4.9060800000000002E-2</c:v>
                </c:pt>
                <c:pt idx="155">
                  <c:v>5.3757699999999999E-2</c:v>
                </c:pt>
                <c:pt idx="156">
                  <c:v>6.1629700000000003E-2</c:v>
                </c:pt>
                <c:pt idx="157">
                  <c:v>6.45617E-2</c:v>
                </c:pt>
                <c:pt idx="158">
                  <c:v>6.9548100000000002E-2</c:v>
                </c:pt>
                <c:pt idx="159">
                  <c:v>7.6584799999999995E-2</c:v>
                </c:pt>
                <c:pt idx="160">
                  <c:v>8.7286699999999995E-2</c:v>
                </c:pt>
                <c:pt idx="161">
                  <c:v>8.4608100000000006E-2</c:v>
                </c:pt>
                <c:pt idx="162">
                  <c:v>9.2200799999999999E-2</c:v>
                </c:pt>
                <c:pt idx="163">
                  <c:v>9.1232900000000006E-2</c:v>
                </c:pt>
                <c:pt idx="164">
                  <c:v>8.2844799999999996E-2</c:v>
                </c:pt>
                <c:pt idx="165">
                  <c:v>5.6412999999999998E-2</c:v>
                </c:pt>
                <c:pt idx="166">
                  <c:v>4.81993E-2</c:v>
                </c:pt>
                <c:pt idx="167">
                  <c:v>4.8641499999999997E-2</c:v>
                </c:pt>
                <c:pt idx="168">
                  <c:v>5.6484699999999999E-2</c:v>
                </c:pt>
                <c:pt idx="169">
                  <c:v>5.7095699999999999E-2</c:v>
                </c:pt>
                <c:pt idx="170">
                  <c:v>6.2608399999999995E-2</c:v>
                </c:pt>
                <c:pt idx="171">
                  <c:v>6.8612199999999998E-2</c:v>
                </c:pt>
                <c:pt idx="172">
                  <c:v>7.1569800000000003E-2</c:v>
                </c:pt>
                <c:pt idx="173">
                  <c:v>7.7269099999999993E-2</c:v>
                </c:pt>
                <c:pt idx="174">
                  <c:v>7.37265E-2</c:v>
                </c:pt>
                <c:pt idx="175">
                  <c:v>7.0998000000000006E-2</c:v>
                </c:pt>
                <c:pt idx="176">
                  <c:v>8.0672499999999994E-2</c:v>
                </c:pt>
                <c:pt idx="177">
                  <c:v>9.9885000000000002E-2</c:v>
                </c:pt>
                <c:pt idx="178">
                  <c:v>0.1083771</c:v>
                </c:pt>
                <c:pt idx="179">
                  <c:v>0.110295</c:v>
                </c:pt>
                <c:pt idx="180">
                  <c:v>0.1136262</c:v>
                </c:pt>
                <c:pt idx="181">
                  <c:v>0.11333749999999999</c:v>
                </c:pt>
                <c:pt idx="182">
                  <c:v>0.1195585</c:v>
                </c:pt>
                <c:pt idx="183">
                  <c:v>0.1160337</c:v>
                </c:pt>
                <c:pt idx="184">
                  <c:v>0.1082916</c:v>
                </c:pt>
                <c:pt idx="185">
                  <c:v>0.11172550000000001</c:v>
                </c:pt>
                <c:pt idx="186">
                  <c:v>0.12090040000000001</c:v>
                </c:pt>
                <c:pt idx="187">
                  <c:v>0.13015019999999999</c:v>
                </c:pt>
                <c:pt idx="188">
                  <c:v>0.1276833</c:v>
                </c:pt>
                <c:pt idx="189">
                  <c:v>0.1267934</c:v>
                </c:pt>
                <c:pt idx="190">
                  <c:v>0.12715080000000001</c:v>
                </c:pt>
                <c:pt idx="191">
                  <c:v>0.12824240000000001</c:v>
                </c:pt>
                <c:pt idx="192">
                  <c:v>0.1207733</c:v>
                </c:pt>
                <c:pt idx="193">
                  <c:v>0.12143230000000001</c:v>
                </c:pt>
                <c:pt idx="194">
                  <c:v>0.1168975</c:v>
                </c:pt>
                <c:pt idx="195">
                  <c:v>0.1178279</c:v>
                </c:pt>
                <c:pt idx="196">
                  <c:v>0.12692339999999999</c:v>
                </c:pt>
                <c:pt idx="197">
                  <c:v>0.12371890000000001</c:v>
                </c:pt>
                <c:pt idx="198">
                  <c:v>0.1134163</c:v>
                </c:pt>
                <c:pt idx="199">
                  <c:v>0.1076483</c:v>
                </c:pt>
                <c:pt idx="200">
                  <c:v>0.10214819999999999</c:v>
                </c:pt>
                <c:pt idx="201">
                  <c:v>0.12127599999999999</c:v>
                </c:pt>
                <c:pt idx="202">
                  <c:v>0.1200239</c:v>
                </c:pt>
                <c:pt idx="203">
                  <c:v>0.12140670000000001</c:v>
                </c:pt>
                <c:pt idx="204">
                  <c:v>0.12148200000000001</c:v>
                </c:pt>
                <c:pt idx="205">
                  <c:v>0.1222946</c:v>
                </c:pt>
                <c:pt idx="206">
                  <c:v>0.10126250000000001</c:v>
                </c:pt>
                <c:pt idx="207">
                  <c:v>9.8086300000000001E-2</c:v>
                </c:pt>
                <c:pt idx="208">
                  <c:v>9.3976000000000004E-2</c:v>
                </c:pt>
                <c:pt idx="209">
                  <c:v>9.4561099999999995E-2</c:v>
                </c:pt>
                <c:pt idx="210">
                  <c:v>9.8442399999999999E-2</c:v>
                </c:pt>
                <c:pt idx="211">
                  <c:v>0.10350380000000001</c:v>
                </c:pt>
                <c:pt idx="212">
                  <c:v>0.1184154</c:v>
                </c:pt>
                <c:pt idx="213">
                  <c:v>0.10628120000000001</c:v>
                </c:pt>
                <c:pt idx="214">
                  <c:v>0.1105322</c:v>
                </c:pt>
                <c:pt idx="215">
                  <c:v>0.1050545</c:v>
                </c:pt>
                <c:pt idx="216">
                  <c:v>0.10914740000000001</c:v>
                </c:pt>
                <c:pt idx="217">
                  <c:v>0.10716879999999999</c:v>
                </c:pt>
                <c:pt idx="218">
                  <c:v>0.12532789999999999</c:v>
                </c:pt>
                <c:pt idx="219">
                  <c:v>0.12030009999999999</c:v>
                </c:pt>
                <c:pt idx="220">
                  <c:v>0.1103261</c:v>
                </c:pt>
                <c:pt idx="221">
                  <c:v>9.7618099999999999E-2</c:v>
                </c:pt>
                <c:pt idx="222">
                  <c:v>9.0011400000000005E-2</c:v>
                </c:pt>
                <c:pt idx="223">
                  <c:v>7.7546199999999996E-2</c:v>
                </c:pt>
                <c:pt idx="224">
                  <c:v>6.7102400000000006E-2</c:v>
                </c:pt>
                <c:pt idx="225">
                  <c:v>0.1025944</c:v>
                </c:pt>
                <c:pt idx="226">
                  <c:v>8.5880899999999996E-2</c:v>
                </c:pt>
                <c:pt idx="227">
                  <c:v>7.4048100000000006E-2</c:v>
                </c:pt>
                <c:pt idx="228">
                  <c:v>5.7673700000000001E-2</c:v>
                </c:pt>
                <c:pt idx="229">
                  <c:v>5.3686200000000003E-2</c:v>
                </c:pt>
                <c:pt idx="230">
                  <c:v>3.9632000000000001E-2</c:v>
                </c:pt>
                <c:pt idx="231">
                  <c:v>2.98135E-2</c:v>
                </c:pt>
                <c:pt idx="232">
                  <c:v>3.3780900000000003E-2</c:v>
                </c:pt>
                <c:pt idx="233">
                  <c:v>2.8666500000000001E-2</c:v>
                </c:pt>
                <c:pt idx="234">
                  <c:v>1.3978600000000001E-2</c:v>
                </c:pt>
                <c:pt idx="235">
                  <c:v>1.6018E-3</c:v>
                </c:pt>
                <c:pt idx="236">
                  <c:v>-1.85752E-2</c:v>
                </c:pt>
                <c:pt idx="237">
                  <c:v>-7.3640999999999998E-2</c:v>
                </c:pt>
                <c:pt idx="238">
                  <c:v>-6.2808500000000003E-2</c:v>
                </c:pt>
                <c:pt idx="239">
                  <c:v>-6.8418400000000004E-2</c:v>
                </c:pt>
                <c:pt idx="240">
                  <c:v>-7.3045499999999999E-2</c:v>
                </c:pt>
                <c:pt idx="241">
                  <c:v>-8.4377400000000005E-2</c:v>
                </c:pt>
                <c:pt idx="242">
                  <c:v>-7.2232299999999999E-2</c:v>
                </c:pt>
                <c:pt idx="243">
                  <c:v>-1.7794000000000001E-2</c:v>
                </c:pt>
                <c:pt idx="244">
                  <c:v>-2.62749E-2</c:v>
                </c:pt>
                <c:pt idx="245">
                  <c:v>-2.34013E-2</c:v>
                </c:pt>
                <c:pt idx="246">
                  <c:v>-1.52406E-2</c:v>
                </c:pt>
                <c:pt idx="247">
                  <c:v>-5.7038999999999996E-3</c:v>
                </c:pt>
                <c:pt idx="248">
                  <c:v>3.6181E-3</c:v>
                </c:pt>
                <c:pt idx="249">
                  <c:v>1.40097E-2</c:v>
                </c:pt>
                <c:pt idx="250">
                  <c:v>5.4831999999999997E-3</c:v>
                </c:pt>
                <c:pt idx="251">
                  <c:v>1.47936E-2</c:v>
                </c:pt>
                <c:pt idx="252">
                  <c:v>2.07724E-2</c:v>
                </c:pt>
                <c:pt idx="253">
                  <c:v>2.7117200000000001E-2</c:v>
                </c:pt>
                <c:pt idx="254">
                  <c:v>1.7132399999999999E-2</c:v>
                </c:pt>
                <c:pt idx="255">
                  <c:v>-3.2848099999999998E-2</c:v>
                </c:pt>
                <c:pt idx="256">
                  <c:v>-2.73289E-2</c:v>
                </c:pt>
                <c:pt idx="257">
                  <c:v>-2.12531E-2</c:v>
                </c:pt>
                <c:pt idx="258">
                  <c:v>-1.50186E-2</c:v>
                </c:pt>
                <c:pt idx="259">
                  <c:v>-1.09757E-2</c:v>
                </c:pt>
                <c:pt idx="260">
                  <c:v>-5.6870000000000002E-3</c:v>
                </c:pt>
                <c:pt idx="261">
                  <c:v>1.1663999999999999E-3</c:v>
                </c:pt>
                <c:pt idx="262">
                  <c:v>6.5598999999999996E-3</c:v>
                </c:pt>
                <c:pt idx="263">
                  <c:v>7.9512000000000003E-3</c:v>
                </c:pt>
                <c:pt idx="264">
                  <c:v>1.7148799999999999E-2</c:v>
                </c:pt>
                <c:pt idx="265">
                  <c:v>3.1564099999999998E-2</c:v>
                </c:pt>
                <c:pt idx="266">
                  <c:v>3.61497E-2</c:v>
                </c:pt>
                <c:pt idx="267">
                  <c:v>3.8507899999999998E-2</c:v>
                </c:pt>
                <c:pt idx="268">
                  <c:v>4.2572699999999998E-2</c:v>
                </c:pt>
                <c:pt idx="269">
                  <c:v>4.3754300000000003E-2</c:v>
                </c:pt>
                <c:pt idx="270">
                  <c:v>4.2132299999999998E-2</c:v>
                </c:pt>
                <c:pt idx="271">
                  <c:v>4.2624599999999999E-2</c:v>
                </c:pt>
                <c:pt idx="272">
                  <c:v>4.3861400000000002E-2</c:v>
                </c:pt>
                <c:pt idx="273">
                  <c:v>4.0599099999999999E-2</c:v>
                </c:pt>
                <c:pt idx="274">
                  <c:v>4.1042500000000003E-2</c:v>
                </c:pt>
                <c:pt idx="275">
                  <c:v>4.0940600000000001E-2</c:v>
                </c:pt>
                <c:pt idx="276">
                  <c:v>4.3207000000000002E-2</c:v>
                </c:pt>
                <c:pt idx="277">
                  <c:v>3.51893E-2</c:v>
                </c:pt>
                <c:pt idx="278">
                  <c:v>3.3966900000000001E-2</c:v>
                </c:pt>
                <c:pt idx="279">
                  <c:v>3.45747E-2</c:v>
                </c:pt>
                <c:pt idx="280">
                  <c:v>3.2169900000000001E-2</c:v>
                </c:pt>
                <c:pt idx="281">
                  <c:v>3.25253E-2</c:v>
                </c:pt>
                <c:pt idx="282">
                  <c:v>3.3487000000000003E-2</c:v>
                </c:pt>
                <c:pt idx="283">
                  <c:v>2.9882200000000001E-2</c:v>
                </c:pt>
                <c:pt idx="284">
                  <c:v>3.0254E-2</c:v>
                </c:pt>
                <c:pt idx="285">
                  <c:v>3.2899699999999997E-2</c:v>
                </c:pt>
                <c:pt idx="286">
                  <c:v>3.03422E-2</c:v>
                </c:pt>
                <c:pt idx="287">
                  <c:v>3.1845699999999998E-2</c:v>
                </c:pt>
                <c:pt idx="288">
                  <c:v>2.8858100000000001E-2</c:v>
                </c:pt>
                <c:pt idx="289">
                  <c:v>3.51051E-2</c:v>
                </c:pt>
                <c:pt idx="290">
                  <c:v>4.1977899999999999E-2</c:v>
                </c:pt>
                <c:pt idx="291">
                  <c:v>4.3552500000000001E-2</c:v>
                </c:pt>
                <c:pt idx="292">
                  <c:v>4.7561600000000002E-2</c:v>
                </c:pt>
                <c:pt idx="293">
                  <c:v>5.0398999999999999E-2</c:v>
                </c:pt>
                <c:pt idx="294">
                  <c:v>5.4960500000000002E-2</c:v>
                </c:pt>
                <c:pt idx="295">
                  <c:v>6.1751599999999997E-2</c:v>
                </c:pt>
                <c:pt idx="296">
                  <c:v>6.3316399999999995E-2</c:v>
                </c:pt>
                <c:pt idx="297">
                  <c:v>6.2200499999999999E-2</c:v>
                </c:pt>
                <c:pt idx="298">
                  <c:v>6.5742999999999996E-2</c:v>
                </c:pt>
                <c:pt idx="299">
                  <c:v>7.0603100000000002E-2</c:v>
                </c:pt>
                <c:pt idx="300">
                  <c:v>7.51222E-2</c:v>
                </c:pt>
                <c:pt idx="301">
                  <c:v>7.2563600000000006E-2</c:v>
                </c:pt>
                <c:pt idx="302">
                  <c:v>7.5307200000000005E-2</c:v>
                </c:pt>
                <c:pt idx="303">
                  <c:v>7.7508199999999999E-2</c:v>
                </c:pt>
                <c:pt idx="304">
                  <c:v>7.6775300000000005E-2</c:v>
                </c:pt>
                <c:pt idx="305">
                  <c:v>7.6768500000000003E-2</c:v>
                </c:pt>
                <c:pt idx="306">
                  <c:v>7.60903E-2</c:v>
                </c:pt>
                <c:pt idx="307">
                  <c:v>7.5412199999999999E-2</c:v>
                </c:pt>
                <c:pt idx="308">
                  <c:v>7.81192E-2</c:v>
                </c:pt>
                <c:pt idx="309">
                  <c:v>8.1509700000000004E-2</c:v>
                </c:pt>
                <c:pt idx="310">
                  <c:v>8.1958400000000001E-2</c:v>
                </c:pt>
                <c:pt idx="311">
                  <c:v>8.2032300000000002E-2</c:v>
                </c:pt>
                <c:pt idx="312">
                  <c:v>8.0556900000000001E-2</c:v>
                </c:pt>
                <c:pt idx="313">
                  <c:v>8.15863E-2</c:v>
                </c:pt>
                <c:pt idx="314">
                  <c:v>8.1254499999999993E-2</c:v>
                </c:pt>
                <c:pt idx="315">
                  <c:v>8.0060999999999993E-2</c:v>
                </c:pt>
                <c:pt idx="316">
                  <c:v>8.1478700000000001E-2</c:v>
                </c:pt>
                <c:pt idx="317">
                  <c:v>8.1456399999999998E-2</c:v>
                </c:pt>
                <c:pt idx="318">
                  <c:v>8.1944799999999998E-2</c:v>
                </c:pt>
                <c:pt idx="319">
                  <c:v>7.8410999999999995E-2</c:v>
                </c:pt>
                <c:pt idx="320">
                  <c:v>7.73977E-2</c:v>
                </c:pt>
                <c:pt idx="321">
                  <c:v>7.6574299999999998E-2</c:v>
                </c:pt>
                <c:pt idx="322">
                  <c:v>7.2505600000000003E-2</c:v>
                </c:pt>
                <c:pt idx="323">
                  <c:v>6.51674E-2</c:v>
                </c:pt>
                <c:pt idx="324">
                  <c:v>6.0818799999999999E-2</c:v>
                </c:pt>
                <c:pt idx="325">
                  <c:v>5.61264E-2</c:v>
                </c:pt>
                <c:pt idx="326">
                  <c:v>4.675E-2</c:v>
                </c:pt>
                <c:pt idx="327">
                  <c:v>4.3615800000000003E-2</c:v>
                </c:pt>
                <c:pt idx="328">
                  <c:v>4.1147200000000002E-2</c:v>
                </c:pt>
                <c:pt idx="329">
                  <c:v>3.7070400000000003E-2</c:v>
                </c:pt>
                <c:pt idx="330">
                  <c:v>3.56403E-2</c:v>
                </c:pt>
                <c:pt idx="331">
                  <c:v>3.6512000000000003E-2</c:v>
                </c:pt>
                <c:pt idx="332">
                  <c:v>3.53348E-2</c:v>
                </c:pt>
                <c:pt idx="333">
                  <c:v>3.5663800000000002E-2</c:v>
                </c:pt>
                <c:pt idx="334">
                  <c:v>3.6164300000000003E-2</c:v>
                </c:pt>
                <c:pt idx="335">
                  <c:v>3.8400400000000001E-2</c:v>
                </c:pt>
                <c:pt idx="336">
                  <c:v>3.9556099999999997E-2</c:v>
                </c:pt>
                <c:pt idx="337">
                  <c:v>4.01433E-2</c:v>
                </c:pt>
                <c:pt idx="338">
                  <c:v>4.2081100000000003E-2</c:v>
                </c:pt>
                <c:pt idx="339">
                  <c:v>4.8573400000000003E-2</c:v>
                </c:pt>
                <c:pt idx="340">
                  <c:v>4.6977600000000001E-2</c:v>
                </c:pt>
                <c:pt idx="341">
                  <c:v>5.0192300000000002E-2</c:v>
                </c:pt>
                <c:pt idx="342">
                  <c:v>4.8811500000000001E-2</c:v>
                </c:pt>
                <c:pt idx="343">
                  <c:v>4.7285800000000003E-2</c:v>
                </c:pt>
                <c:pt idx="344">
                  <c:v>4.7048100000000002E-2</c:v>
                </c:pt>
                <c:pt idx="345">
                  <c:v>4.64083E-2</c:v>
                </c:pt>
                <c:pt idx="346">
                  <c:v>4.6707699999999998E-2</c:v>
                </c:pt>
                <c:pt idx="347">
                  <c:v>5.0316600000000003E-2</c:v>
                </c:pt>
                <c:pt idx="348">
                  <c:v>5.4218299999999997E-2</c:v>
                </c:pt>
                <c:pt idx="349">
                  <c:v>5.5105599999999998E-2</c:v>
                </c:pt>
                <c:pt idx="350">
                  <c:v>5.5444E-2</c:v>
                </c:pt>
                <c:pt idx="351">
                  <c:v>4.74206E-2</c:v>
                </c:pt>
                <c:pt idx="352">
                  <c:v>5.0118200000000002E-2</c:v>
                </c:pt>
                <c:pt idx="353">
                  <c:v>4.9376200000000002E-2</c:v>
                </c:pt>
                <c:pt idx="354">
                  <c:v>4.9549799999999998E-2</c:v>
                </c:pt>
                <c:pt idx="355">
                  <c:v>5.2633800000000001E-2</c:v>
                </c:pt>
                <c:pt idx="356">
                  <c:v>5.1204699999999999E-2</c:v>
                </c:pt>
                <c:pt idx="357">
                  <c:v>4.9926699999999997E-2</c:v>
                </c:pt>
                <c:pt idx="358">
                  <c:v>5.0188999999999998E-2</c:v>
                </c:pt>
                <c:pt idx="359">
                  <c:v>4.7892200000000003E-2</c:v>
                </c:pt>
                <c:pt idx="360">
                  <c:v>4.2470300000000002E-2</c:v>
                </c:pt>
                <c:pt idx="361">
                  <c:v>4.1415399999999998E-2</c:v>
                </c:pt>
                <c:pt idx="362">
                  <c:v>6.4128299999999999E-2</c:v>
                </c:pt>
                <c:pt idx="363">
                  <c:v>0.10952530000000001</c:v>
                </c:pt>
                <c:pt idx="364">
                  <c:v>0.1117838</c:v>
                </c:pt>
                <c:pt idx="365">
                  <c:v>9.3488199999999994E-2</c:v>
                </c:pt>
                <c:pt idx="366">
                  <c:v>7.9814200000000002E-2</c:v>
                </c:pt>
                <c:pt idx="367">
                  <c:v>6.9497900000000001E-2</c:v>
                </c:pt>
                <c:pt idx="368">
                  <c:v>6.12223E-2</c:v>
                </c:pt>
                <c:pt idx="369">
                  <c:v>4.9798799999999997E-2</c:v>
                </c:pt>
                <c:pt idx="370">
                  <c:v>4.0698600000000001E-2</c:v>
                </c:pt>
                <c:pt idx="371">
                  <c:v>3.1922499999999999E-2</c:v>
                </c:pt>
                <c:pt idx="372">
                  <c:v>2.97492E-2</c:v>
                </c:pt>
                <c:pt idx="373">
                  <c:v>3.0065700000000001E-2</c:v>
                </c:pt>
                <c:pt idx="374">
                  <c:v>5.8601E-3</c:v>
                </c:pt>
                <c:pt idx="375">
                  <c:v>-3.9120299999999997E-2</c:v>
                </c:pt>
                <c:pt idx="376">
                  <c:v>-4.3481899999999997E-2</c:v>
                </c:pt>
                <c:pt idx="377">
                  <c:v>-3.28788E-2</c:v>
                </c:pt>
                <c:pt idx="378">
                  <c:v>-2.1527600000000001E-2</c:v>
                </c:pt>
                <c:pt idx="379">
                  <c:v>-1.30511E-2</c:v>
                </c:pt>
                <c:pt idx="380">
                  <c:v>-4.6950000000000004E-3</c:v>
                </c:pt>
                <c:pt idx="381">
                  <c:v>6.2458000000000001E-3</c:v>
                </c:pt>
                <c:pt idx="382">
                  <c:v>1.7850999999999999E-2</c:v>
                </c:pt>
                <c:pt idx="383">
                  <c:v>3.40687E-2</c:v>
                </c:pt>
                <c:pt idx="384">
                  <c:v>4.2526899999999999E-2</c:v>
                </c:pt>
                <c:pt idx="385">
                  <c:v>4.3962500000000002E-2</c:v>
                </c:pt>
                <c:pt idx="386">
                  <c:v>5.6008700000000002E-2</c:v>
                </c:pt>
                <c:pt idx="387">
                  <c:v>7.1105299999999996E-2</c:v>
                </c:pt>
                <c:pt idx="388">
                  <c:v>8.0528100000000005E-2</c:v>
                </c:pt>
                <c:pt idx="389">
                  <c:v>9.7914500000000002E-2</c:v>
                </c:pt>
                <c:pt idx="390">
                  <c:v>0.1077398</c:v>
                </c:pt>
                <c:pt idx="391">
                  <c:v>0.11296059999999999</c:v>
                </c:pt>
                <c:pt idx="392">
                  <c:v>0.1174124</c:v>
                </c:pt>
                <c:pt idx="393">
                  <c:v>0.1219698</c:v>
                </c:pt>
                <c:pt idx="394">
                  <c:v>0.12237049999999999</c:v>
                </c:pt>
                <c:pt idx="395">
                  <c:v>0.1209783</c:v>
                </c:pt>
                <c:pt idx="396">
                  <c:v>0.115227</c:v>
                </c:pt>
                <c:pt idx="397">
                  <c:v>0.115772</c:v>
                </c:pt>
                <c:pt idx="398">
                  <c:v>0.104631</c:v>
                </c:pt>
                <c:pt idx="399">
                  <c:v>9.0944999999999998E-2</c:v>
                </c:pt>
                <c:pt idx="400">
                  <c:v>8.1356999999999999E-2</c:v>
                </c:pt>
                <c:pt idx="401">
                  <c:v>6.5007999999999996E-2</c:v>
                </c:pt>
                <c:pt idx="402">
                  <c:v>5.4539999999999998E-2</c:v>
                </c:pt>
                <c:pt idx="403">
                  <c:v>4.9772999999999998E-2</c:v>
                </c:pt>
                <c:pt idx="404">
                  <c:v>4.4629000000000002E-2</c:v>
                </c:pt>
                <c:pt idx="405">
                  <c:v>3.9498999999999999E-2</c:v>
                </c:pt>
                <c:pt idx="406">
                  <c:v>3.2396000000000001E-2</c:v>
                </c:pt>
                <c:pt idx="407">
                  <c:v>2.2917E-2</c:v>
                </c:pt>
                <c:pt idx="408">
                  <c:v>2.181E-2</c:v>
                </c:pt>
                <c:pt idx="409">
                  <c:v>2.0903000000000001E-2</c:v>
                </c:pt>
                <c:pt idx="410">
                  <c:v>1.9503E-2</c:v>
                </c:pt>
                <c:pt idx="411">
                  <c:v>2.1791000000000001E-2</c:v>
                </c:pt>
                <c:pt idx="412">
                  <c:v>2.3407000000000001E-2</c:v>
                </c:pt>
                <c:pt idx="413">
                  <c:v>2.6381999999999999E-2</c:v>
                </c:pt>
                <c:pt idx="414">
                  <c:v>2.767E-2</c:v>
                </c:pt>
                <c:pt idx="415">
                  <c:v>2.5004999999999999E-2</c:v>
                </c:pt>
                <c:pt idx="416">
                  <c:v>2.3178000000000001E-2</c:v>
                </c:pt>
                <c:pt idx="417">
                  <c:v>2.2505000000000001E-2</c:v>
                </c:pt>
                <c:pt idx="418">
                  <c:v>2.4275999999999999E-2</c:v>
                </c:pt>
                <c:pt idx="419">
                  <c:v>2.6886E-2</c:v>
                </c:pt>
                <c:pt idx="420">
                  <c:v>2.6329999999999999E-2</c:v>
                </c:pt>
                <c:pt idx="421">
                  <c:v>2.6845000000000001E-2</c:v>
                </c:pt>
                <c:pt idx="422">
                  <c:v>3.0515E-2</c:v>
                </c:pt>
                <c:pt idx="423">
                  <c:v>3.6001999999999999E-2</c:v>
                </c:pt>
              </c:numCache>
            </c:numRef>
          </c:val>
          <c:extLst>
            <c:ext xmlns:c16="http://schemas.microsoft.com/office/drawing/2014/chart" uri="{C3380CC4-5D6E-409C-BE32-E72D297353CC}">
              <c16:uniqueId val="{00000001-1F76-4908-91D2-9D9F5F2FFB5A}"/>
            </c:ext>
          </c:extLst>
        </c:ser>
        <c:dLbls>
          <c:showLegendKey val="0"/>
          <c:showVal val="0"/>
          <c:showCatName val="0"/>
          <c:showSerName val="0"/>
          <c:showPercent val="0"/>
          <c:showBubbleSize val="0"/>
        </c:dLbls>
        <c:axId val="3"/>
        <c:axId val="4"/>
      </c:areaChart>
      <c:lineChart>
        <c:grouping val="standard"/>
        <c:varyColors val="0"/>
        <c:ser>
          <c:idx val="3"/>
          <c:order val="2"/>
          <c:tx>
            <c:strRef>
              <c:f>Sheet1!$D$1</c:f>
              <c:strCache>
                <c:ptCount val="1"/>
                <c:pt idx="0">
                  <c:v>5.7% Long Run Average</c:v>
                </c:pt>
              </c:strCache>
            </c:strRef>
          </c:tx>
          <c:spPr>
            <a:ln w="43137">
              <a:solidFill>
                <a:srgbClr val="FFC000"/>
              </a:solidFill>
              <a:prstDash val="solid"/>
            </a:ln>
          </c:spPr>
          <c:marker>
            <c:symbol val="none"/>
          </c:marker>
          <c:cat>
            <c:strRef>
              <c:f>Sheet1!$A$2:$A$440</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Sheet1!$D$2:$D$440</c:f>
              <c:numCache>
                <c:formatCode>General</c:formatCode>
                <c:ptCount val="439"/>
                <c:pt idx="0">
                  <c:v>5.7000000000000002E-2</c:v>
                </c:pt>
                <c:pt idx="1">
                  <c:v>5.7000000000000002E-2</c:v>
                </c:pt>
                <c:pt idx="2">
                  <c:v>5.7000000000000002E-2</c:v>
                </c:pt>
                <c:pt idx="3">
                  <c:v>5.7000000000000002E-2</c:v>
                </c:pt>
                <c:pt idx="4">
                  <c:v>5.7000000000000002E-2</c:v>
                </c:pt>
                <c:pt idx="5">
                  <c:v>5.7000000000000002E-2</c:v>
                </c:pt>
                <c:pt idx="6">
                  <c:v>5.7000000000000002E-2</c:v>
                </c:pt>
                <c:pt idx="7">
                  <c:v>5.7000000000000002E-2</c:v>
                </c:pt>
                <c:pt idx="8">
                  <c:v>5.7000000000000002E-2</c:v>
                </c:pt>
                <c:pt idx="9">
                  <c:v>5.7000000000000002E-2</c:v>
                </c:pt>
                <c:pt idx="10">
                  <c:v>5.7000000000000002E-2</c:v>
                </c:pt>
                <c:pt idx="11">
                  <c:v>5.7000000000000002E-2</c:v>
                </c:pt>
                <c:pt idx="12">
                  <c:v>5.7000000000000002E-2</c:v>
                </c:pt>
                <c:pt idx="13">
                  <c:v>5.7000000000000002E-2</c:v>
                </c:pt>
                <c:pt idx="14">
                  <c:v>5.7000000000000002E-2</c:v>
                </c:pt>
                <c:pt idx="15">
                  <c:v>5.7000000000000002E-2</c:v>
                </c:pt>
                <c:pt idx="16">
                  <c:v>5.7000000000000002E-2</c:v>
                </c:pt>
                <c:pt idx="17">
                  <c:v>5.7000000000000002E-2</c:v>
                </c:pt>
                <c:pt idx="18">
                  <c:v>5.7000000000000002E-2</c:v>
                </c:pt>
                <c:pt idx="19">
                  <c:v>5.7000000000000002E-2</c:v>
                </c:pt>
                <c:pt idx="20">
                  <c:v>5.7000000000000002E-2</c:v>
                </c:pt>
                <c:pt idx="21">
                  <c:v>5.7000000000000002E-2</c:v>
                </c:pt>
                <c:pt idx="22">
                  <c:v>5.7000000000000002E-2</c:v>
                </c:pt>
                <c:pt idx="23">
                  <c:v>5.7000000000000002E-2</c:v>
                </c:pt>
                <c:pt idx="24">
                  <c:v>5.7000000000000002E-2</c:v>
                </c:pt>
                <c:pt idx="25">
                  <c:v>5.7000000000000002E-2</c:v>
                </c:pt>
                <c:pt idx="26">
                  <c:v>5.7000000000000002E-2</c:v>
                </c:pt>
                <c:pt idx="27">
                  <c:v>5.7000000000000002E-2</c:v>
                </c:pt>
                <c:pt idx="28">
                  <c:v>5.7000000000000002E-2</c:v>
                </c:pt>
                <c:pt idx="29">
                  <c:v>5.7000000000000002E-2</c:v>
                </c:pt>
                <c:pt idx="30">
                  <c:v>5.7000000000000002E-2</c:v>
                </c:pt>
                <c:pt idx="31">
                  <c:v>5.7000000000000002E-2</c:v>
                </c:pt>
                <c:pt idx="32">
                  <c:v>5.7000000000000002E-2</c:v>
                </c:pt>
                <c:pt idx="33">
                  <c:v>5.7000000000000002E-2</c:v>
                </c:pt>
                <c:pt idx="34">
                  <c:v>5.7000000000000002E-2</c:v>
                </c:pt>
                <c:pt idx="35">
                  <c:v>5.7000000000000002E-2</c:v>
                </c:pt>
                <c:pt idx="36">
                  <c:v>5.7000000000000002E-2</c:v>
                </c:pt>
                <c:pt idx="37">
                  <c:v>5.7000000000000002E-2</c:v>
                </c:pt>
                <c:pt idx="38">
                  <c:v>5.7000000000000002E-2</c:v>
                </c:pt>
                <c:pt idx="39">
                  <c:v>5.7000000000000002E-2</c:v>
                </c:pt>
                <c:pt idx="40">
                  <c:v>5.7000000000000002E-2</c:v>
                </c:pt>
                <c:pt idx="41">
                  <c:v>5.7000000000000002E-2</c:v>
                </c:pt>
                <c:pt idx="42">
                  <c:v>5.7000000000000002E-2</c:v>
                </c:pt>
                <c:pt idx="43">
                  <c:v>5.7000000000000002E-2</c:v>
                </c:pt>
                <c:pt idx="44">
                  <c:v>5.7000000000000002E-2</c:v>
                </c:pt>
                <c:pt idx="45">
                  <c:v>5.7000000000000002E-2</c:v>
                </c:pt>
                <c:pt idx="46">
                  <c:v>5.7000000000000002E-2</c:v>
                </c:pt>
                <c:pt idx="47">
                  <c:v>5.7000000000000002E-2</c:v>
                </c:pt>
                <c:pt idx="48">
                  <c:v>5.7000000000000002E-2</c:v>
                </c:pt>
                <c:pt idx="49">
                  <c:v>5.7000000000000002E-2</c:v>
                </c:pt>
                <c:pt idx="50">
                  <c:v>5.7000000000000002E-2</c:v>
                </c:pt>
                <c:pt idx="51">
                  <c:v>5.7000000000000002E-2</c:v>
                </c:pt>
                <c:pt idx="52">
                  <c:v>5.7000000000000002E-2</c:v>
                </c:pt>
                <c:pt idx="53">
                  <c:v>5.7000000000000002E-2</c:v>
                </c:pt>
                <c:pt idx="54">
                  <c:v>5.7000000000000002E-2</c:v>
                </c:pt>
                <c:pt idx="55">
                  <c:v>5.7000000000000002E-2</c:v>
                </c:pt>
                <c:pt idx="56">
                  <c:v>5.7000000000000002E-2</c:v>
                </c:pt>
                <c:pt idx="57">
                  <c:v>5.7000000000000002E-2</c:v>
                </c:pt>
                <c:pt idx="58">
                  <c:v>5.7000000000000002E-2</c:v>
                </c:pt>
                <c:pt idx="59">
                  <c:v>5.7000000000000002E-2</c:v>
                </c:pt>
                <c:pt idx="60">
                  <c:v>5.7000000000000002E-2</c:v>
                </c:pt>
                <c:pt idx="61">
                  <c:v>5.7000000000000002E-2</c:v>
                </c:pt>
                <c:pt idx="62">
                  <c:v>5.7000000000000002E-2</c:v>
                </c:pt>
                <c:pt idx="63">
                  <c:v>5.7000000000000002E-2</c:v>
                </c:pt>
                <c:pt idx="64">
                  <c:v>5.7000000000000002E-2</c:v>
                </c:pt>
                <c:pt idx="65">
                  <c:v>5.7000000000000002E-2</c:v>
                </c:pt>
                <c:pt idx="66">
                  <c:v>5.7000000000000002E-2</c:v>
                </c:pt>
                <c:pt idx="67">
                  <c:v>5.7000000000000002E-2</c:v>
                </c:pt>
                <c:pt idx="68">
                  <c:v>5.7000000000000002E-2</c:v>
                </c:pt>
                <c:pt idx="69">
                  <c:v>5.7000000000000002E-2</c:v>
                </c:pt>
                <c:pt idx="70">
                  <c:v>5.7000000000000002E-2</c:v>
                </c:pt>
                <c:pt idx="71">
                  <c:v>5.7000000000000002E-2</c:v>
                </c:pt>
                <c:pt idx="72">
                  <c:v>5.7000000000000002E-2</c:v>
                </c:pt>
                <c:pt idx="73">
                  <c:v>5.7000000000000002E-2</c:v>
                </c:pt>
                <c:pt idx="74">
                  <c:v>5.7000000000000002E-2</c:v>
                </c:pt>
                <c:pt idx="75">
                  <c:v>5.7000000000000002E-2</c:v>
                </c:pt>
                <c:pt idx="76">
                  <c:v>5.7000000000000002E-2</c:v>
                </c:pt>
                <c:pt idx="77">
                  <c:v>5.7000000000000002E-2</c:v>
                </c:pt>
                <c:pt idx="78">
                  <c:v>5.7000000000000002E-2</c:v>
                </c:pt>
                <c:pt idx="79">
                  <c:v>5.7000000000000002E-2</c:v>
                </c:pt>
                <c:pt idx="80">
                  <c:v>5.7000000000000002E-2</c:v>
                </c:pt>
                <c:pt idx="81">
                  <c:v>5.7000000000000002E-2</c:v>
                </c:pt>
                <c:pt idx="82">
                  <c:v>5.7000000000000002E-2</c:v>
                </c:pt>
                <c:pt idx="83">
                  <c:v>5.7000000000000002E-2</c:v>
                </c:pt>
                <c:pt idx="84">
                  <c:v>5.7000000000000002E-2</c:v>
                </c:pt>
                <c:pt idx="85">
                  <c:v>5.7000000000000002E-2</c:v>
                </c:pt>
                <c:pt idx="86">
                  <c:v>5.7000000000000002E-2</c:v>
                </c:pt>
                <c:pt idx="87">
                  <c:v>5.7000000000000002E-2</c:v>
                </c:pt>
                <c:pt idx="88">
                  <c:v>5.7000000000000002E-2</c:v>
                </c:pt>
                <c:pt idx="89">
                  <c:v>5.7000000000000002E-2</c:v>
                </c:pt>
                <c:pt idx="90">
                  <c:v>5.7000000000000002E-2</c:v>
                </c:pt>
                <c:pt idx="91">
                  <c:v>5.7000000000000002E-2</c:v>
                </c:pt>
                <c:pt idx="92">
                  <c:v>5.7000000000000002E-2</c:v>
                </c:pt>
                <c:pt idx="93">
                  <c:v>5.7000000000000002E-2</c:v>
                </c:pt>
                <c:pt idx="94">
                  <c:v>5.7000000000000002E-2</c:v>
                </c:pt>
                <c:pt idx="95">
                  <c:v>5.7000000000000002E-2</c:v>
                </c:pt>
                <c:pt idx="96">
                  <c:v>5.7000000000000002E-2</c:v>
                </c:pt>
                <c:pt idx="97">
                  <c:v>5.7000000000000002E-2</c:v>
                </c:pt>
                <c:pt idx="98">
                  <c:v>5.7000000000000002E-2</c:v>
                </c:pt>
                <c:pt idx="99">
                  <c:v>5.7000000000000002E-2</c:v>
                </c:pt>
                <c:pt idx="100">
                  <c:v>5.7000000000000002E-2</c:v>
                </c:pt>
                <c:pt idx="101">
                  <c:v>5.7000000000000002E-2</c:v>
                </c:pt>
                <c:pt idx="102">
                  <c:v>5.7000000000000002E-2</c:v>
                </c:pt>
                <c:pt idx="103">
                  <c:v>5.7000000000000002E-2</c:v>
                </c:pt>
                <c:pt idx="104">
                  <c:v>5.7000000000000002E-2</c:v>
                </c:pt>
                <c:pt idx="105">
                  <c:v>5.7000000000000002E-2</c:v>
                </c:pt>
                <c:pt idx="106">
                  <c:v>5.7000000000000002E-2</c:v>
                </c:pt>
                <c:pt idx="107">
                  <c:v>5.7000000000000002E-2</c:v>
                </c:pt>
                <c:pt idx="108">
                  <c:v>5.7000000000000002E-2</c:v>
                </c:pt>
                <c:pt idx="109">
                  <c:v>5.7000000000000002E-2</c:v>
                </c:pt>
                <c:pt idx="110">
                  <c:v>5.7000000000000002E-2</c:v>
                </c:pt>
                <c:pt idx="111">
                  <c:v>5.7000000000000002E-2</c:v>
                </c:pt>
                <c:pt idx="112">
                  <c:v>5.7000000000000002E-2</c:v>
                </c:pt>
                <c:pt idx="113">
                  <c:v>5.7000000000000002E-2</c:v>
                </c:pt>
                <c:pt idx="114">
                  <c:v>5.7000000000000002E-2</c:v>
                </c:pt>
                <c:pt idx="115">
                  <c:v>5.7000000000000002E-2</c:v>
                </c:pt>
                <c:pt idx="116">
                  <c:v>5.7000000000000002E-2</c:v>
                </c:pt>
                <c:pt idx="117">
                  <c:v>5.7000000000000002E-2</c:v>
                </c:pt>
                <c:pt idx="118">
                  <c:v>5.7000000000000002E-2</c:v>
                </c:pt>
                <c:pt idx="119">
                  <c:v>5.7000000000000002E-2</c:v>
                </c:pt>
                <c:pt idx="120">
                  <c:v>5.7000000000000002E-2</c:v>
                </c:pt>
                <c:pt idx="121">
                  <c:v>5.7000000000000002E-2</c:v>
                </c:pt>
                <c:pt idx="122">
                  <c:v>5.7000000000000002E-2</c:v>
                </c:pt>
                <c:pt idx="123">
                  <c:v>5.7000000000000002E-2</c:v>
                </c:pt>
                <c:pt idx="124">
                  <c:v>5.7000000000000002E-2</c:v>
                </c:pt>
                <c:pt idx="125">
                  <c:v>5.7000000000000002E-2</c:v>
                </c:pt>
                <c:pt idx="126">
                  <c:v>5.7000000000000002E-2</c:v>
                </c:pt>
                <c:pt idx="127">
                  <c:v>5.7000000000000002E-2</c:v>
                </c:pt>
                <c:pt idx="128">
                  <c:v>5.7000000000000002E-2</c:v>
                </c:pt>
                <c:pt idx="129">
                  <c:v>5.7000000000000002E-2</c:v>
                </c:pt>
                <c:pt idx="130">
                  <c:v>5.7000000000000002E-2</c:v>
                </c:pt>
                <c:pt idx="131">
                  <c:v>5.7000000000000002E-2</c:v>
                </c:pt>
                <c:pt idx="132">
                  <c:v>5.7000000000000002E-2</c:v>
                </c:pt>
                <c:pt idx="133">
                  <c:v>5.7000000000000002E-2</c:v>
                </c:pt>
                <c:pt idx="134">
                  <c:v>5.7000000000000002E-2</c:v>
                </c:pt>
                <c:pt idx="135">
                  <c:v>5.7000000000000002E-2</c:v>
                </c:pt>
                <c:pt idx="136">
                  <c:v>5.7000000000000002E-2</c:v>
                </c:pt>
                <c:pt idx="137">
                  <c:v>5.7000000000000002E-2</c:v>
                </c:pt>
                <c:pt idx="138">
                  <c:v>5.7000000000000002E-2</c:v>
                </c:pt>
                <c:pt idx="139">
                  <c:v>5.7000000000000002E-2</c:v>
                </c:pt>
                <c:pt idx="140">
                  <c:v>5.7000000000000002E-2</c:v>
                </c:pt>
                <c:pt idx="141">
                  <c:v>5.7000000000000002E-2</c:v>
                </c:pt>
                <c:pt idx="142">
                  <c:v>5.7000000000000002E-2</c:v>
                </c:pt>
                <c:pt idx="143">
                  <c:v>5.7000000000000002E-2</c:v>
                </c:pt>
                <c:pt idx="144">
                  <c:v>5.7000000000000002E-2</c:v>
                </c:pt>
                <c:pt idx="145">
                  <c:v>5.7000000000000002E-2</c:v>
                </c:pt>
                <c:pt idx="146">
                  <c:v>5.7000000000000002E-2</c:v>
                </c:pt>
                <c:pt idx="147">
                  <c:v>5.7000000000000002E-2</c:v>
                </c:pt>
                <c:pt idx="148">
                  <c:v>5.7000000000000002E-2</c:v>
                </c:pt>
                <c:pt idx="149">
                  <c:v>5.7000000000000002E-2</c:v>
                </c:pt>
                <c:pt idx="150">
                  <c:v>5.7000000000000002E-2</c:v>
                </c:pt>
                <c:pt idx="151">
                  <c:v>5.7000000000000002E-2</c:v>
                </c:pt>
                <c:pt idx="152">
                  <c:v>5.7000000000000002E-2</c:v>
                </c:pt>
                <c:pt idx="153">
                  <c:v>5.7000000000000002E-2</c:v>
                </c:pt>
                <c:pt idx="154">
                  <c:v>5.7000000000000002E-2</c:v>
                </c:pt>
                <c:pt idx="155">
                  <c:v>5.7000000000000002E-2</c:v>
                </c:pt>
                <c:pt idx="156">
                  <c:v>5.7000000000000002E-2</c:v>
                </c:pt>
                <c:pt idx="157">
                  <c:v>5.7000000000000002E-2</c:v>
                </c:pt>
                <c:pt idx="158">
                  <c:v>5.7000000000000002E-2</c:v>
                </c:pt>
                <c:pt idx="159">
                  <c:v>5.7000000000000002E-2</c:v>
                </c:pt>
                <c:pt idx="160">
                  <c:v>5.7000000000000002E-2</c:v>
                </c:pt>
                <c:pt idx="161">
                  <c:v>5.7000000000000002E-2</c:v>
                </c:pt>
                <c:pt idx="162">
                  <c:v>5.7000000000000002E-2</c:v>
                </c:pt>
                <c:pt idx="163">
                  <c:v>5.7000000000000002E-2</c:v>
                </c:pt>
                <c:pt idx="164">
                  <c:v>5.7000000000000002E-2</c:v>
                </c:pt>
                <c:pt idx="165">
                  <c:v>5.7000000000000002E-2</c:v>
                </c:pt>
                <c:pt idx="166">
                  <c:v>5.7000000000000002E-2</c:v>
                </c:pt>
                <c:pt idx="167">
                  <c:v>5.7000000000000002E-2</c:v>
                </c:pt>
                <c:pt idx="168">
                  <c:v>5.7000000000000002E-2</c:v>
                </c:pt>
                <c:pt idx="169">
                  <c:v>5.7000000000000002E-2</c:v>
                </c:pt>
                <c:pt idx="170">
                  <c:v>5.7000000000000002E-2</c:v>
                </c:pt>
                <c:pt idx="171">
                  <c:v>5.7000000000000002E-2</c:v>
                </c:pt>
                <c:pt idx="172">
                  <c:v>5.7000000000000002E-2</c:v>
                </c:pt>
                <c:pt idx="173">
                  <c:v>5.7000000000000002E-2</c:v>
                </c:pt>
                <c:pt idx="174">
                  <c:v>5.7000000000000002E-2</c:v>
                </c:pt>
                <c:pt idx="175">
                  <c:v>5.7000000000000002E-2</c:v>
                </c:pt>
                <c:pt idx="176">
                  <c:v>5.7000000000000002E-2</c:v>
                </c:pt>
                <c:pt idx="177">
                  <c:v>5.7000000000000002E-2</c:v>
                </c:pt>
                <c:pt idx="178">
                  <c:v>5.7000000000000002E-2</c:v>
                </c:pt>
                <c:pt idx="179">
                  <c:v>5.7000000000000002E-2</c:v>
                </c:pt>
                <c:pt idx="180">
                  <c:v>5.7000000000000002E-2</c:v>
                </c:pt>
                <c:pt idx="181">
                  <c:v>5.7000000000000002E-2</c:v>
                </c:pt>
                <c:pt idx="182">
                  <c:v>5.7000000000000002E-2</c:v>
                </c:pt>
                <c:pt idx="183">
                  <c:v>5.7000000000000002E-2</c:v>
                </c:pt>
                <c:pt idx="184">
                  <c:v>5.7000000000000002E-2</c:v>
                </c:pt>
                <c:pt idx="185">
                  <c:v>5.7000000000000002E-2</c:v>
                </c:pt>
                <c:pt idx="186">
                  <c:v>5.7000000000000002E-2</c:v>
                </c:pt>
                <c:pt idx="187">
                  <c:v>5.7000000000000002E-2</c:v>
                </c:pt>
                <c:pt idx="188">
                  <c:v>5.7000000000000002E-2</c:v>
                </c:pt>
                <c:pt idx="189">
                  <c:v>5.7000000000000002E-2</c:v>
                </c:pt>
                <c:pt idx="190">
                  <c:v>5.7000000000000002E-2</c:v>
                </c:pt>
                <c:pt idx="191">
                  <c:v>5.7000000000000002E-2</c:v>
                </c:pt>
                <c:pt idx="192">
                  <c:v>5.7000000000000002E-2</c:v>
                </c:pt>
                <c:pt idx="193">
                  <c:v>5.7000000000000002E-2</c:v>
                </c:pt>
                <c:pt idx="194">
                  <c:v>5.7000000000000002E-2</c:v>
                </c:pt>
                <c:pt idx="195">
                  <c:v>5.7000000000000002E-2</c:v>
                </c:pt>
                <c:pt idx="196">
                  <c:v>5.7000000000000002E-2</c:v>
                </c:pt>
                <c:pt idx="197">
                  <c:v>5.7000000000000002E-2</c:v>
                </c:pt>
                <c:pt idx="198">
                  <c:v>5.7000000000000002E-2</c:v>
                </c:pt>
                <c:pt idx="199">
                  <c:v>5.7000000000000002E-2</c:v>
                </c:pt>
                <c:pt idx="200">
                  <c:v>5.7000000000000002E-2</c:v>
                </c:pt>
                <c:pt idx="201">
                  <c:v>5.7000000000000002E-2</c:v>
                </c:pt>
                <c:pt idx="202">
                  <c:v>5.7000000000000002E-2</c:v>
                </c:pt>
                <c:pt idx="203">
                  <c:v>5.7000000000000002E-2</c:v>
                </c:pt>
                <c:pt idx="204">
                  <c:v>5.7000000000000002E-2</c:v>
                </c:pt>
                <c:pt idx="205">
                  <c:v>5.7000000000000002E-2</c:v>
                </c:pt>
                <c:pt idx="206">
                  <c:v>5.7000000000000002E-2</c:v>
                </c:pt>
                <c:pt idx="207">
                  <c:v>5.7000000000000002E-2</c:v>
                </c:pt>
                <c:pt idx="208">
                  <c:v>5.7000000000000002E-2</c:v>
                </c:pt>
                <c:pt idx="209">
                  <c:v>5.7000000000000002E-2</c:v>
                </c:pt>
                <c:pt idx="210">
                  <c:v>5.7000000000000002E-2</c:v>
                </c:pt>
                <c:pt idx="211">
                  <c:v>5.7000000000000002E-2</c:v>
                </c:pt>
                <c:pt idx="212">
                  <c:v>5.7000000000000002E-2</c:v>
                </c:pt>
                <c:pt idx="213">
                  <c:v>5.7000000000000002E-2</c:v>
                </c:pt>
                <c:pt idx="214">
                  <c:v>5.7000000000000002E-2</c:v>
                </c:pt>
                <c:pt idx="215">
                  <c:v>5.7000000000000002E-2</c:v>
                </c:pt>
                <c:pt idx="216">
                  <c:v>5.7000000000000002E-2</c:v>
                </c:pt>
                <c:pt idx="217">
                  <c:v>5.7000000000000002E-2</c:v>
                </c:pt>
                <c:pt idx="218">
                  <c:v>5.7000000000000002E-2</c:v>
                </c:pt>
                <c:pt idx="219">
                  <c:v>5.7000000000000002E-2</c:v>
                </c:pt>
                <c:pt idx="220">
                  <c:v>5.7000000000000002E-2</c:v>
                </c:pt>
                <c:pt idx="221">
                  <c:v>5.7000000000000002E-2</c:v>
                </c:pt>
                <c:pt idx="222">
                  <c:v>5.7000000000000002E-2</c:v>
                </c:pt>
                <c:pt idx="223">
                  <c:v>5.7000000000000002E-2</c:v>
                </c:pt>
                <c:pt idx="224">
                  <c:v>5.7000000000000002E-2</c:v>
                </c:pt>
                <c:pt idx="225">
                  <c:v>5.7000000000000002E-2</c:v>
                </c:pt>
                <c:pt idx="226">
                  <c:v>5.7000000000000002E-2</c:v>
                </c:pt>
                <c:pt idx="227">
                  <c:v>5.7000000000000002E-2</c:v>
                </c:pt>
                <c:pt idx="228">
                  <c:v>5.7000000000000002E-2</c:v>
                </c:pt>
                <c:pt idx="229">
                  <c:v>5.7000000000000002E-2</c:v>
                </c:pt>
                <c:pt idx="230">
                  <c:v>5.7000000000000002E-2</c:v>
                </c:pt>
                <c:pt idx="231">
                  <c:v>5.7000000000000002E-2</c:v>
                </c:pt>
                <c:pt idx="232">
                  <c:v>5.7000000000000002E-2</c:v>
                </c:pt>
                <c:pt idx="233">
                  <c:v>5.7000000000000002E-2</c:v>
                </c:pt>
                <c:pt idx="234">
                  <c:v>5.7000000000000002E-2</c:v>
                </c:pt>
                <c:pt idx="235">
                  <c:v>5.7000000000000002E-2</c:v>
                </c:pt>
                <c:pt idx="236">
                  <c:v>5.7000000000000002E-2</c:v>
                </c:pt>
                <c:pt idx="237">
                  <c:v>5.7000000000000002E-2</c:v>
                </c:pt>
                <c:pt idx="238">
                  <c:v>5.7000000000000002E-2</c:v>
                </c:pt>
                <c:pt idx="239">
                  <c:v>5.7000000000000002E-2</c:v>
                </c:pt>
                <c:pt idx="240">
                  <c:v>5.7000000000000002E-2</c:v>
                </c:pt>
                <c:pt idx="241">
                  <c:v>5.7000000000000002E-2</c:v>
                </c:pt>
                <c:pt idx="242">
                  <c:v>5.7000000000000002E-2</c:v>
                </c:pt>
                <c:pt idx="243">
                  <c:v>5.7000000000000002E-2</c:v>
                </c:pt>
                <c:pt idx="244">
                  <c:v>5.7000000000000002E-2</c:v>
                </c:pt>
                <c:pt idx="245">
                  <c:v>5.7000000000000002E-2</c:v>
                </c:pt>
                <c:pt idx="246">
                  <c:v>5.7000000000000002E-2</c:v>
                </c:pt>
                <c:pt idx="247">
                  <c:v>5.7000000000000002E-2</c:v>
                </c:pt>
                <c:pt idx="248">
                  <c:v>5.7000000000000002E-2</c:v>
                </c:pt>
                <c:pt idx="249">
                  <c:v>5.7000000000000002E-2</c:v>
                </c:pt>
                <c:pt idx="250">
                  <c:v>5.7000000000000002E-2</c:v>
                </c:pt>
                <c:pt idx="251">
                  <c:v>5.7000000000000002E-2</c:v>
                </c:pt>
                <c:pt idx="252">
                  <c:v>5.7000000000000002E-2</c:v>
                </c:pt>
                <c:pt idx="253">
                  <c:v>5.7000000000000002E-2</c:v>
                </c:pt>
                <c:pt idx="254">
                  <c:v>5.7000000000000002E-2</c:v>
                </c:pt>
                <c:pt idx="255">
                  <c:v>5.7000000000000002E-2</c:v>
                </c:pt>
                <c:pt idx="256">
                  <c:v>5.7000000000000002E-2</c:v>
                </c:pt>
                <c:pt idx="257">
                  <c:v>5.7000000000000002E-2</c:v>
                </c:pt>
                <c:pt idx="258">
                  <c:v>5.7000000000000002E-2</c:v>
                </c:pt>
                <c:pt idx="259">
                  <c:v>5.7000000000000002E-2</c:v>
                </c:pt>
                <c:pt idx="260">
                  <c:v>5.7000000000000002E-2</c:v>
                </c:pt>
                <c:pt idx="261">
                  <c:v>5.7000000000000002E-2</c:v>
                </c:pt>
                <c:pt idx="262">
                  <c:v>5.7000000000000002E-2</c:v>
                </c:pt>
                <c:pt idx="263">
                  <c:v>5.7000000000000002E-2</c:v>
                </c:pt>
                <c:pt idx="264">
                  <c:v>5.7000000000000002E-2</c:v>
                </c:pt>
                <c:pt idx="265">
                  <c:v>5.7000000000000002E-2</c:v>
                </c:pt>
                <c:pt idx="266">
                  <c:v>5.7000000000000002E-2</c:v>
                </c:pt>
                <c:pt idx="267">
                  <c:v>5.7000000000000002E-2</c:v>
                </c:pt>
                <c:pt idx="268">
                  <c:v>5.7000000000000002E-2</c:v>
                </c:pt>
                <c:pt idx="269">
                  <c:v>5.7000000000000002E-2</c:v>
                </c:pt>
                <c:pt idx="270">
                  <c:v>5.7000000000000002E-2</c:v>
                </c:pt>
                <c:pt idx="271">
                  <c:v>5.7000000000000002E-2</c:v>
                </c:pt>
                <c:pt idx="272">
                  <c:v>5.7000000000000002E-2</c:v>
                </c:pt>
                <c:pt idx="273">
                  <c:v>5.7000000000000002E-2</c:v>
                </c:pt>
                <c:pt idx="274">
                  <c:v>5.7000000000000002E-2</c:v>
                </c:pt>
                <c:pt idx="275">
                  <c:v>5.7000000000000002E-2</c:v>
                </c:pt>
                <c:pt idx="276">
                  <c:v>5.7000000000000002E-2</c:v>
                </c:pt>
                <c:pt idx="277">
                  <c:v>5.7000000000000002E-2</c:v>
                </c:pt>
                <c:pt idx="278">
                  <c:v>5.7000000000000002E-2</c:v>
                </c:pt>
                <c:pt idx="279">
                  <c:v>5.7000000000000002E-2</c:v>
                </c:pt>
                <c:pt idx="280">
                  <c:v>5.7000000000000002E-2</c:v>
                </c:pt>
                <c:pt idx="281">
                  <c:v>5.7000000000000002E-2</c:v>
                </c:pt>
                <c:pt idx="282">
                  <c:v>5.7000000000000002E-2</c:v>
                </c:pt>
                <c:pt idx="283">
                  <c:v>5.7000000000000002E-2</c:v>
                </c:pt>
                <c:pt idx="284">
                  <c:v>5.7000000000000002E-2</c:v>
                </c:pt>
                <c:pt idx="285">
                  <c:v>5.7000000000000002E-2</c:v>
                </c:pt>
                <c:pt idx="286">
                  <c:v>5.7000000000000002E-2</c:v>
                </c:pt>
                <c:pt idx="287">
                  <c:v>5.7000000000000002E-2</c:v>
                </c:pt>
                <c:pt idx="288">
                  <c:v>5.7000000000000002E-2</c:v>
                </c:pt>
                <c:pt idx="289">
                  <c:v>5.7000000000000002E-2</c:v>
                </c:pt>
                <c:pt idx="290">
                  <c:v>5.7000000000000002E-2</c:v>
                </c:pt>
                <c:pt idx="291">
                  <c:v>5.7000000000000002E-2</c:v>
                </c:pt>
                <c:pt idx="292">
                  <c:v>5.7000000000000002E-2</c:v>
                </c:pt>
                <c:pt idx="293">
                  <c:v>5.7000000000000002E-2</c:v>
                </c:pt>
                <c:pt idx="294">
                  <c:v>5.7000000000000002E-2</c:v>
                </c:pt>
                <c:pt idx="295">
                  <c:v>5.7000000000000002E-2</c:v>
                </c:pt>
                <c:pt idx="296">
                  <c:v>5.7000000000000002E-2</c:v>
                </c:pt>
                <c:pt idx="297">
                  <c:v>5.7000000000000002E-2</c:v>
                </c:pt>
                <c:pt idx="298">
                  <c:v>5.7000000000000002E-2</c:v>
                </c:pt>
                <c:pt idx="299">
                  <c:v>5.7000000000000002E-2</c:v>
                </c:pt>
                <c:pt idx="300">
                  <c:v>5.7000000000000002E-2</c:v>
                </c:pt>
                <c:pt idx="301">
                  <c:v>5.7000000000000002E-2</c:v>
                </c:pt>
                <c:pt idx="302">
                  <c:v>5.7000000000000002E-2</c:v>
                </c:pt>
                <c:pt idx="303">
                  <c:v>5.7000000000000002E-2</c:v>
                </c:pt>
                <c:pt idx="304">
                  <c:v>5.7000000000000002E-2</c:v>
                </c:pt>
                <c:pt idx="305">
                  <c:v>5.7000000000000002E-2</c:v>
                </c:pt>
                <c:pt idx="306">
                  <c:v>5.7000000000000002E-2</c:v>
                </c:pt>
                <c:pt idx="307">
                  <c:v>5.7000000000000002E-2</c:v>
                </c:pt>
                <c:pt idx="308">
                  <c:v>5.7000000000000002E-2</c:v>
                </c:pt>
                <c:pt idx="309">
                  <c:v>5.7000000000000002E-2</c:v>
                </c:pt>
                <c:pt idx="310">
                  <c:v>5.7000000000000002E-2</c:v>
                </c:pt>
                <c:pt idx="311">
                  <c:v>5.7000000000000002E-2</c:v>
                </c:pt>
                <c:pt idx="312">
                  <c:v>5.7000000000000002E-2</c:v>
                </c:pt>
                <c:pt idx="313">
                  <c:v>5.7000000000000002E-2</c:v>
                </c:pt>
                <c:pt idx="314">
                  <c:v>5.7000000000000002E-2</c:v>
                </c:pt>
                <c:pt idx="315">
                  <c:v>5.7000000000000002E-2</c:v>
                </c:pt>
                <c:pt idx="316">
                  <c:v>5.7000000000000002E-2</c:v>
                </c:pt>
                <c:pt idx="317">
                  <c:v>5.7000000000000002E-2</c:v>
                </c:pt>
                <c:pt idx="318">
                  <c:v>5.7000000000000002E-2</c:v>
                </c:pt>
                <c:pt idx="319">
                  <c:v>5.7000000000000002E-2</c:v>
                </c:pt>
                <c:pt idx="320">
                  <c:v>5.7000000000000002E-2</c:v>
                </c:pt>
                <c:pt idx="321">
                  <c:v>5.7000000000000002E-2</c:v>
                </c:pt>
                <c:pt idx="322">
                  <c:v>5.7000000000000002E-2</c:v>
                </c:pt>
                <c:pt idx="323">
                  <c:v>5.7000000000000002E-2</c:v>
                </c:pt>
                <c:pt idx="324">
                  <c:v>5.7000000000000002E-2</c:v>
                </c:pt>
                <c:pt idx="325">
                  <c:v>5.7000000000000002E-2</c:v>
                </c:pt>
                <c:pt idx="326">
                  <c:v>5.7000000000000002E-2</c:v>
                </c:pt>
                <c:pt idx="327">
                  <c:v>5.7000000000000002E-2</c:v>
                </c:pt>
                <c:pt idx="328">
                  <c:v>5.7000000000000002E-2</c:v>
                </c:pt>
                <c:pt idx="329">
                  <c:v>5.7000000000000002E-2</c:v>
                </c:pt>
                <c:pt idx="330">
                  <c:v>5.7000000000000002E-2</c:v>
                </c:pt>
                <c:pt idx="331">
                  <c:v>5.7000000000000002E-2</c:v>
                </c:pt>
                <c:pt idx="332">
                  <c:v>5.7000000000000002E-2</c:v>
                </c:pt>
                <c:pt idx="333">
                  <c:v>5.7000000000000002E-2</c:v>
                </c:pt>
                <c:pt idx="334">
                  <c:v>5.7000000000000002E-2</c:v>
                </c:pt>
                <c:pt idx="335">
                  <c:v>5.7000000000000002E-2</c:v>
                </c:pt>
                <c:pt idx="336">
                  <c:v>5.7000000000000002E-2</c:v>
                </c:pt>
                <c:pt idx="337">
                  <c:v>5.7000000000000002E-2</c:v>
                </c:pt>
                <c:pt idx="338">
                  <c:v>5.7000000000000002E-2</c:v>
                </c:pt>
                <c:pt idx="339">
                  <c:v>5.7000000000000002E-2</c:v>
                </c:pt>
                <c:pt idx="340">
                  <c:v>5.7000000000000002E-2</c:v>
                </c:pt>
                <c:pt idx="341">
                  <c:v>5.7000000000000002E-2</c:v>
                </c:pt>
                <c:pt idx="342">
                  <c:v>5.7000000000000002E-2</c:v>
                </c:pt>
                <c:pt idx="343">
                  <c:v>5.7000000000000002E-2</c:v>
                </c:pt>
                <c:pt idx="344">
                  <c:v>5.7000000000000002E-2</c:v>
                </c:pt>
                <c:pt idx="345">
                  <c:v>5.7000000000000002E-2</c:v>
                </c:pt>
                <c:pt idx="346">
                  <c:v>5.7000000000000002E-2</c:v>
                </c:pt>
                <c:pt idx="347">
                  <c:v>5.7000000000000002E-2</c:v>
                </c:pt>
                <c:pt idx="348">
                  <c:v>5.7000000000000002E-2</c:v>
                </c:pt>
                <c:pt idx="349">
                  <c:v>5.7000000000000002E-2</c:v>
                </c:pt>
                <c:pt idx="350">
                  <c:v>5.7000000000000002E-2</c:v>
                </c:pt>
                <c:pt idx="351">
                  <c:v>5.7000000000000002E-2</c:v>
                </c:pt>
                <c:pt idx="352">
                  <c:v>5.7000000000000002E-2</c:v>
                </c:pt>
                <c:pt idx="353">
                  <c:v>5.7000000000000002E-2</c:v>
                </c:pt>
                <c:pt idx="354">
                  <c:v>5.7000000000000002E-2</c:v>
                </c:pt>
                <c:pt idx="355">
                  <c:v>5.7000000000000002E-2</c:v>
                </c:pt>
                <c:pt idx="356">
                  <c:v>5.7000000000000002E-2</c:v>
                </c:pt>
                <c:pt idx="357">
                  <c:v>5.7000000000000002E-2</c:v>
                </c:pt>
                <c:pt idx="358">
                  <c:v>5.7000000000000002E-2</c:v>
                </c:pt>
                <c:pt idx="359">
                  <c:v>5.7000000000000002E-2</c:v>
                </c:pt>
                <c:pt idx="360">
                  <c:v>5.7000000000000002E-2</c:v>
                </c:pt>
                <c:pt idx="361">
                  <c:v>5.7000000000000002E-2</c:v>
                </c:pt>
                <c:pt idx="362">
                  <c:v>5.7000000000000002E-2</c:v>
                </c:pt>
                <c:pt idx="363">
                  <c:v>5.7000000000000002E-2</c:v>
                </c:pt>
                <c:pt idx="364">
                  <c:v>5.7000000000000002E-2</c:v>
                </c:pt>
                <c:pt idx="365">
                  <c:v>5.7000000000000002E-2</c:v>
                </c:pt>
                <c:pt idx="366">
                  <c:v>5.7000000000000002E-2</c:v>
                </c:pt>
                <c:pt idx="367">
                  <c:v>5.7000000000000002E-2</c:v>
                </c:pt>
                <c:pt idx="368">
                  <c:v>5.7000000000000002E-2</c:v>
                </c:pt>
                <c:pt idx="369">
                  <c:v>5.7000000000000002E-2</c:v>
                </c:pt>
                <c:pt idx="370">
                  <c:v>5.7000000000000002E-2</c:v>
                </c:pt>
                <c:pt idx="371">
                  <c:v>5.7000000000000002E-2</c:v>
                </c:pt>
                <c:pt idx="372">
                  <c:v>5.7000000000000002E-2</c:v>
                </c:pt>
                <c:pt idx="373">
                  <c:v>5.7000000000000002E-2</c:v>
                </c:pt>
                <c:pt idx="374">
                  <c:v>5.7000000000000002E-2</c:v>
                </c:pt>
                <c:pt idx="375">
                  <c:v>5.7000000000000002E-2</c:v>
                </c:pt>
                <c:pt idx="376">
                  <c:v>5.7000000000000002E-2</c:v>
                </c:pt>
                <c:pt idx="377">
                  <c:v>5.7000000000000002E-2</c:v>
                </c:pt>
                <c:pt idx="378">
                  <c:v>5.7000000000000002E-2</c:v>
                </c:pt>
                <c:pt idx="379">
                  <c:v>5.7000000000000002E-2</c:v>
                </c:pt>
                <c:pt idx="380">
                  <c:v>5.7000000000000002E-2</c:v>
                </c:pt>
                <c:pt idx="381">
                  <c:v>5.7000000000000002E-2</c:v>
                </c:pt>
                <c:pt idx="382">
                  <c:v>5.7000000000000002E-2</c:v>
                </c:pt>
                <c:pt idx="383">
                  <c:v>5.7000000000000002E-2</c:v>
                </c:pt>
                <c:pt idx="384">
                  <c:v>5.7000000000000002E-2</c:v>
                </c:pt>
                <c:pt idx="385">
                  <c:v>5.7000000000000002E-2</c:v>
                </c:pt>
                <c:pt idx="386">
                  <c:v>5.7000000000000002E-2</c:v>
                </c:pt>
                <c:pt idx="387">
                  <c:v>5.7000000000000002E-2</c:v>
                </c:pt>
                <c:pt idx="388">
                  <c:v>5.7000000000000002E-2</c:v>
                </c:pt>
                <c:pt idx="389">
                  <c:v>5.7000000000000002E-2</c:v>
                </c:pt>
                <c:pt idx="390">
                  <c:v>5.7000000000000002E-2</c:v>
                </c:pt>
                <c:pt idx="391">
                  <c:v>5.7000000000000002E-2</c:v>
                </c:pt>
                <c:pt idx="392">
                  <c:v>5.7000000000000002E-2</c:v>
                </c:pt>
                <c:pt idx="393">
                  <c:v>5.7000000000000002E-2</c:v>
                </c:pt>
                <c:pt idx="394">
                  <c:v>5.7000000000000002E-2</c:v>
                </c:pt>
                <c:pt idx="395">
                  <c:v>5.7000000000000002E-2</c:v>
                </c:pt>
                <c:pt idx="396">
                  <c:v>5.7000000000000002E-2</c:v>
                </c:pt>
                <c:pt idx="397">
                  <c:v>5.7000000000000002E-2</c:v>
                </c:pt>
                <c:pt idx="398">
                  <c:v>5.7000000000000002E-2</c:v>
                </c:pt>
                <c:pt idx="399">
                  <c:v>5.7000000000000002E-2</c:v>
                </c:pt>
                <c:pt idx="400">
                  <c:v>5.7000000000000002E-2</c:v>
                </c:pt>
                <c:pt idx="401">
                  <c:v>5.7000000000000002E-2</c:v>
                </c:pt>
                <c:pt idx="402">
                  <c:v>5.7000000000000002E-2</c:v>
                </c:pt>
                <c:pt idx="403">
                  <c:v>5.7000000000000002E-2</c:v>
                </c:pt>
                <c:pt idx="404">
                  <c:v>5.7000000000000002E-2</c:v>
                </c:pt>
                <c:pt idx="405">
                  <c:v>5.7000000000000002E-2</c:v>
                </c:pt>
                <c:pt idx="406">
                  <c:v>5.7000000000000002E-2</c:v>
                </c:pt>
                <c:pt idx="407">
                  <c:v>5.7000000000000002E-2</c:v>
                </c:pt>
                <c:pt idx="408">
                  <c:v>5.7000000000000002E-2</c:v>
                </c:pt>
                <c:pt idx="409">
                  <c:v>5.7000000000000002E-2</c:v>
                </c:pt>
                <c:pt idx="410">
                  <c:v>5.7000000000000002E-2</c:v>
                </c:pt>
                <c:pt idx="411">
                  <c:v>5.7000000000000002E-2</c:v>
                </c:pt>
                <c:pt idx="412">
                  <c:v>5.7000000000000002E-2</c:v>
                </c:pt>
                <c:pt idx="413">
                  <c:v>5.7000000000000002E-2</c:v>
                </c:pt>
                <c:pt idx="414">
                  <c:v>5.7000000000000002E-2</c:v>
                </c:pt>
                <c:pt idx="415">
                  <c:v>5.7000000000000002E-2</c:v>
                </c:pt>
                <c:pt idx="416">
                  <c:v>5.7000000000000002E-2</c:v>
                </c:pt>
                <c:pt idx="417">
                  <c:v>5.7000000000000002E-2</c:v>
                </c:pt>
                <c:pt idx="418">
                  <c:v>5.7000000000000002E-2</c:v>
                </c:pt>
                <c:pt idx="419">
                  <c:v>5.7000000000000002E-2</c:v>
                </c:pt>
                <c:pt idx="420">
                  <c:v>5.7000000000000002E-2</c:v>
                </c:pt>
                <c:pt idx="421">
                  <c:v>5.7000000000000002E-2</c:v>
                </c:pt>
                <c:pt idx="422">
                  <c:v>5.7000000000000002E-2</c:v>
                </c:pt>
                <c:pt idx="423">
                  <c:v>5.7000000000000002E-2</c:v>
                </c:pt>
                <c:pt idx="424">
                  <c:v>5.7000000000000002E-2</c:v>
                </c:pt>
                <c:pt idx="425">
                  <c:v>5.7000000000000002E-2</c:v>
                </c:pt>
                <c:pt idx="426">
                  <c:v>5.7000000000000002E-2</c:v>
                </c:pt>
                <c:pt idx="427">
                  <c:v>5.7000000000000002E-2</c:v>
                </c:pt>
                <c:pt idx="428">
                  <c:v>5.7000000000000002E-2</c:v>
                </c:pt>
                <c:pt idx="429">
                  <c:v>5.7000000000000002E-2</c:v>
                </c:pt>
                <c:pt idx="430">
                  <c:v>5.7000000000000002E-2</c:v>
                </c:pt>
                <c:pt idx="431">
                  <c:v>5.7000000000000002E-2</c:v>
                </c:pt>
                <c:pt idx="432">
                  <c:v>5.7000000000000002E-2</c:v>
                </c:pt>
                <c:pt idx="433">
                  <c:v>5.7000000000000002E-2</c:v>
                </c:pt>
                <c:pt idx="434">
                  <c:v>5.7000000000000002E-2</c:v>
                </c:pt>
                <c:pt idx="435">
                  <c:v>5.7000000000000002E-2</c:v>
                </c:pt>
                <c:pt idx="436">
                  <c:v>5.7000000000000002E-2</c:v>
                </c:pt>
                <c:pt idx="437">
                  <c:v>5.7000000000000002E-2</c:v>
                </c:pt>
                <c:pt idx="438">
                  <c:v>5.7000000000000002E-2</c:v>
                </c:pt>
              </c:numCache>
            </c:numRef>
          </c:val>
          <c:smooth val="0"/>
          <c:extLst>
            <c:ext xmlns:c16="http://schemas.microsoft.com/office/drawing/2014/chart" uri="{C3380CC4-5D6E-409C-BE32-E72D297353CC}">
              <c16:uniqueId val="{00000002-1F76-4908-91D2-9D9F5F2FFB5A}"/>
            </c:ext>
          </c:extLst>
        </c:ser>
        <c:dLbls>
          <c:showLegendKey val="0"/>
          <c:showVal val="0"/>
          <c:showCatName val="0"/>
          <c:showSerName val="0"/>
          <c:showPercent val="0"/>
          <c:showBubbleSize val="0"/>
        </c:dLbls>
        <c:marker val="1"/>
        <c:smooth val="0"/>
        <c:axId val="231732144"/>
        <c:axId val="1"/>
      </c:lineChart>
      <c:catAx>
        <c:axId val="231732144"/>
        <c:scaling>
          <c:orientation val="minMax"/>
        </c:scaling>
        <c:delete val="0"/>
        <c:axPos val="b"/>
        <c:numFmt formatCode="General" sourceLinked="1"/>
        <c:majorTickMark val="out"/>
        <c:minorTickMark val="none"/>
        <c:tickLblPos val="nextTo"/>
        <c:spPr>
          <a:ln w="3595">
            <a:solidFill>
              <a:schemeClr val="tx1"/>
            </a:solidFill>
            <a:prstDash val="solid"/>
          </a:ln>
        </c:spPr>
        <c:txPr>
          <a:bodyPr rot="0" vert="horz"/>
          <a:lstStyle/>
          <a:p>
            <a:pPr>
              <a:defRPr sz="1104"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15"/>
          <c:min val="-0.1"/>
        </c:scaling>
        <c:delete val="0"/>
        <c:axPos val="l"/>
        <c:majorGridlines>
          <c:spPr>
            <a:ln w="3595">
              <a:solidFill>
                <a:schemeClr val="tx1"/>
              </a:solidFill>
              <a:prstDash val="solid"/>
            </a:ln>
          </c:spPr>
        </c:majorGridlines>
        <c:numFmt formatCode="0.0%" sourceLinked="0"/>
        <c:majorTickMark val="out"/>
        <c:minorTickMark val="none"/>
        <c:tickLblPos val="nextTo"/>
        <c:spPr>
          <a:ln w="3595">
            <a:solidFill>
              <a:schemeClr val="tx1"/>
            </a:solidFill>
            <a:prstDash val="solid"/>
          </a:ln>
        </c:spPr>
        <c:txPr>
          <a:bodyPr rot="0" vert="horz"/>
          <a:lstStyle/>
          <a:p>
            <a:pPr>
              <a:defRPr sz="906" b="0" i="0" u="none" strike="noStrike" baseline="0">
                <a:solidFill>
                  <a:schemeClr val="tx1"/>
                </a:solidFill>
                <a:latin typeface="Times New Roman"/>
                <a:ea typeface="Times New Roman"/>
                <a:cs typeface="Times New Roman"/>
              </a:defRPr>
            </a:pPr>
            <a:endParaRPr lang="en-US"/>
          </a:p>
        </c:txPr>
        <c:crossAx val="231732144"/>
        <c:crosses val="autoZero"/>
        <c:crossBetween val="midCat"/>
        <c:majorUnit val="2.5000000000000001E-2"/>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15"/>
          <c:min val="-0.1"/>
        </c:scaling>
        <c:delete val="0"/>
        <c:axPos val="r"/>
        <c:numFmt formatCode="0.0%" sourceLinked="0"/>
        <c:majorTickMark val="cross"/>
        <c:minorTickMark val="none"/>
        <c:tickLblPos val="nextTo"/>
        <c:spPr>
          <a:ln w="3595">
            <a:solidFill>
              <a:schemeClr val="tx1"/>
            </a:solidFill>
            <a:prstDash val="solid"/>
          </a:ln>
        </c:spPr>
        <c:txPr>
          <a:bodyPr rot="0" vert="horz"/>
          <a:lstStyle/>
          <a:p>
            <a:pPr>
              <a:defRPr sz="906" b="0" i="0" u="none" strike="noStrike" baseline="0">
                <a:solidFill>
                  <a:schemeClr val="tx1"/>
                </a:solidFill>
                <a:latin typeface="Times New Roman"/>
                <a:ea typeface="Times New Roman"/>
                <a:cs typeface="Times New Roman"/>
              </a:defRPr>
            </a:pPr>
            <a:endParaRPr lang="en-US"/>
          </a:p>
        </c:txPr>
        <c:crossAx val="3"/>
        <c:crosses val="max"/>
        <c:crossBetween val="midCat"/>
        <c:majorUnit val="2.5000000000000001E-2"/>
      </c:valAx>
      <c:spPr>
        <a:noFill/>
        <a:ln w="14379">
          <a:solidFill>
            <a:schemeClr val="tx1"/>
          </a:solidFill>
          <a:prstDash val="solid"/>
        </a:ln>
      </c:spPr>
    </c:plotArea>
    <c:legend>
      <c:legendPos val="r"/>
      <c:layout>
        <c:manualLayout>
          <c:xMode val="edge"/>
          <c:yMode val="edge"/>
          <c:x val="0.56327599287749508"/>
          <c:y val="0.15046659918945529"/>
          <c:w val="0.20316017105316181"/>
          <c:h val="0.15090222813897902"/>
        </c:manualLayout>
      </c:layout>
      <c:overlay val="0"/>
      <c:spPr>
        <a:solidFill>
          <a:schemeClr val="bg1"/>
        </a:solidFill>
        <a:ln w="3595">
          <a:solidFill>
            <a:schemeClr val="tx1"/>
          </a:solidFill>
          <a:prstDash val="solid"/>
        </a:ln>
      </c:spPr>
      <c:txPr>
        <a:bodyPr/>
        <a:lstStyle/>
        <a:p>
          <a:pPr>
            <a:defRPr sz="1245"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137">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chemeClr val="tx1"/>
                </a:solidFill>
                <a:latin typeface="+mn-lt"/>
                <a:ea typeface="Times New Roman"/>
                <a:cs typeface="Times New Roman"/>
              </a:defRPr>
            </a:pPr>
            <a:r>
              <a:rPr lang="en-US" sz="2400" b="1" i="0" u="none" strike="noStrike" baseline="0">
                <a:solidFill>
                  <a:srgbClr val="000000"/>
                </a:solidFill>
                <a:latin typeface="Century Gothic" panose="020B0502020202020204" pitchFamily="34" charset="0"/>
                <a:cs typeface="Arial"/>
              </a:rPr>
              <a:t>U.S. Vehicles Sales</a:t>
            </a:r>
          </a:p>
          <a:p>
            <a:pPr>
              <a:defRPr sz="2400" b="1" i="0" u="none" strike="noStrike" baseline="0">
                <a:solidFill>
                  <a:schemeClr val="tx1"/>
                </a:solidFill>
                <a:latin typeface="+mn-lt"/>
                <a:ea typeface="Times New Roman"/>
                <a:cs typeface="Times New Roman"/>
              </a:defRPr>
            </a:pPr>
            <a:r>
              <a:rPr lang="en-US" sz="2000" b="0" i="0" u="none" strike="noStrike" baseline="0">
                <a:solidFill>
                  <a:srgbClr val="000000"/>
                </a:solidFill>
                <a:latin typeface="Century Gothic" panose="020B0502020202020204" pitchFamily="34" charset="0"/>
                <a:cs typeface="Calibri"/>
              </a:rPr>
              <a:t>Seasonally-Adjusted Annual Rate</a:t>
            </a:r>
          </a:p>
        </c:rich>
      </c:tx>
      <c:layout>
        <c:manualLayout>
          <c:xMode val="edge"/>
          <c:yMode val="edge"/>
          <c:x val="0.27924006721559458"/>
          <c:y val="3.0626850982726123E-2"/>
        </c:manualLayout>
      </c:layout>
      <c:overlay val="0"/>
      <c:spPr>
        <a:noFill/>
        <a:ln w="16654">
          <a:noFill/>
        </a:ln>
      </c:spPr>
    </c:title>
    <c:autoTitleDeleted val="0"/>
    <c:plotArea>
      <c:layout>
        <c:manualLayout>
          <c:layoutTarget val="inner"/>
          <c:xMode val="edge"/>
          <c:yMode val="edge"/>
          <c:x val="9.4684364311336797E-2"/>
          <c:y val="0.20325455255690836"/>
          <c:w val="0.81893687707641194"/>
          <c:h val="0.65063490439275717"/>
        </c:manualLayout>
      </c:layout>
      <c:areaChart>
        <c:grouping val="standard"/>
        <c:varyColors val="0"/>
        <c:ser>
          <c:idx val="0"/>
          <c:order val="1"/>
          <c:tx>
            <c:strRef>
              <c:f>Sheet1!$C$1</c:f>
              <c:strCache>
                <c:ptCount val="1"/>
                <c:pt idx="0">
                  <c:v>Recession</c:v>
                </c:pt>
              </c:strCache>
            </c:strRef>
          </c:tx>
          <c:spPr>
            <a:solidFill>
              <a:srgbClr val="D13289">
                <a:lumMod val="60000"/>
                <a:lumOff val="40000"/>
              </a:srgbClr>
            </a:solidFill>
            <a:ln w="8327">
              <a:no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Sheet1!$C$2:$C$225</c:f>
              <c:numCache>
                <c:formatCode>General</c:formatCode>
                <c:ptCount val="224"/>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158">
                  <c:v>20</c:v>
                </c:pt>
                <c:pt idx="159">
                  <c:v>20</c:v>
                </c:pt>
              </c:numCache>
            </c:numRef>
          </c:val>
          <c:extLst>
            <c:ext xmlns:c16="http://schemas.microsoft.com/office/drawing/2014/chart" uri="{C3380CC4-5D6E-409C-BE32-E72D297353CC}">
              <c16:uniqueId val="{00000000-E555-4D11-8EDE-FC585D4667D5}"/>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608CFF">
                <a:lumMod val="75000"/>
              </a:srgbClr>
            </a:solidFill>
            <a:ln w="8327">
              <a:solidFill>
                <a:srgbClr val="646468"/>
              </a:solid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Sheet1!$B$2:$B$225</c:f>
              <c:numCache>
                <c:formatCode>General</c:formatCode>
                <c:ptCount val="224"/>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16.884</c:v>
                </c:pt>
                <c:pt idx="157" formatCode="0.000">
                  <c:v>16.603000000000002</c:v>
                </c:pt>
                <c:pt idx="158" formatCode="0.000">
                  <c:v>11.301</c:v>
                </c:pt>
                <c:pt idx="159" formatCode="0.000">
                  <c:v>8.577</c:v>
                </c:pt>
                <c:pt idx="160" formatCode="0.000">
                  <c:v>12.026999999999999</c:v>
                </c:pt>
                <c:pt idx="161" formatCode="0.000">
                  <c:v>12.92</c:v>
                </c:pt>
                <c:pt idx="162" formatCode="0.000">
                  <c:v>14.693</c:v>
                </c:pt>
                <c:pt idx="163" formatCode="0.000">
                  <c:v>15.263</c:v>
                </c:pt>
                <c:pt idx="164" formatCode="0.000">
                  <c:v>16.256</c:v>
                </c:pt>
                <c:pt idx="165" formatCode="0.000">
                  <c:v>16.632999999999999</c:v>
                </c:pt>
                <c:pt idx="166" formatCode="0.000">
                  <c:v>16.024000000000001</c:v>
                </c:pt>
                <c:pt idx="167" formatCode="0.000">
                  <c:v>16.481999999999999</c:v>
                </c:pt>
                <c:pt idx="168" formatCode="0.000">
                  <c:v>16.821999999999999</c:v>
                </c:pt>
                <c:pt idx="169" formatCode="0.000">
                  <c:v>15.645</c:v>
                </c:pt>
                <c:pt idx="170" formatCode="0.000">
                  <c:v>17.722999999999999</c:v>
                </c:pt>
                <c:pt idx="171" formatCode="0.000">
                  <c:v>18.172999999999998</c:v>
                </c:pt>
                <c:pt idx="172" formatCode="0.000">
                  <c:v>16.687999999999999</c:v>
                </c:pt>
                <c:pt idx="173" formatCode="0.000">
                  <c:v>15.282</c:v>
                </c:pt>
                <c:pt idx="174" formatCode="0.000">
                  <c:v>14.62</c:v>
                </c:pt>
                <c:pt idx="175" formatCode="0.000">
                  <c:v>13.055999999999999</c:v>
                </c:pt>
                <c:pt idx="176" formatCode="0.000">
                  <c:v>12.311</c:v>
                </c:pt>
                <c:pt idx="177" formatCode="0.000">
                  <c:v>13.224</c:v>
                </c:pt>
                <c:pt idx="178" formatCode="0.000">
                  <c:v>13.103</c:v>
                </c:pt>
                <c:pt idx="179" formatCode="0.000">
                  <c:v>12.715999999999999</c:v>
                </c:pt>
                <c:pt idx="180" formatCode="0.000">
                  <c:v>15.112</c:v>
                </c:pt>
                <c:pt idx="181" formatCode="0.000">
                  <c:v>13.714</c:v>
                </c:pt>
                <c:pt idx="182" formatCode="0.000">
                  <c:v>13.555</c:v>
                </c:pt>
                <c:pt idx="183" formatCode="0.000">
                  <c:v>14.282999999999999</c:v>
                </c:pt>
                <c:pt idx="184" formatCode="0.000">
                  <c:v>12.579000000000001</c:v>
                </c:pt>
                <c:pt idx="185" formatCode="0.000">
                  <c:v>13.045</c:v>
                </c:pt>
                <c:pt idx="186" formatCode="0.000">
                  <c:v>13.314</c:v>
                </c:pt>
                <c:pt idx="187" formatCode="0.000">
                  <c:v>13.234</c:v>
                </c:pt>
                <c:pt idx="188" formatCode="0.000">
                  <c:v>13.638</c:v>
                </c:pt>
                <c:pt idx="189" formatCode="0.000">
                  <c:v>15.281000000000001</c:v>
                </c:pt>
                <c:pt idx="190" formatCode="0.000">
                  <c:v>14.340999999999999</c:v>
                </c:pt>
                <c:pt idx="191">
                  <c:v>13.374000000000001</c:v>
                </c:pt>
                <c:pt idx="192">
                  <c:v>15.106</c:v>
                </c:pt>
                <c:pt idx="193">
                  <c:v>14.875999999999999</c:v>
                </c:pt>
                <c:pt idx="194">
                  <c:v>14.93</c:v>
                </c:pt>
                <c:pt idx="195">
                  <c:v>15.676</c:v>
                </c:pt>
                <c:pt idx="196">
                  <c:v>15.518000000000001</c:v>
                </c:pt>
                <c:pt idx="197">
                  <c:v>16.058</c:v>
                </c:pt>
                <c:pt idx="198">
                  <c:v>15.939</c:v>
                </c:pt>
                <c:pt idx="199">
                  <c:v>15.295999999999999</c:v>
                </c:pt>
                <c:pt idx="200">
                  <c:v>15.77</c:v>
                </c:pt>
                <c:pt idx="201">
                  <c:v>15.468</c:v>
                </c:pt>
                <c:pt idx="202">
                  <c:v>15.536</c:v>
                </c:pt>
                <c:pt idx="203">
                  <c:v>16.114999999999998</c:v>
                </c:pt>
                <c:pt idx="204">
                  <c:v>15.026</c:v>
                </c:pt>
                <c:pt idx="205">
                  <c:v>15.669</c:v>
                </c:pt>
                <c:pt idx="206">
                  <c:v>15.677</c:v>
                </c:pt>
                <c:pt idx="207">
                  <c:v>16.027999999999999</c:v>
                </c:pt>
                <c:pt idx="208">
                  <c:v>15.824999999999999</c:v>
                </c:pt>
                <c:pt idx="209">
                  <c:v>14.992000000000001</c:v>
                </c:pt>
                <c:pt idx="210">
                  <c:v>15.83</c:v>
                </c:pt>
                <c:pt idx="211">
                  <c:v>15.138</c:v>
                </c:pt>
                <c:pt idx="212">
                  <c:v>15.798999999999999</c:v>
                </c:pt>
                <c:pt idx="213">
                  <c:v>16.119</c:v>
                </c:pt>
                <c:pt idx="214">
                  <c:v>16.66</c:v>
                </c:pt>
                <c:pt idx="215">
                  <c:v>16.869</c:v>
                </c:pt>
                <c:pt idx="216">
                  <c:v>15.534000000000001</c:v>
                </c:pt>
                <c:pt idx="217">
                  <c:v>15.961</c:v>
                </c:pt>
                <c:pt idx="218">
                  <c:v>17.831</c:v>
                </c:pt>
                <c:pt idx="219">
                  <c:v>17.25</c:v>
                </c:pt>
              </c:numCache>
            </c:numRef>
          </c:val>
          <c:extLst>
            <c:ext xmlns:c16="http://schemas.microsoft.com/office/drawing/2014/chart" uri="{C3380CC4-5D6E-409C-BE32-E72D297353CC}">
              <c16:uniqueId val="{00000001-E555-4D11-8EDE-FC585D4667D5}"/>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rgbClr val="FAE07E"/>
              </a:solidFill>
              <a:prstDash val="solid"/>
            </a:ln>
          </c:spPr>
          <c:marker>
            <c:symbol val="square"/>
            <c:size val="3"/>
            <c:spPr>
              <a:solidFill>
                <a:srgbClr val="FAE07E"/>
              </a:solidFill>
              <a:ln>
                <a:solidFill>
                  <a:srgbClr val="FAE07E"/>
                </a:solidFill>
                <a:prstDash val="solid"/>
              </a:ln>
            </c:spPr>
          </c:marker>
          <c:cat>
            <c:strRef>
              <c:f>Sheet1!$A$2:$A$225</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Sheet1!$D$2:$D$225</c:f>
              <c:numCache>
                <c:formatCode>General</c:formatCode>
                <c:ptCount val="224"/>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pt idx="42">
                  <c:v>17</c:v>
                </c:pt>
                <c:pt idx="43">
                  <c:v>17</c:v>
                </c:pt>
                <c:pt idx="44">
                  <c:v>17</c:v>
                </c:pt>
                <c:pt idx="45">
                  <c:v>17</c:v>
                </c:pt>
                <c:pt idx="46">
                  <c:v>17</c:v>
                </c:pt>
                <c:pt idx="47">
                  <c:v>17</c:v>
                </c:pt>
                <c:pt idx="48">
                  <c:v>17</c:v>
                </c:pt>
                <c:pt idx="49">
                  <c:v>17</c:v>
                </c:pt>
                <c:pt idx="50">
                  <c:v>17</c:v>
                </c:pt>
                <c:pt idx="51">
                  <c:v>17</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17</c:v>
                </c:pt>
                <c:pt idx="66">
                  <c:v>17</c:v>
                </c:pt>
                <c:pt idx="67">
                  <c:v>17</c:v>
                </c:pt>
                <c:pt idx="68">
                  <c:v>17</c:v>
                </c:pt>
                <c:pt idx="69">
                  <c:v>17</c:v>
                </c:pt>
                <c:pt idx="70">
                  <c:v>17</c:v>
                </c:pt>
                <c:pt idx="71">
                  <c:v>17</c:v>
                </c:pt>
                <c:pt idx="72">
                  <c:v>17</c:v>
                </c:pt>
                <c:pt idx="73">
                  <c:v>17</c:v>
                </c:pt>
                <c:pt idx="74">
                  <c:v>17</c:v>
                </c:pt>
                <c:pt idx="75">
                  <c:v>17</c:v>
                </c:pt>
                <c:pt idx="76">
                  <c:v>17</c:v>
                </c:pt>
                <c:pt idx="77">
                  <c:v>17</c:v>
                </c:pt>
                <c:pt idx="78">
                  <c:v>17</c:v>
                </c:pt>
                <c:pt idx="79">
                  <c:v>17</c:v>
                </c:pt>
                <c:pt idx="80">
                  <c:v>17</c:v>
                </c:pt>
                <c:pt idx="81">
                  <c:v>17</c:v>
                </c:pt>
                <c:pt idx="82">
                  <c:v>17</c:v>
                </c:pt>
                <c:pt idx="83">
                  <c:v>17</c:v>
                </c:pt>
                <c:pt idx="84">
                  <c:v>17</c:v>
                </c:pt>
                <c:pt idx="85">
                  <c:v>17</c:v>
                </c:pt>
                <c:pt idx="86">
                  <c:v>17</c:v>
                </c:pt>
                <c:pt idx="87">
                  <c:v>17</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17</c:v>
                </c:pt>
                <c:pt idx="135">
                  <c:v>17</c:v>
                </c:pt>
                <c:pt idx="136">
                  <c:v>17</c:v>
                </c:pt>
                <c:pt idx="137">
                  <c:v>17</c:v>
                </c:pt>
                <c:pt idx="138">
                  <c:v>17</c:v>
                </c:pt>
                <c:pt idx="139">
                  <c:v>17</c:v>
                </c:pt>
                <c:pt idx="140">
                  <c:v>17</c:v>
                </c:pt>
                <c:pt idx="141">
                  <c:v>17</c:v>
                </c:pt>
                <c:pt idx="142">
                  <c:v>17</c:v>
                </c:pt>
                <c:pt idx="143">
                  <c:v>17</c:v>
                </c:pt>
                <c:pt idx="144">
                  <c:v>17</c:v>
                </c:pt>
                <c:pt idx="145">
                  <c:v>17</c:v>
                </c:pt>
                <c:pt idx="146">
                  <c:v>17</c:v>
                </c:pt>
                <c:pt idx="147">
                  <c:v>17</c:v>
                </c:pt>
                <c:pt idx="148">
                  <c:v>17</c:v>
                </c:pt>
                <c:pt idx="149">
                  <c:v>17</c:v>
                </c:pt>
                <c:pt idx="150">
                  <c:v>17</c:v>
                </c:pt>
                <c:pt idx="151">
                  <c:v>17</c:v>
                </c:pt>
                <c:pt idx="152">
                  <c:v>17</c:v>
                </c:pt>
                <c:pt idx="153">
                  <c:v>17</c:v>
                </c:pt>
                <c:pt idx="154">
                  <c:v>17</c:v>
                </c:pt>
                <c:pt idx="155">
                  <c:v>17</c:v>
                </c:pt>
                <c:pt idx="156">
                  <c:v>17</c:v>
                </c:pt>
                <c:pt idx="157">
                  <c:v>17</c:v>
                </c:pt>
                <c:pt idx="158">
                  <c:v>17</c:v>
                </c:pt>
                <c:pt idx="159">
                  <c:v>17</c:v>
                </c:pt>
                <c:pt idx="160">
                  <c:v>17</c:v>
                </c:pt>
                <c:pt idx="161">
                  <c:v>17</c:v>
                </c:pt>
                <c:pt idx="162">
                  <c:v>17</c:v>
                </c:pt>
                <c:pt idx="163">
                  <c:v>17</c:v>
                </c:pt>
                <c:pt idx="164">
                  <c:v>17</c:v>
                </c:pt>
                <c:pt idx="165">
                  <c:v>17</c:v>
                </c:pt>
                <c:pt idx="166">
                  <c:v>17</c:v>
                </c:pt>
                <c:pt idx="167">
                  <c:v>17</c:v>
                </c:pt>
                <c:pt idx="168">
                  <c:v>17</c:v>
                </c:pt>
                <c:pt idx="169">
                  <c:v>17</c:v>
                </c:pt>
                <c:pt idx="170">
                  <c:v>17</c:v>
                </c:pt>
                <c:pt idx="171">
                  <c:v>17</c:v>
                </c:pt>
                <c:pt idx="172">
                  <c:v>17</c:v>
                </c:pt>
                <c:pt idx="173">
                  <c:v>17</c:v>
                </c:pt>
                <c:pt idx="174">
                  <c:v>17</c:v>
                </c:pt>
                <c:pt idx="175">
                  <c:v>17</c:v>
                </c:pt>
                <c:pt idx="176">
                  <c:v>17</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17</c:v>
                </c:pt>
                <c:pt idx="194">
                  <c:v>17</c:v>
                </c:pt>
                <c:pt idx="195">
                  <c:v>17</c:v>
                </c:pt>
                <c:pt idx="196">
                  <c:v>17</c:v>
                </c:pt>
                <c:pt idx="197">
                  <c:v>17</c:v>
                </c:pt>
                <c:pt idx="198">
                  <c:v>17</c:v>
                </c:pt>
                <c:pt idx="199">
                  <c:v>17</c:v>
                </c:pt>
                <c:pt idx="200">
                  <c:v>17</c:v>
                </c:pt>
                <c:pt idx="201">
                  <c:v>17</c:v>
                </c:pt>
                <c:pt idx="202">
                  <c:v>17</c:v>
                </c:pt>
                <c:pt idx="203">
                  <c:v>17</c:v>
                </c:pt>
                <c:pt idx="204">
                  <c:v>17</c:v>
                </c:pt>
                <c:pt idx="205">
                  <c:v>17</c:v>
                </c:pt>
                <c:pt idx="206">
                  <c:v>17</c:v>
                </c:pt>
                <c:pt idx="207">
                  <c:v>17</c:v>
                </c:pt>
                <c:pt idx="208">
                  <c:v>17</c:v>
                </c:pt>
                <c:pt idx="209">
                  <c:v>17</c:v>
                </c:pt>
                <c:pt idx="210">
                  <c:v>17</c:v>
                </c:pt>
                <c:pt idx="211">
                  <c:v>17</c:v>
                </c:pt>
                <c:pt idx="212">
                  <c:v>17</c:v>
                </c:pt>
                <c:pt idx="213">
                  <c:v>17</c:v>
                </c:pt>
                <c:pt idx="214">
                  <c:v>17</c:v>
                </c:pt>
                <c:pt idx="215">
                  <c:v>17</c:v>
                </c:pt>
                <c:pt idx="216">
                  <c:v>17</c:v>
                </c:pt>
                <c:pt idx="217">
                  <c:v>17</c:v>
                </c:pt>
                <c:pt idx="218">
                  <c:v>17</c:v>
                </c:pt>
                <c:pt idx="219">
                  <c:v>17</c:v>
                </c:pt>
                <c:pt idx="220">
                  <c:v>17</c:v>
                </c:pt>
                <c:pt idx="221">
                  <c:v>17</c:v>
                </c:pt>
                <c:pt idx="222">
                  <c:v>17</c:v>
                </c:pt>
              </c:numCache>
            </c:numRef>
          </c:val>
          <c:smooth val="0"/>
          <c:extLst>
            <c:ext xmlns:c16="http://schemas.microsoft.com/office/drawing/2014/chart" uri="{C3380CC4-5D6E-409C-BE32-E72D297353CC}">
              <c16:uniqueId val="{00000002-E555-4D11-8EDE-FC585D4667D5}"/>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rgbClr val="FFFFFF">
                  <a:lumMod val="85000"/>
                </a:srgbClr>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200" b="1" i="0">
                    <a:latin typeface="Century Gothic" panose="020B0502020202020204" pitchFamily="34" charset="0"/>
                  </a:rPr>
                  <a:t>Millions of Units</a:t>
                </a:r>
              </a:p>
            </c:rich>
          </c:tx>
          <c:layout>
            <c:manualLayout>
              <c:xMode val="edge"/>
              <c:yMode val="edge"/>
              <c:x val="4.5405359375129866E-3"/>
              <c:y val="0.11498512792819977"/>
            </c:manualLayout>
          </c:layout>
          <c:overlay val="0"/>
          <c:spPr>
            <a:noFill/>
            <a:ln w="16654">
              <a:noFill/>
            </a:ln>
          </c:spPr>
        </c:title>
        <c:numFmt formatCode="#,##0" sourceLinked="0"/>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2544"/>
        <c:crosses val="max"/>
        <c:crossBetween val="midCat"/>
        <c:majorUnit val="1"/>
      </c:valAx>
      <c:spPr>
        <a:noFill/>
        <a:ln w="25400">
          <a:noFill/>
        </a:ln>
      </c:spPr>
    </c:plotArea>
    <c:legend>
      <c:legendPos val="r"/>
      <c:layout>
        <c:manualLayout>
          <c:xMode val="edge"/>
          <c:yMode val="edge"/>
          <c:x val="0.38703698060119851"/>
          <c:y val="0.94963661952965561"/>
          <c:w val="0.56250108449969594"/>
          <c:h val="4.4313221990101556E-2"/>
        </c:manualLayout>
      </c:layout>
      <c:overlay val="0"/>
      <c:spPr>
        <a:solidFill>
          <a:schemeClr val="bg1"/>
        </a:solidFill>
        <a:ln w="2082">
          <a:noFill/>
          <a:prstDash val="solid"/>
        </a:ln>
      </c:spPr>
      <c:txPr>
        <a:bodyPr/>
        <a:lstStyle/>
        <a:p>
          <a:pPr>
            <a:defRPr sz="10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1180"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chemeClr val="tx1"/>
                </a:solidFill>
                <a:latin typeface="+mn-lt"/>
                <a:ea typeface="Times New Roman"/>
                <a:cs typeface="Times New Roman"/>
              </a:defRPr>
            </a:pPr>
            <a:r>
              <a:rPr lang="en-US" sz="2400" b="1" i="0" u="none" strike="noStrike" baseline="0">
                <a:solidFill>
                  <a:srgbClr val="000000"/>
                </a:solidFill>
                <a:latin typeface="Century Gothic" panose="020B0502020202020204" pitchFamily="34" charset="0"/>
                <a:cs typeface="Arial"/>
              </a:rPr>
              <a:t>U.S. Vehicles Sales</a:t>
            </a:r>
          </a:p>
          <a:p>
            <a:pPr>
              <a:defRPr sz="2400" b="1" i="0" u="none" strike="noStrike" baseline="0">
                <a:solidFill>
                  <a:schemeClr val="tx1"/>
                </a:solidFill>
                <a:latin typeface="+mn-lt"/>
                <a:ea typeface="Times New Roman"/>
                <a:cs typeface="Times New Roman"/>
              </a:defRPr>
            </a:pPr>
            <a:r>
              <a:rPr lang="en-US" sz="2000" b="0" i="0" u="none" strike="noStrike" baseline="0">
                <a:solidFill>
                  <a:srgbClr val="000000"/>
                </a:solidFill>
                <a:latin typeface="Century Gothic" panose="020B0502020202020204" pitchFamily="34" charset="0"/>
                <a:cs typeface="Calibri"/>
              </a:rPr>
              <a:t>Seasonally-Adjusted Annual Rate</a:t>
            </a:r>
          </a:p>
        </c:rich>
      </c:tx>
      <c:layout>
        <c:manualLayout>
          <c:xMode val="edge"/>
          <c:yMode val="edge"/>
          <c:x val="0.27924006721559458"/>
          <c:y val="3.0626850982726123E-2"/>
        </c:manualLayout>
      </c:layout>
      <c:overlay val="0"/>
      <c:spPr>
        <a:noFill/>
        <a:ln w="16654">
          <a:noFill/>
        </a:ln>
      </c:spPr>
    </c:title>
    <c:autoTitleDeleted val="0"/>
    <c:plotArea>
      <c:layout>
        <c:manualLayout>
          <c:layoutTarget val="inner"/>
          <c:xMode val="edge"/>
          <c:yMode val="edge"/>
          <c:x val="9.4684364311336797E-2"/>
          <c:y val="0.20325455255690836"/>
          <c:w val="0.81893687707641194"/>
          <c:h val="0.65063490439275717"/>
        </c:manualLayout>
      </c:layout>
      <c:areaChart>
        <c:grouping val="standard"/>
        <c:varyColors val="0"/>
        <c:ser>
          <c:idx val="0"/>
          <c:order val="1"/>
          <c:tx>
            <c:strRef>
              <c:f>Sheet1!$C$1</c:f>
              <c:strCache>
                <c:ptCount val="1"/>
                <c:pt idx="0">
                  <c:v>Recession</c:v>
                </c:pt>
              </c:strCache>
            </c:strRef>
          </c:tx>
          <c:spPr>
            <a:solidFill>
              <a:srgbClr val="D13289">
                <a:lumMod val="60000"/>
                <a:lumOff val="40000"/>
              </a:srgbClr>
            </a:solidFill>
            <a:ln w="8327">
              <a:no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Sheet1!$C$2:$C$225</c:f>
              <c:numCache>
                <c:formatCode>General</c:formatCode>
                <c:ptCount val="224"/>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158">
                  <c:v>20</c:v>
                </c:pt>
                <c:pt idx="159">
                  <c:v>20</c:v>
                </c:pt>
              </c:numCache>
            </c:numRef>
          </c:val>
          <c:extLst>
            <c:ext xmlns:c16="http://schemas.microsoft.com/office/drawing/2014/chart" uri="{C3380CC4-5D6E-409C-BE32-E72D297353CC}">
              <c16:uniqueId val="{00000000-E555-4D11-8EDE-FC585D4667D5}"/>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608CFF">
                <a:lumMod val="75000"/>
              </a:srgbClr>
            </a:solidFill>
            <a:ln w="8327">
              <a:solidFill>
                <a:srgbClr val="646468"/>
              </a:solidFill>
              <a:prstDash val="solid"/>
            </a:ln>
          </c:spPr>
          <c:cat>
            <c:strRef>
              <c:f>Sheet1!$A$2:$A$206</c:f>
              <c:strCache>
                <c:ptCount val="205"/>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strCache>
            </c:strRef>
          </c:cat>
          <c:val>
            <c:numRef>
              <c:f>Sheet1!$B$2:$B$225</c:f>
              <c:numCache>
                <c:formatCode>General</c:formatCode>
                <c:ptCount val="224"/>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16.884</c:v>
                </c:pt>
                <c:pt idx="157" formatCode="0.000">
                  <c:v>16.603000000000002</c:v>
                </c:pt>
                <c:pt idx="158" formatCode="0.000">
                  <c:v>11.301</c:v>
                </c:pt>
                <c:pt idx="159" formatCode="0.000">
                  <c:v>8.577</c:v>
                </c:pt>
                <c:pt idx="160" formatCode="0.000">
                  <c:v>12.026999999999999</c:v>
                </c:pt>
                <c:pt idx="161" formatCode="0.000">
                  <c:v>12.92</c:v>
                </c:pt>
                <c:pt idx="162" formatCode="0.000">
                  <c:v>14.693</c:v>
                </c:pt>
                <c:pt idx="163" formatCode="0.000">
                  <c:v>15.263</c:v>
                </c:pt>
                <c:pt idx="164" formatCode="0.000">
                  <c:v>16.256</c:v>
                </c:pt>
                <c:pt idx="165" formatCode="0.000">
                  <c:v>16.632999999999999</c:v>
                </c:pt>
                <c:pt idx="166" formatCode="0.000">
                  <c:v>16.024000000000001</c:v>
                </c:pt>
                <c:pt idx="167" formatCode="0.000">
                  <c:v>16.481999999999999</c:v>
                </c:pt>
                <c:pt idx="168" formatCode="0.000">
                  <c:v>16.821999999999999</c:v>
                </c:pt>
                <c:pt idx="169" formatCode="0.000">
                  <c:v>15.645</c:v>
                </c:pt>
                <c:pt idx="170" formatCode="0.000">
                  <c:v>17.722999999999999</c:v>
                </c:pt>
                <c:pt idx="171" formatCode="0.000">
                  <c:v>18.172999999999998</c:v>
                </c:pt>
                <c:pt idx="172" formatCode="0.000">
                  <c:v>16.687999999999999</c:v>
                </c:pt>
                <c:pt idx="173" formatCode="0.000">
                  <c:v>15.282</c:v>
                </c:pt>
                <c:pt idx="174" formatCode="0.000">
                  <c:v>14.62</c:v>
                </c:pt>
                <c:pt idx="175" formatCode="0.000">
                  <c:v>13.055999999999999</c:v>
                </c:pt>
                <c:pt idx="176" formatCode="0.000">
                  <c:v>12.311</c:v>
                </c:pt>
                <c:pt idx="177" formatCode="0.000">
                  <c:v>13.224</c:v>
                </c:pt>
                <c:pt idx="178" formatCode="0.000">
                  <c:v>13.103</c:v>
                </c:pt>
                <c:pt idx="179" formatCode="0.000">
                  <c:v>12.715999999999999</c:v>
                </c:pt>
                <c:pt idx="180" formatCode="0.000">
                  <c:v>15.112</c:v>
                </c:pt>
                <c:pt idx="181" formatCode="0.000">
                  <c:v>13.714</c:v>
                </c:pt>
                <c:pt idx="182" formatCode="0.000">
                  <c:v>13.555</c:v>
                </c:pt>
                <c:pt idx="183" formatCode="0.000">
                  <c:v>14.282999999999999</c:v>
                </c:pt>
                <c:pt idx="184" formatCode="0.000">
                  <c:v>12.579000000000001</c:v>
                </c:pt>
                <c:pt idx="185" formatCode="0.000">
                  <c:v>13.045</c:v>
                </c:pt>
                <c:pt idx="186" formatCode="0.000">
                  <c:v>13.314</c:v>
                </c:pt>
                <c:pt idx="187" formatCode="0.000">
                  <c:v>13.234</c:v>
                </c:pt>
                <c:pt idx="188" formatCode="0.000">
                  <c:v>13.638</c:v>
                </c:pt>
                <c:pt idx="189" formatCode="0.000">
                  <c:v>15.281000000000001</c:v>
                </c:pt>
                <c:pt idx="190" formatCode="0.000">
                  <c:v>14.340999999999999</c:v>
                </c:pt>
                <c:pt idx="191">
                  <c:v>13.374000000000001</c:v>
                </c:pt>
                <c:pt idx="192">
                  <c:v>15.106</c:v>
                </c:pt>
                <c:pt idx="193">
                  <c:v>14.875999999999999</c:v>
                </c:pt>
                <c:pt idx="194">
                  <c:v>14.93</c:v>
                </c:pt>
                <c:pt idx="195">
                  <c:v>15.676</c:v>
                </c:pt>
                <c:pt idx="196">
                  <c:v>15.518000000000001</c:v>
                </c:pt>
                <c:pt idx="197">
                  <c:v>16.058</c:v>
                </c:pt>
                <c:pt idx="198">
                  <c:v>15.939</c:v>
                </c:pt>
                <c:pt idx="199">
                  <c:v>15.295999999999999</c:v>
                </c:pt>
                <c:pt idx="200">
                  <c:v>15.77</c:v>
                </c:pt>
                <c:pt idx="201">
                  <c:v>15.468</c:v>
                </c:pt>
                <c:pt idx="202">
                  <c:v>15.536</c:v>
                </c:pt>
                <c:pt idx="203">
                  <c:v>16.114999999999998</c:v>
                </c:pt>
                <c:pt idx="204">
                  <c:v>15.026</c:v>
                </c:pt>
                <c:pt idx="205">
                  <c:v>15.669</c:v>
                </c:pt>
                <c:pt idx="206">
                  <c:v>15.677</c:v>
                </c:pt>
                <c:pt idx="207">
                  <c:v>16.027999999999999</c:v>
                </c:pt>
                <c:pt idx="208">
                  <c:v>15.824999999999999</c:v>
                </c:pt>
                <c:pt idx="209">
                  <c:v>14.992000000000001</c:v>
                </c:pt>
                <c:pt idx="210">
                  <c:v>15.83</c:v>
                </c:pt>
                <c:pt idx="211">
                  <c:v>15.138</c:v>
                </c:pt>
                <c:pt idx="212">
                  <c:v>15.798999999999999</c:v>
                </c:pt>
                <c:pt idx="213">
                  <c:v>16.119</c:v>
                </c:pt>
                <c:pt idx="214">
                  <c:v>16.66</c:v>
                </c:pt>
                <c:pt idx="215">
                  <c:v>16.869</c:v>
                </c:pt>
                <c:pt idx="216">
                  <c:v>15.534000000000001</c:v>
                </c:pt>
                <c:pt idx="217">
                  <c:v>15.961</c:v>
                </c:pt>
                <c:pt idx="218">
                  <c:v>17.831</c:v>
                </c:pt>
                <c:pt idx="219">
                  <c:v>17.25</c:v>
                </c:pt>
              </c:numCache>
            </c:numRef>
          </c:val>
          <c:extLst>
            <c:ext xmlns:c16="http://schemas.microsoft.com/office/drawing/2014/chart" uri="{C3380CC4-5D6E-409C-BE32-E72D297353CC}">
              <c16:uniqueId val="{00000001-E555-4D11-8EDE-FC585D4667D5}"/>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rgbClr val="FAE07E"/>
              </a:solidFill>
              <a:prstDash val="solid"/>
            </a:ln>
          </c:spPr>
          <c:marker>
            <c:symbol val="square"/>
            <c:size val="3"/>
            <c:spPr>
              <a:solidFill>
                <a:srgbClr val="FAE07E"/>
              </a:solidFill>
              <a:ln>
                <a:solidFill>
                  <a:srgbClr val="FAE07E"/>
                </a:solidFill>
                <a:prstDash val="solid"/>
              </a:ln>
            </c:spPr>
          </c:marker>
          <c:cat>
            <c:strRef>
              <c:f>Sheet1!$A$2:$A$225</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Sheet1!$D$2:$D$225</c:f>
              <c:numCache>
                <c:formatCode>General</c:formatCode>
                <c:ptCount val="224"/>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pt idx="24">
                  <c:v>17</c:v>
                </c:pt>
                <c:pt idx="25">
                  <c:v>17</c:v>
                </c:pt>
                <c:pt idx="26">
                  <c:v>17</c:v>
                </c:pt>
                <c:pt idx="27">
                  <c:v>17</c:v>
                </c:pt>
                <c:pt idx="28">
                  <c:v>17</c:v>
                </c:pt>
                <c:pt idx="29">
                  <c:v>17</c:v>
                </c:pt>
                <c:pt idx="30">
                  <c:v>17</c:v>
                </c:pt>
                <c:pt idx="31">
                  <c:v>17</c:v>
                </c:pt>
                <c:pt idx="32">
                  <c:v>17</c:v>
                </c:pt>
                <c:pt idx="33">
                  <c:v>17</c:v>
                </c:pt>
                <c:pt idx="34">
                  <c:v>17</c:v>
                </c:pt>
                <c:pt idx="35">
                  <c:v>17</c:v>
                </c:pt>
                <c:pt idx="36">
                  <c:v>17</c:v>
                </c:pt>
                <c:pt idx="37">
                  <c:v>17</c:v>
                </c:pt>
                <c:pt idx="38">
                  <c:v>17</c:v>
                </c:pt>
                <c:pt idx="39">
                  <c:v>17</c:v>
                </c:pt>
                <c:pt idx="40">
                  <c:v>17</c:v>
                </c:pt>
                <c:pt idx="41">
                  <c:v>17</c:v>
                </c:pt>
                <c:pt idx="42">
                  <c:v>17</c:v>
                </c:pt>
                <c:pt idx="43">
                  <c:v>17</c:v>
                </c:pt>
                <c:pt idx="44">
                  <c:v>17</c:v>
                </c:pt>
                <c:pt idx="45">
                  <c:v>17</c:v>
                </c:pt>
                <c:pt idx="46">
                  <c:v>17</c:v>
                </c:pt>
                <c:pt idx="47">
                  <c:v>17</c:v>
                </c:pt>
                <c:pt idx="48">
                  <c:v>17</c:v>
                </c:pt>
                <c:pt idx="49">
                  <c:v>17</c:v>
                </c:pt>
                <c:pt idx="50">
                  <c:v>17</c:v>
                </c:pt>
                <c:pt idx="51">
                  <c:v>17</c:v>
                </c:pt>
                <c:pt idx="52">
                  <c:v>17</c:v>
                </c:pt>
                <c:pt idx="53">
                  <c:v>17</c:v>
                </c:pt>
                <c:pt idx="54">
                  <c:v>17</c:v>
                </c:pt>
                <c:pt idx="55">
                  <c:v>17</c:v>
                </c:pt>
                <c:pt idx="56">
                  <c:v>17</c:v>
                </c:pt>
                <c:pt idx="57">
                  <c:v>17</c:v>
                </c:pt>
                <c:pt idx="58">
                  <c:v>17</c:v>
                </c:pt>
                <c:pt idx="59">
                  <c:v>17</c:v>
                </c:pt>
                <c:pt idx="60">
                  <c:v>17</c:v>
                </c:pt>
                <c:pt idx="61">
                  <c:v>17</c:v>
                </c:pt>
                <c:pt idx="62">
                  <c:v>17</c:v>
                </c:pt>
                <c:pt idx="63">
                  <c:v>17</c:v>
                </c:pt>
                <c:pt idx="64">
                  <c:v>17</c:v>
                </c:pt>
                <c:pt idx="65">
                  <c:v>17</c:v>
                </c:pt>
                <c:pt idx="66">
                  <c:v>17</c:v>
                </c:pt>
                <c:pt idx="67">
                  <c:v>17</c:v>
                </c:pt>
                <c:pt idx="68">
                  <c:v>17</c:v>
                </c:pt>
                <c:pt idx="69">
                  <c:v>17</c:v>
                </c:pt>
                <c:pt idx="70">
                  <c:v>17</c:v>
                </c:pt>
                <c:pt idx="71">
                  <c:v>17</c:v>
                </c:pt>
                <c:pt idx="72">
                  <c:v>17</c:v>
                </c:pt>
                <c:pt idx="73">
                  <c:v>17</c:v>
                </c:pt>
                <c:pt idx="74">
                  <c:v>17</c:v>
                </c:pt>
                <c:pt idx="75">
                  <c:v>17</c:v>
                </c:pt>
                <c:pt idx="76">
                  <c:v>17</c:v>
                </c:pt>
                <c:pt idx="77">
                  <c:v>17</c:v>
                </c:pt>
                <c:pt idx="78">
                  <c:v>17</c:v>
                </c:pt>
                <c:pt idx="79">
                  <c:v>17</c:v>
                </c:pt>
                <c:pt idx="80">
                  <c:v>17</c:v>
                </c:pt>
                <c:pt idx="81">
                  <c:v>17</c:v>
                </c:pt>
                <c:pt idx="82">
                  <c:v>17</c:v>
                </c:pt>
                <c:pt idx="83">
                  <c:v>17</c:v>
                </c:pt>
                <c:pt idx="84">
                  <c:v>17</c:v>
                </c:pt>
                <c:pt idx="85">
                  <c:v>17</c:v>
                </c:pt>
                <c:pt idx="86">
                  <c:v>17</c:v>
                </c:pt>
                <c:pt idx="87">
                  <c:v>17</c:v>
                </c:pt>
                <c:pt idx="88">
                  <c:v>17</c:v>
                </c:pt>
                <c:pt idx="89">
                  <c:v>17</c:v>
                </c:pt>
                <c:pt idx="90">
                  <c:v>17</c:v>
                </c:pt>
                <c:pt idx="91">
                  <c:v>17</c:v>
                </c:pt>
                <c:pt idx="92">
                  <c:v>17</c:v>
                </c:pt>
                <c:pt idx="93">
                  <c:v>17</c:v>
                </c:pt>
                <c:pt idx="94">
                  <c:v>17</c:v>
                </c:pt>
                <c:pt idx="95">
                  <c:v>17</c:v>
                </c:pt>
                <c:pt idx="96">
                  <c:v>17</c:v>
                </c:pt>
                <c:pt idx="97">
                  <c:v>17</c:v>
                </c:pt>
                <c:pt idx="98">
                  <c:v>17</c:v>
                </c:pt>
                <c:pt idx="99">
                  <c:v>17</c:v>
                </c:pt>
                <c:pt idx="100">
                  <c:v>17</c:v>
                </c:pt>
                <c:pt idx="101">
                  <c:v>17</c:v>
                </c:pt>
                <c:pt idx="102">
                  <c:v>17</c:v>
                </c:pt>
                <c:pt idx="103">
                  <c:v>17</c:v>
                </c:pt>
                <c:pt idx="104">
                  <c:v>17</c:v>
                </c:pt>
                <c:pt idx="105">
                  <c:v>17</c:v>
                </c:pt>
                <c:pt idx="106">
                  <c:v>17</c:v>
                </c:pt>
                <c:pt idx="107">
                  <c:v>17</c:v>
                </c:pt>
                <c:pt idx="108">
                  <c:v>17</c:v>
                </c:pt>
                <c:pt idx="109">
                  <c:v>17</c:v>
                </c:pt>
                <c:pt idx="110">
                  <c:v>17</c:v>
                </c:pt>
                <c:pt idx="111">
                  <c:v>17</c:v>
                </c:pt>
                <c:pt idx="112">
                  <c:v>17</c:v>
                </c:pt>
                <c:pt idx="113">
                  <c:v>17</c:v>
                </c:pt>
                <c:pt idx="114">
                  <c:v>17</c:v>
                </c:pt>
                <c:pt idx="115">
                  <c:v>17</c:v>
                </c:pt>
                <c:pt idx="116">
                  <c:v>17</c:v>
                </c:pt>
                <c:pt idx="117">
                  <c:v>17</c:v>
                </c:pt>
                <c:pt idx="118">
                  <c:v>17</c:v>
                </c:pt>
                <c:pt idx="119">
                  <c:v>17</c:v>
                </c:pt>
                <c:pt idx="120">
                  <c:v>17</c:v>
                </c:pt>
                <c:pt idx="121">
                  <c:v>17</c:v>
                </c:pt>
                <c:pt idx="122">
                  <c:v>17</c:v>
                </c:pt>
                <c:pt idx="123">
                  <c:v>17</c:v>
                </c:pt>
                <c:pt idx="124">
                  <c:v>17</c:v>
                </c:pt>
                <c:pt idx="125">
                  <c:v>17</c:v>
                </c:pt>
                <c:pt idx="126">
                  <c:v>17</c:v>
                </c:pt>
                <c:pt idx="127">
                  <c:v>17</c:v>
                </c:pt>
                <c:pt idx="128">
                  <c:v>17</c:v>
                </c:pt>
                <c:pt idx="129">
                  <c:v>17</c:v>
                </c:pt>
                <c:pt idx="130">
                  <c:v>17</c:v>
                </c:pt>
                <c:pt idx="131">
                  <c:v>17</c:v>
                </c:pt>
                <c:pt idx="132">
                  <c:v>17</c:v>
                </c:pt>
                <c:pt idx="133">
                  <c:v>17</c:v>
                </c:pt>
                <c:pt idx="134">
                  <c:v>17</c:v>
                </c:pt>
                <c:pt idx="135">
                  <c:v>17</c:v>
                </c:pt>
                <c:pt idx="136">
                  <c:v>17</c:v>
                </c:pt>
                <c:pt idx="137">
                  <c:v>17</c:v>
                </c:pt>
                <c:pt idx="138">
                  <c:v>17</c:v>
                </c:pt>
                <c:pt idx="139">
                  <c:v>17</c:v>
                </c:pt>
                <c:pt idx="140">
                  <c:v>17</c:v>
                </c:pt>
                <c:pt idx="141">
                  <c:v>17</c:v>
                </c:pt>
                <c:pt idx="142">
                  <c:v>17</c:v>
                </c:pt>
                <c:pt idx="143">
                  <c:v>17</c:v>
                </c:pt>
                <c:pt idx="144">
                  <c:v>17</c:v>
                </c:pt>
                <c:pt idx="145">
                  <c:v>17</c:v>
                </c:pt>
                <c:pt idx="146">
                  <c:v>17</c:v>
                </c:pt>
                <c:pt idx="147">
                  <c:v>17</c:v>
                </c:pt>
                <c:pt idx="148">
                  <c:v>17</c:v>
                </c:pt>
                <c:pt idx="149">
                  <c:v>17</c:v>
                </c:pt>
                <c:pt idx="150">
                  <c:v>17</c:v>
                </c:pt>
                <c:pt idx="151">
                  <c:v>17</c:v>
                </c:pt>
                <c:pt idx="152">
                  <c:v>17</c:v>
                </c:pt>
                <c:pt idx="153">
                  <c:v>17</c:v>
                </c:pt>
                <c:pt idx="154">
                  <c:v>17</c:v>
                </c:pt>
                <c:pt idx="155">
                  <c:v>17</c:v>
                </c:pt>
                <c:pt idx="156">
                  <c:v>17</c:v>
                </c:pt>
                <c:pt idx="157">
                  <c:v>17</c:v>
                </c:pt>
                <c:pt idx="158">
                  <c:v>17</c:v>
                </c:pt>
                <c:pt idx="159">
                  <c:v>17</c:v>
                </c:pt>
                <c:pt idx="160">
                  <c:v>17</c:v>
                </c:pt>
                <c:pt idx="161">
                  <c:v>17</c:v>
                </c:pt>
                <c:pt idx="162">
                  <c:v>17</c:v>
                </c:pt>
                <c:pt idx="163">
                  <c:v>17</c:v>
                </c:pt>
                <c:pt idx="164">
                  <c:v>17</c:v>
                </c:pt>
                <c:pt idx="165">
                  <c:v>17</c:v>
                </c:pt>
                <c:pt idx="166">
                  <c:v>17</c:v>
                </c:pt>
                <c:pt idx="167">
                  <c:v>17</c:v>
                </c:pt>
                <c:pt idx="168">
                  <c:v>17</c:v>
                </c:pt>
                <c:pt idx="169">
                  <c:v>17</c:v>
                </c:pt>
                <c:pt idx="170">
                  <c:v>17</c:v>
                </c:pt>
                <c:pt idx="171">
                  <c:v>17</c:v>
                </c:pt>
                <c:pt idx="172">
                  <c:v>17</c:v>
                </c:pt>
                <c:pt idx="173">
                  <c:v>17</c:v>
                </c:pt>
                <c:pt idx="174">
                  <c:v>17</c:v>
                </c:pt>
                <c:pt idx="175">
                  <c:v>17</c:v>
                </c:pt>
                <c:pt idx="176">
                  <c:v>17</c:v>
                </c:pt>
                <c:pt idx="177">
                  <c:v>17</c:v>
                </c:pt>
                <c:pt idx="178">
                  <c:v>17</c:v>
                </c:pt>
                <c:pt idx="179">
                  <c:v>17</c:v>
                </c:pt>
                <c:pt idx="180">
                  <c:v>17</c:v>
                </c:pt>
                <c:pt idx="181">
                  <c:v>17</c:v>
                </c:pt>
                <c:pt idx="182">
                  <c:v>17</c:v>
                </c:pt>
                <c:pt idx="183">
                  <c:v>17</c:v>
                </c:pt>
                <c:pt idx="184">
                  <c:v>17</c:v>
                </c:pt>
                <c:pt idx="185">
                  <c:v>17</c:v>
                </c:pt>
                <c:pt idx="186">
                  <c:v>17</c:v>
                </c:pt>
                <c:pt idx="187">
                  <c:v>17</c:v>
                </c:pt>
                <c:pt idx="188">
                  <c:v>17</c:v>
                </c:pt>
                <c:pt idx="189">
                  <c:v>17</c:v>
                </c:pt>
                <c:pt idx="190">
                  <c:v>17</c:v>
                </c:pt>
                <c:pt idx="191">
                  <c:v>17</c:v>
                </c:pt>
                <c:pt idx="192">
                  <c:v>17</c:v>
                </c:pt>
                <c:pt idx="193">
                  <c:v>17</c:v>
                </c:pt>
                <c:pt idx="194">
                  <c:v>17</c:v>
                </c:pt>
                <c:pt idx="195">
                  <c:v>17</c:v>
                </c:pt>
                <c:pt idx="196">
                  <c:v>17</c:v>
                </c:pt>
                <c:pt idx="197">
                  <c:v>17</c:v>
                </c:pt>
                <c:pt idx="198">
                  <c:v>17</c:v>
                </c:pt>
                <c:pt idx="199">
                  <c:v>17</c:v>
                </c:pt>
                <c:pt idx="200">
                  <c:v>17</c:v>
                </c:pt>
                <c:pt idx="201">
                  <c:v>17</c:v>
                </c:pt>
                <c:pt idx="202">
                  <c:v>17</c:v>
                </c:pt>
                <c:pt idx="203">
                  <c:v>17</c:v>
                </c:pt>
                <c:pt idx="204">
                  <c:v>17</c:v>
                </c:pt>
                <c:pt idx="205">
                  <c:v>17</c:v>
                </c:pt>
                <c:pt idx="206">
                  <c:v>17</c:v>
                </c:pt>
                <c:pt idx="207">
                  <c:v>17</c:v>
                </c:pt>
                <c:pt idx="208">
                  <c:v>17</c:v>
                </c:pt>
                <c:pt idx="209">
                  <c:v>17</c:v>
                </c:pt>
                <c:pt idx="210">
                  <c:v>17</c:v>
                </c:pt>
                <c:pt idx="211">
                  <c:v>17</c:v>
                </c:pt>
                <c:pt idx="212">
                  <c:v>17</c:v>
                </c:pt>
                <c:pt idx="213">
                  <c:v>17</c:v>
                </c:pt>
                <c:pt idx="214">
                  <c:v>17</c:v>
                </c:pt>
                <c:pt idx="215">
                  <c:v>17</c:v>
                </c:pt>
                <c:pt idx="216">
                  <c:v>17</c:v>
                </c:pt>
                <c:pt idx="217">
                  <c:v>17</c:v>
                </c:pt>
                <c:pt idx="218">
                  <c:v>17</c:v>
                </c:pt>
                <c:pt idx="219">
                  <c:v>17</c:v>
                </c:pt>
                <c:pt idx="220">
                  <c:v>17</c:v>
                </c:pt>
                <c:pt idx="221">
                  <c:v>17</c:v>
                </c:pt>
                <c:pt idx="222">
                  <c:v>17</c:v>
                </c:pt>
              </c:numCache>
            </c:numRef>
          </c:val>
          <c:smooth val="0"/>
          <c:extLst>
            <c:ext xmlns:c16="http://schemas.microsoft.com/office/drawing/2014/chart" uri="{C3380CC4-5D6E-409C-BE32-E72D297353CC}">
              <c16:uniqueId val="{00000002-E555-4D11-8EDE-FC585D4667D5}"/>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rgbClr val="FFFFFF">
                  <a:lumMod val="85000"/>
                </a:srgbClr>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200" b="1" i="0">
                    <a:latin typeface="Century Gothic" panose="020B0502020202020204" pitchFamily="34" charset="0"/>
                  </a:rPr>
                  <a:t>Millions of Units</a:t>
                </a:r>
              </a:p>
            </c:rich>
          </c:tx>
          <c:layout>
            <c:manualLayout>
              <c:xMode val="edge"/>
              <c:yMode val="edge"/>
              <c:x val="4.5405359375129866E-3"/>
              <c:y val="0.11498512792819977"/>
            </c:manualLayout>
          </c:layout>
          <c:overlay val="0"/>
          <c:spPr>
            <a:noFill/>
            <a:ln w="16654">
              <a:noFill/>
            </a:ln>
          </c:spPr>
        </c:title>
        <c:numFmt formatCode="#,##0" sourceLinked="0"/>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Arial"/>
                <a:cs typeface="Arial"/>
              </a:defRPr>
            </a:pPr>
            <a:endParaRPr lang="en-US"/>
          </a:p>
        </c:txPr>
        <c:crossAx val="153372544"/>
        <c:crosses val="max"/>
        <c:crossBetween val="midCat"/>
        <c:majorUnit val="1"/>
      </c:valAx>
      <c:spPr>
        <a:noFill/>
        <a:ln w="25400">
          <a:noFill/>
        </a:ln>
      </c:spPr>
    </c:plotArea>
    <c:legend>
      <c:legendPos val="r"/>
      <c:layout>
        <c:manualLayout>
          <c:xMode val="edge"/>
          <c:yMode val="edge"/>
          <c:x val="0.38703698060119851"/>
          <c:y val="0.94963661952965561"/>
          <c:w val="0.56250108449969594"/>
          <c:h val="4.4313221990101556E-2"/>
        </c:manualLayout>
      </c:layout>
      <c:overlay val="0"/>
      <c:spPr>
        <a:solidFill>
          <a:schemeClr val="bg1"/>
        </a:solidFill>
        <a:ln w="2082">
          <a:noFill/>
          <a:prstDash val="solid"/>
        </a:ln>
      </c:spPr>
      <c:txPr>
        <a:bodyPr/>
        <a:lstStyle/>
        <a:p>
          <a:pPr>
            <a:defRPr sz="10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1180"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Sheet1!$B$2:$B$306</c:f>
              <c:numCache>
                <c:formatCode>General</c:formatCode>
                <c:ptCount val="305"/>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7.3330000000000001E-3</c:v>
                </c:pt>
                <c:pt idx="289">
                  <c:v>4.3400000000000001E-3</c:v>
                </c:pt>
                <c:pt idx="290">
                  <c:v>-6.8000000000000005E-4</c:v>
                </c:pt>
                <c:pt idx="291">
                  <c:v>-3.4099999999999998E-3</c:v>
                </c:pt>
                <c:pt idx="292">
                  <c:v>-7.6E-3</c:v>
                </c:pt>
                <c:pt idx="293">
                  <c:v>-8.8299999999999993E-3</c:v>
                </c:pt>
                <c:pt idx="294">
                  <c:v>-1.022E-2</c:v>
                </c:pt>
                <c:pt idx="295">
                  <c:v>-1.1979999999999999E-2</c:v>
                </c:pt>
                <c:pt idx="296">
                  <c:v>-1.2880000000000001E-2</c:v>
                </c:pt>
                <c:pt idx="297">
                  <c:v>-1.265E-2</c:v>
                </c:pt>
                <c:pt idx="298">
                  <c:v>-6.8199999999999997E-3</c:v>
                </c:pt>
                <c:pt idx="299">
                  <c:v>-4.1999999999999997E-3</c:v>
                </c:pt>
                <c:pt idx="300">
                  <c:v>-3.29E-3</c:v>
                </c:pt>
                <c:pt idx="301">
                  <c:v>-3.0999999999999999E-3</c:v>
                </c:pt>
                <c:pt idx="302">
                  <c:v>-4.4000000000000002E-4</c:v>
                </c:pt>
                <c:pt idx="303">
                  <c:v>3.0590000000000001E-3</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General</c:formatCode>
                <c:ptCount val="305"/>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pt idx="298">
                  <c:v>0.02</c:v>
                </c:pt>
                <c:pt idx="299">
                  <c:v>0.02</c:v>
                </c:pt>
                <c:pt idx="300">
                  <c:v>0.02</c:v>
                </c:pt>
                <c:pt idx="301">
                  <c:v>0.02</c:v>
                </c:pt>
                <c:pt idx="302">
                  <c:v>0.02</c:v>
                </c:pt>
                <c:pt idx="303">
                  <c:v>0.02</c:v>
                </c:pt>
                <c:pt idx="304">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Sheet1!$B$2:$B$314</c:f>
              <c:numCache>
                <c:formatCode>General</c:formatCode>
                <c:ptCount val="313"/>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7.3330000000000001E-3</c:v>
                </c:pt>
                <c:pt idx="289">
                  <c:v>4.3400000000000001E-3</c:v>
                </c:pt>
                <c:pt idx="290">
                  <c:v>-6.8000000000000005E-4</c:v>
                </c:pt>
                <c:pt idx="291">
                  <c:v>-3.4099999999999998E-3</c:v>
                </c:pt>
                <c:pt idx="292">
                  <c:v>-7.6E-3</c:v>
                </c:pt>
                <c:pt idx="293">
                  <c:v>-8.8299999999999993E-3</c:v>
                </c:pt>
                <c:pt idx="294">
                  <c:v>-1.022E-2</c:v>
                </c:pt>
                <c:pt idx="295">
                  <c:v>-1.1979999999999999E-2</c:v>
                </c:pt>
                <c:pt idx="296">
                  <c:v>-1.2880000000000001E-2</c:v>
                </c:pt>
                <c:pt idx="297">
                  <c:v>-1.265E-2</c:v>
                </c:pt>
                <c:pt idx="298">
                  <c:v>-6.8199999999999997E-3</c:v>
                </c:pt>
                <c:pt idx="299">
                  <c:v>-4.1999999999999997E-3</c:v>
                </c:pt>
                <c:pt idx="300">
                  <c:v>-3.29E-3</c:v>
                </c:pt>
                <c:pt idx="301">
                  <c:v>-3.0999999999999999E-3</c:v>
                </c:pt>
                <c:pt idx="302">
                  <c:v>-4.4000000000000002E-4</c:v>
                </c:pt>
                <c:pt idx="303">
                  <c:v>3.0590000000000001E-3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Sheet1!$C$2:$C$314</c:f>
              <c:numCache>
                <c:formatCode>General</c:formatCode>
                <c:ptCount val="313"/>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-3.6220000000000002E-2</c:v>
                </c:pt>
                <c:pt idx="289">
                  <c:v>-1.093E-2</c:v>
                </c:pt>
                <c:pt idx="290">
                  <c:v>-1.023E-2</c:v>
                </c:pt>
                <c:pt idx="291">
                  <c:v>-5.5129999999999998E-2</c:v>
                </c:pt>
                <c:pt idx="292">
                  <c:v>-9.1850000000000001E-2</c:v>
                </c:pt>
                <c:pt idx="293">
                  <c:v>-0.10128</c:v>
                </c:pt>
                <c:pt idx="294">
                  <c:v>-0.10101</c:v>
                </c:pt>
                <c:pt idx="295">
                  <c:v>-8.5389999999999994E-2</c:v>
                </c:pt>
                <c:pt idx="296">
                  <c:v>-6.3979999999999995E-2</c:v>
                </c:pt>
                <c:pt idx="297">
                  <c:v>-4.8710000000000003E-2</c:v>
                </c:pt>
                <c:pt idx="298">
                  <c:v>-4.9450000000000001E-2</c:v>
                </c:pt>
                <c:pt idx="299">
                  <c:v>-4.7879999999999999E-2</c:v>
                </c:pt>
                <c:pt idx="300">
                  <c:v>1.0342E-2</c:v>
                </c:pt>
                <c:pt idx="301">
                  <c:v>7.5249999999999996E-3</c:v>
                </c:pt>
                <c:pt idx="302">
                  <c:v>5.7549999999999997E-3</c:v>
                </c:pt>
                <c:pt idx="303">
                  <c:v>1.5146E-2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Sheet1!$D$2:$D$314</c:f>
              <c:numCache>
                <c:formatCode>General</c:formatCode>
                <c:ptCount val="313"/>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pt idx="298">
                  <c:v>0.02</c:v>
                </c:pt>
                <c:pt idx="299">
                  <c:v>0.02</c:v>
                </c:pt>
                <c:pt idx="300">
                  <c:v>0.02</c:v>
                </c:pt>
                <c:pt idx="301">
                  <c:v>0.02</c:v>
                </c:pt>
                <c:pt idx="302">
                  <c:v>0.02</c:v>
                </c:pt>
                <c:pt idx="303">
                  <c:v>0.02</c:v>
                </c:pt>
                <c:pt idx="304">
                  <c:v>0.02</c:v>
                </c:pt>
                <c:pt idx="305">
                  <c:v>0.02</c:v>
                </c:pt>
                <c:pt idx="306">
                  <c:v>0.02</c:v>
                </c:pt>
                <c:pt idx="307">
                  <c:v>0.02</c:v>
                </c:pt>
                <c:pt idx="308">
                  <c:v>0.02</c:v>
                </c:pt>
                <c:pt idx="309">
                  <c:v>0.02</c:v>
                </c:pt>
                <c:pt idx="310">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Sheet1!$B$2:$B$314</c:f>
              <c:numCache>
                <c:formatCode>General</c:formatCode>
                <c:ptCount val="313"/>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7.3330000000000001E-3</c:v>
                </c:pt>
                <c:pt idx="289">
                  <c:v>4.3400000000000001E-3</c:v>
                </c:pt>
                <c:pt idx="290">
                  <c:v>-6.8000000000000005E-4</c:v>
                </c:pt>
                <c:pt idx="291">
                  <c:v>-3.4099999999999998E-3</c:v>
                </c:pt>
                <c:pt idx="292">
                  <c:v>-7.6E-3</c:v>
                </c:pt>
                <c:pt idx="293">
                  <c:v>-8.8299999999999993E-3</c:v>
                </c:pt>
                <c:pt idx="294">
                  <c:v>-1.022E-2</c:v>
                </c:pt>
                <c:pt idx="295">
                  <c:v>-1.1979999999999999E-2</c:v>
                </c:pt>
                <c:pt idx="296">
                  <c:v>-1.2880000000000001E-2</c:v>
                </c:pt>
                <c:pt idx="297">
                  <c:v>-1.265E-2</c:v>
                </c:pt>
                <c:pt idx="298">
                  <c:v>-6.8199999999999997E-3</c:v>
                </c:pt>
                <c:pt idx="299">
                  <c:v>-4.1999999999999997E-3</c:v>
                </c:pt>
                <c:pt idx="300">
                  <c:v>-3.29E-3</c:v>
                </c:pt>
                <c:pt idx="301">
                  <c:v>-3.0999999999999999E-3</c:v>
                </c:pt>
                <c:pt idx="302">
                  <c:v>-4.4000000000000002E-4</c:v>
                </c:pt>
                <c:pt idx="303">
                  <c:v>3.0590000000000001E-3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Sheet1!$C$2:$C$314</c:f>
              <c:numCache>
                <c:formatCode>General</c:formatCode>
                <c:ptCount val="313"/>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-3.6220000000000002E-2</c:v>
                </c:pt>
                <c:pt idx="289">
                  <c:v>-1.093E-2</c:v>
                </c:pt>
                <c:pt idx="290">
                  <c:v>-1.023E-2</c:v>
                </c:pt>
                <c:pt idx="291">
                  <c:v>-5.5129999999999998E-2</c:v>
                </c:pt>
                <c:pt idx="292">
                  <c:v>-9.1850000000000001E-2</c:v>
                </c:pt>
                <c:pt idx="293">
                  <c:v>-0.10128</c:v>
                </c:pt>
                <c:pt idx="294">
                  <c:v>-0.10101</c:v>
                </c:pt>
                <c:pt idx="295">
                  <c:v>-8.5389999999999994E-2</c:v>
                </c:pt>
                <c:pt idx="296">
                  <c:v>-6.3979999999999995E-2</c:v>
                </c:pt>
                <c:pt idx="297">
                  <c:v>-4.8710000000000003E-2</c:v>
                </c:pt>
                <c:pt idx="298">
                  <c:v>-4.9450000000000001E-2</c:v>
                </c:pt>
                <c:pt idx="299">
                  <c:v>-4.7879999999999999E-2</c:v>
                </c:pt>
                <c:pt idx="300">
                  <c:v>1.0342E-2</c:v>
                </c:pt>
                <c:pt idx="301">
                  <c:v>7.5249999999999996E-3</c:v>
                </c:pt>
                <c:pt idx="302">
                  <c:v>5.7549999999999997E-3</c:v>
                </c:pt>
                <c:pt idx="303">
                  <c:v>1.5146E-2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Sheet1!$D$2:$D$314</c:f>
              <c:numCache>
                <c:formatCode>General</c:formatCode>
                <c:ptCount val="313"/>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pt idx="298">
                  <c:v>0.02</c:v>
                </c:pt>
                <c:pt idx="299">
                  <c:v>0.02</c:v>
                </c:pt>
                <c:pt idx="300">
                  <c:v>0.02</c:v>
                </c:pt>
                <c:pt idx="301">
                  <c:v>0.02</c:v>
                </c:pt>
                <c:pt idx="302">
                  <c:v>0.02</c:v>
                </c:pt>
                <c:pt idx="303">
                  <c:v>0.02</c:v>
                </c:pt>
                <c:pt idx="304">
                  <c:v>0.02</c:v>
                </c:pt>
                <c:pt idx="305">
                  <c:v>0.02</c:v>
                </c:pt>
                <c:pt idx="306">
                  <c:v>0.02</c:v>
                </c:pt>
                <c:pt idx="307">
                  <c:v>0.02</c:v>
                </c:pt>
                <c:pt idx="308">
                  <c:v>0.02</c:v>
                </c:pt>
                <c:pt idx="309">
                  <c:v>0.02</c:v>
                </c:pt>
                <c:pt idx="310">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2" b="1" i="0" u="none" strike="noStrike" baseline="0">
                <a:solidFill>
                  <a:srgbClr val="000000"/>
                </a:solidFill>
                <a:latin typeface="Times New Roman" panose="02020603050405020304" pitchFamily="18" charset="0"/>
                <a:ea typeface="Times New Roman"/>
                <a:cs typeface="Times New Roman" panose="02020603050405020304" pitchFamily="18" charset="0"/>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CU New Auto Growth</a:t>
            </a:r>
          </a:p>
          <a:p>
            <a:pPr>
              <a:defRPr sz="1152" b="1" i="0" u="none" strike="noStrike" baseline="0">
                <a:solidFill>
                  <a:srgbClr val="000000"/>
                </a:solidFill>
                <a:latin typeface="Times New Roman" panose="02020603050405020304" pitchFamily="18" charset="0"/>
                <a:ea typeface="Times New Roman"/>
                <a:cs typeface="Times New Roman" panose="02020603050405020304" pitchFamily="18" charset="0"/>
              </a:defRPr>
            </a:pPr>
            <a:r>
              <a:rPr lang="en-US" sz="1800" b="0" i="0" u="none" strike="noStrike" baseline="0">
                <a:solidFill>
                  <a:srgbClr val="000000"/>
                </a:solidFill>
                <a:latin typeface="Times New Roman" panose="02020603050405020304" pitchFamily="18" charset="0"/>
                <a:cs typeface="Times New Roman" panose="02020603050405020304" pitchFamily="18" charset="0"/>
              </a:rPr>
              <a:t>Seasonally-Adjusted Annualized Growth Rate</a:t>
            </a:r>
          </a:p>
        </c:rich>
      </c:tx>
      <c:layout>
        <c:manualLayout>
          <c:xMode val="edge"/>
          <c:yMode val="edge"/>
          <c:x val="0.31053694139585525"/>
          <c:y val="2.6901581506295388E-2"/>
        </c:manualLayout>
      </c:layout>
      <c:overlay val="0"/>
      <c:spPr>
        <a:noFill/>
        <a:ln w="19358">
          <a:noFill/>
        </a:ln>
      </c:spPr>
    </c:title>
    <c:autoTitleDeleted val="0"/>
    <c:plotArea>
      <c:layout>
        <c:manualLayout>
          <c:layoutTarget val="inner"/>
          <c:xMode val="edge"/>
          <c:yMode val="edge"/>
          <c:x val="0.12195121951219512"/>
          <c:y val="0.13958260568752051"/>
          <c:w val="0.78048780487804881"/>
          <c:h val="0.77561192835941151"/>
        </c:manualLayout>
      </c:layout>
      <c:areaChart>
        <c:grouping val="stacked"/>
        <c:varyColors val="0"/>
        <c:ser>
          <c:idx val="4"/>
          <c:order val="0"/>
          <c:tx>
            <c:strRef>
              <c:f>Sheet1!$B$1</c:f>
              <c:strCache>
                <c:ptCount val="1"/>
                <c:pt idx="0">
                  <c:v>Recession</c:v>
                </c:pt>
              </c:strCache>
            </c:strRef>
          </c:tx>
          <c:spPr>
            <a:solidFill>
              <a:srgbClr val="FF0000"/>
            </a:solidFill>
            <a:ln w="9679">
              <a:solidFill>
                <a:schemeClr val="tx2"/>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0.32</c:v>
                </c:pt>
                <c:pt idx="39">
                  <c:v>0.32</c:v>
                </c:pt>
                <c:pt idx="40">
                  <c:v>0.32</c:v>
                </c:pt>
                <c:pt idx="41">
                  <c:v>0.32</c:v>
                </c:pt>
                <c:pt idx="42">
                  <c:v>0.32</c:v>
                </c:pt>
                <c:pt idx="43">
                  <c:v>0.32</c:v>
                </c:pt>
                <c:pt idx="44">
                  <c:v>0.32</c:v>
                </c:pt>
                <c:pt idx="45">
                  <c:v>0.32</c:v>
                </c:pt>
                <c:pt idx="46">
                  <c:v>0.32</c:v>
                </c:pt>
                <c:pt idx="47">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266">
                  <c:v>0.32</c:v>
                </c:pt>
                <c:pt idx="267">
                  <c:v>0.32</c:v>
                </c:pt>
                <c:pt idx="268">
                  <c:v>0.32</c:v>
                </c:pt>
                <c:pt idx="269">
                  <c:v>0.32</c:v>
                </c:pt>
                <c:pt idx="270">
                  <c:v>0.32</c:v>
                </c:pt>
                <c:pt idx="271">
                  <c:v>0.32</c:v>
                </c:pt>
                <c:pt idx="272">
                  <c:v>0.32</c:v>
                </c:pt>
              </c:numCache>
            </c:numRef>
          </c:val>
          <c:extLst>
            <c:ext xmlns:c16="http://schemas.microsoft.com/office/drawing/2014/chart" uri="{C3380CC4-5D6E-409C-BE32-E72D297353CC}">
              <c16:uniqueId val="{00000000-7B60-4D30-A083-3A895788B2E0}"/>
            </c:ext>
          </c:extLst>
        </c:ser>
        <c:dLbls>
          <c:showLegendKey val="0"/>
          <c:showVal val="0"/>
          <c:showCatName val="0"/>
          <c:showSerName val="0"/>
          <c:showPercent val="0"/>
          <c:showBubbleSize val="0"/>
        </c:dLbls>
        <c:axId val="1333016848"/>
        <c:axId val="1"/>
      </c:areaChart>
      <c:areaChart>
        <c:grouping val="stacked"/>
        <c:varyColors val="0"/>
        <c:ser>
          <c:idx val="0"/>
          <c:order val="1"/>
          <c:tx>
            <c:strRef>
              <c:f>Sheet1!$C$1</c:f>
              <c:strCache>
                <c:ptCount val="1"/>
                <c:pt idx="0">
                  <c:v>New Auto Loan Growth</c:v>
                </c:pt>
              </c:strCache>
            </c:strRef>
          </c:tx>
          <c:spPr>
            <a:solidFill>
              <a:schemeClr val="accent1"/>
            </a:solidFill>
            <a:ln w="9679">
              <a:solidFill>
                <a:schemeClr val="accent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-2.7E-2</c:v>
                </c:pt>
                <c:pt idx="1">
                  <c:v>-0.03</c:v>
                </c:pt>
                <c:pt idx="2">
                  <c:v>-3.1E-2</c:v>
                </c:pt>
                <c:pt idx="3">
                  <c:v>-1.0999999999999999E-2</c:v>
                </c:pt>
                <c:pt idx="4">
                  <c:v>-4.0000000000000001E-3</c:v>
                </c:pt>
                <c:pt idx="5">
                  <c:v>-2.5000000000000001E-2</c:v>
                </c:pt>
                <c:pt idx="6">
                  <c:v>-2.1999999999999999E-2</c:v>
                </c:pt>
                <c:pt idx="7">
                  <c:v>-1.7999999999999999E-2</c:v>
                </c:pt>
                <c:pt idx="8">
                  <c:v>-1.9E-2</c:v>
                </c:pt>
                <c:pt idx="9">
                  <c:v>-1.4999999999999999E-2</c:v>
                </c:pt>
                <c:pt idx="10">
                  <c:v>-3.0000000000000001E-3</c:v>
                </c:pt>
                <c:pt idx="11">
                  <c:v>2.1000000000000001E-2</c:v>
                </c:pt>
                <c:pt idx="12">
                  <c:v>5.2999999999999999E-2</c:v>
                </c:pt>
                <c:pt idx="13">
                  <c:v>6.8000000000000005E-2</c:v>
                </c:pt>
                <c:pt idx="14">
                  <c:v>8.7999999999999995E-2</c:v>
                </c:pt>
                <c:pt idx="15">
                  <c:v>7.8E-2</c:v>
                </c:pt>
                <c:pt idx="16">
                  <c:v>8.6999999999999994E-2</c:v>
                </c:pt>
                <c:pt idx="17">
                  <c:v>9.6000000000000002E-2</c:v>
                </c:pt>
                <c:pt idx="18">
                  <c:v>0.122</c:v>
                </c:pt>
                <c:pt idx="19">
                  <c:v>0.13500000000000001</c:v>
                </c:pt>
                <c:pt idx="20">
                  <c:v>0.14899999999999999</c:v>
                </c:pt>
                <c:pt idx="21">
                  <c:v>0.16400000000000001</c:v>
                </c:pt>
                <c:pt idx="22">
                  <c:v>0.17499999999999999</c:v>
                </c:pt>
                <c:pt idx="23">
                  <c:v>0.159</c:v>
                </c:pt>
                <c:pt idx="24">
                  <c:v>0.155</c:v>
                </c:pt>
                <c:pt idx="25">
                  <c:v>0.159</c:v>
                </c:pt>
                <c:pt idx="26">
                  <c:v>0.14799999999999999</c:v>
                </c:pt>
                <c:pt idx="27">
                  <c:v>0.14599999999999999</c:v>
                </c:pt>
                <c:pt idx="28">
                  <c:v>0.14099999999999999</c:v>
                </c:pt>
                <c:pt idx="29">
                  <c:v>0.153</c:v>
                </c:pt>
                <c:pt idx="30">
                  <c:v>0.151</c:v>
                </c:pt>
                <c:pt idx="31">
                  <c:v>0.153</c:v>
                </c:pt>
                <c:pt idx="32">
                  <c:v>0.13800000000000001</c:v>
                </c:pt>
                <c:pt idx="33">
                  <c:v>0.11700000000000001</c:v>
                </c:pt>
                <c:pt idx="34">
                  <c:v>0.1</c:v>
                </c:pt>
                <c:pt idx="35">
                  <c:v>7.9000000000000001E-2</c:v>
                </c:pt>
                <c:pt idx="36">
                  <c:v>6.0999999999999999E-2</c:v>
                </c:pt>
                <c:pt idx="37">
                  <c:v>6.0999999999999999E-2</c:v>
                </c:pt>
                <c:pt idx="38">
                  <c:v>4.4999999999999998E-2</c:v>
                </c:pt>
                <c:pt idx="39">
                  <c:v>2.1000000000000001E-2</c:v>
                </c:pt>
                <c:pt idx="40">
                  <c:v>3.0000000000000001E-3</c:v>
                </c:pt>
                <c:pt idx="41">
                  <c:v>-6.0000000000000001E-3</c:v>
                </c:pt>
                <c:pt idx="42">
                  <c:v>-2.5999999999999999E-2</c:v>
                </c:pt>
                <c:pt idx="43">
                  <c:v>-2.4E-2</c:v>
                </c:pt>
                <c:pt idx="44">
                  <c:v>-2.1000000000000001E-2</c:v>
                </c:pt>
                <c:pt idx="45">
                  <c:v>-1.4E-2</c:v>
                </c:pt>
                <c:pt idx="46">
                  <c:v>-1.4999999999999999E-2</c:v>
                </c:pt>
                <c:pt idx="47">
                  <c:v>1E-3</c:v>
                </c:pt>
                <c:pt idx="48">
                  <c:v>5.0000000000000001E-3</c:v>
                </c:pt>
                <c:pt idx="49">
                  <c:v>-0.01</c:v>
                </c:pt>
                <c:pt idx="50">
                  <c:v>-6.0000000000000001E-3</c:v>
                </c:pt>
                <c:pt idx="51">
                  <c:v>5.0000000000000001E-3</c:v>
                </c:pt>
                <c:pt idx="52">
                  <c:v>8.9999999999999993E-3</c:v>
                </c:pt>
                <c:pt idx="53">
                  <c:v>7.0000000000000001E-3</c:v>
                </c:pt>
                <c:pt idx="54">
                  <c:v>1.2999999999999999E-2</c:v>
                </c:pt>
                <c:pt idx="55">
                  <c:v>8.9999999999999993E-3</c:v>
                </c:pt>
                <c:pt idx="56">
                  <c:v>5.0000000000000001E-3</c:v>
                </c:pt>
                <c:pt idx="57">
                  <c:v>3.0000000000000001E-3</c:v>
                </c:pt>
                <c:pt idx="58">
                  <c:v>-5.0000000000000001E-3</c:v>
                </c:pt>
                <c:pt idx="59">
                  <c:v>-1.0999999999999999E-2</c:v>
                </c:pt>
                <c:pt idx="60">
                  <c:v>0</c:v>
                </c:pt>
                <c:pt idx="61">
                  <c:v>8.0000000000000002E-3</c:v>
                </c:pt>
                <c:pt idx="62">
                  <c:v>1.7000000000000001E-2</c:v>
                </c:pt>
                <c:pt idx="63">
                  <c:v>2.1000000000000001E-2</c:v>
                </c:pt>
                <c:pt idx="64">
                  <c:v>3.5999999999999997E-2</c:v>
                </c:pt>
                <c:pt idx="65">
                  <c:v>5.3999999999999999E-2</c:v>
                </c:pt>
                <c:pt idx="66">
                  <c:v>0.06</c:v>
                </c:pt>
                <c:pt idx="67">
                  <c:v>6.9000000000000006E-2</c:v>
                </c:pt>
                <c:pt idx="68">
                  <c:v>8.3000000000000004E-2</c:v>
                </c:pt>
                <c:pt idx="69">
                  <c:v>9.5000000000000001E-2</c:v>
                </c:pt>
                <c:pt idx="70">
                  <c:v>0.106</c:v>
                </c:pt>
                <c:pt idx="71">
                  <c:v>0.12</c:v>
                </c:pt>
                <c:pt idx="72">
                  <c:v>0.13100000000000001</c:v>
                </c:pt>
                <c:pt idx="73">
                  <c:v>0.13800000000000001</c:v>
                </c:pt>
                <c:pt idx="74">
                  <c:v>0.13</c:v>
                </c:pt>
                <c:pt idx="75">
                  <c:v>0.13500000000000001</c:v>
                </c:pt>
                <c:pt idx="76">
                  <c:v>0.13</c:v>
                </c:pt>
                <c:pt idx="77">
                  <c:v>0.121</c:v>
                </c:pt>
                <c:pt idx="78">
                  <c:v>0.123</c:v>
                </c:pt>
                <c:pt idx="79">
                  <c:v>0.123</c:v>
                </c:pt>
                <c:pt idx="80">
                  <c:v>0.122</c:v>
                </c:pt>
                <c:pt idx="81">
                  <c:v>0.127</c:v>
                </c:pt>
                <c:pt idx="82">
                  <c:v>0.13900000000000001</c:v>
                </c:pt>
                <c:pt idx="83">
                  <c:v>0.13900000000000001</c:v>
                </c:pt>
                <c:pt idx="84">
                  <c:v>0.153</c:v>
                </c:pt>
                <c:pt idx="85">
                  <c:v>0.17499999999999999</c:v>
                </c:pt>
                <c:pt idx="86">
                  <c:v>0.186</c:v>
                </c:pt>
                <c:pt idx="87">
                  <c:v>0.17899999999999999</c:v>
                </c:pt>
                <c:pt idx="88">
                  <c:v>0.18099999999999999</c:v>
                </c:pt>
                <c:pt idx="89">
                  <c:v>0.182</c:v>
                </c:pt>
                <c:pt idx="90">
                  <c:v>0.17299999999999999</c:v>
                </c:pt>
                <c:pt idx="91">
                  <c:v>0.17100000000000001</c:v>
                </c:pt>
                <c:pt idx="92">
                  <c:v>0.16300000000000001</c:v>
                </c:pt>
                <c:pt idx="93">
                  <c:v>0.155</c:v>
                </c:pt>
                <c:pt idx="94">
                  <c:v>0.14399999999999999</c:v>
                </c:pt>
                <c:pt idx="95">
                  <c:v>0.13500000000000001</c:v>
                </c:pt>
                <c:pt idx="96">
                  <c:v>0.10299999999999999</c:v>
                </c:pt>
                <c:pt idx="97">
                  <c:v>7.1999999999999995E-2</c:v>
                </c:pt>
                <c:pt idx="98">
                  <c:v>6.5000000000000002E-2</c:v>
                </c:pt>
                <c:pt idx="99">
                  <c:v>6.3E-2</c:v>
                </c:pt>
                <c:pt idx="100">
                  <c:v>5.7000000000000002E-2</c:v>
                </c:pt>
                <c:pt idx="101">
                  <c:v>5.5E-2</c:v>
                </c:pt>
                <c:pt idx="102">
                  <c:v>5.8000000000000003E-2</c:v>
                </c:pt>
                <c:pt idx="103">
                  <c:v>5.1999999999999998E-2</c:v>
                </c:pt>
                <c:pt idx="104">
                  <c:v>4.8000000000000001E-2</c:v>
                </c:pt>
                <c:pt idx="105">
                  <c:v>3.5999999999999997E-2</c:v>
                </c:pt>
                <c:pt idx="106">
                  <c:v>2.5000000000000001E-2</c:v>
                </c:pt>
                <c:pt idx="107">
                  <c:v>1.2E-2</c:v>
                </c:pt>
                <c:pt idx="108">
                  <c:v>0.01</c:v>
                </c:pt>
                <c:pt idx="109">
                  <c:v>5.0000000000000001E-3</c:v>
                </c:pt>
                <c:pt idx="110">
                  <c:v>3.0000000000000001E-3</c:v>
                </c:pt>
                <c:pt idx="111">
                  <c:v>-7.0000000000000001E-3</c:v>
                </c:pt>
                <c:pt idx="112">
                  <c:v>-1.2E-2</c:v>
                </c:pt>
                <c:pt idx="113">
                  <c:v>-1.9E-2</c:v>
                </c:pt>
                <c:pt idx="114">
                  <c:v>-0.03</c:v>
                </c:pt>
                <c:pt idx="115">
                  <c:v>-4.1000000000000002E-2</c:v>
                </c:pt>
                <c:pt idx="116">
                  <c:v>-5.5E-2</c:v>
                </c:pt>
                <c:pt idx="117">
                  <c:v>-5.8000000000000003E-2</c:v>
                </c:pt>
                <c:pt idx="118">
                  <c:v>-6.4000000000000001E-2</c:v>
                </c:pt>
                <c:pt idx="119">
                  <c:v>-6.7000000000000004E-2</c:v>
                </c:pt>
                <c:pt idx="120">
                  <c:v>-7.1999999999999995E-2</c:v>
                </c:pt>
                <c:pt idx="121">
                  <c:v>-7.3999999999999996E-2</c:v>
                </c:pt>
                <c:pt idx="122">
                  <c:v>-7.3999999999999996E-2</c:v>
                </c:pt>
                <c:pt idx="123">
                  <c:v>-7.0999999999999994E-2</c:v>
                </c:pt>
                <c:pt idx="124">
                  <c:v>-6.8000000000000005E-2</c:v>
                </c:pt>
                <c:pt idx="125">
                  <c:v>-6.5000000000000002E-2</c:v>
                </c:pt>
                <c:pt idx="126">
                  <c:v>-5.8000000000000003E-2</c:v>
                </c:pt>
                <c:pt idx="127">
                  <c:v>-5.0999999999999997E-2</c:v>
                </c:pt>
                <c:pt idx="128">
                  <c:v>-4.2999999999999997E-2</c:v>
                </c:pt>
                <c:pt idx="129">
                  <c:v>-4.4999999999999998E-2</c:v>
                </c:pt>
                <c:pt idx="130">
                  <c:v>-4.2000000000000003E-2</c:v>
                </c:pt>
                <c:pt idx="131">
                  <c:v>-3.6999999999999998E-2</c:v>
                </c:pt>
                <c:pt idx="132">
                  <c:v>-3.5999999999999997E-2</c:v>
                </c:pt>
                <c:pt idx="133">
                  <c:v>-0.03</c:v>
                </c:pt>
                <c:pt idx="134">
                  <c:v>-4.2999999999999997E-2</c:v>
                </c:pt>
                <c:pt idx="135">
                  <c:v>-4.9000000000000002E-2</c:v>
                </c:pt>
                <c:pt idx="136">
                  <c:v>-0.06</c:v>
                </c:pt>
                <c:pt idx="137">
                  <c:v>-7.9000000000000001E-2</c:v>
                </c:pt>
                <c:pt idx="138">
                  <c:v>-9.0999999999999998E-2</c:v>
                </c:pt>
                <c:pt idx="139">
                  <c:v>-0.10299999999999999</c:v>
                </c:pt>
                <c:pt idx="140">
                  <c:v>-0.11600000000000001</c:v>
                </c:pt>
                <c:pt idx="141">
                  <c:v>-0.121</c:v>
                </c:pt>
                <c:pt idx="142">
                  <c:v>-0.13100000000000001</c:v>
                </c:pt>
                <c:pt idx="143">
                  <c:v>-0.14199999999999999</c:v>
                </c:pt>
                <c:pt idx="144">
                  <c:v>-0.153</c:v>
                </c:pt>
                <c:pt idx="145">
                  <c:v>-0.16900000000000001</c:v>
                </c:pt>
                <c:pt idx="146">
                  <c:v>-0.16900000000000001</c:v>
                </c:pt>
                <c:pt idx="147">
                  <c:v>-0.16900000000000001</c:v>
                </c:pt>
                <c:pt idx="148">
                  <c:v>-0.16800000000000001</c:v>
                </c:pt>
                <c:pt idx="149">
                  <c:v>-0.16200000000000001</c:v>
                </c:pt>
                <c:pt idx="150">
                  <c:v>-0.161</c:v>
                </c:pt>
                <c:pt idx="151">
                  <c:v>-0.154</c:v>
                </c:pt>
                <c:pt idx="152">
                  <c:v>-0.14599999999999999</c:v>
                </c:pt>
                <c:pt idx="153">
                  <c:v>-0.14099999999999999</c:v>
                </c:pt>
                <c:pt idx="154">
                  <c:v>-0.13200000000000001</c:v>
                </c:pt>
                <c:pt idx="155">
                  <c:v>-0.125</c:v>
                </c:pt>
                <c:pt idx="156">
                  <c:v>-0.12</c:v>
                </c:pt>
                <c:pt idx="157">
                  <c:v>-0.114</c:v>
                </c:pt>
                <c:pt idx="158">
                  <c:v>-0.108</c:v>
                </c:pt>
                <c:pt idx="159">
                  <c:v>-9.9000000000000005E-2</c:v>
                </c:pt>
                <c:pt idx="160">
                  <c:v>-8.7999999999999995E-2</c:v>
                </c:pt>
                <c:pt idx="161">
                  <c:v>-7.6999999999999999E-2</c:v>
                </c:pt>
                <c:pt idx="162">
                  <c:v>-6.6000000000000003E-2</c:v>
                </c:pt>
                <c:pt idx="163">
                  <c:v>-5.5E-2</c:v>
                </c:pt>
                <c:pt idx="164">
                  <c:v>-0.04</c:v>
                </c:pt>
                <c:pt idx="165">
                  <c:v>-2.1999999999999999E-2</c:v>
                </c:pt>
                <c:pt idx="166">
                  <c:v>-8.9999999999999993E-3</c:v>
                </c:pt>
                <c:pt idx="167">
                  <c:v>7.0000000000000001E-3</c:v>
                </c:pt>
                <c:pt idx="168">
                  <c:v>2.4E-2</c:v>
                </c:pt>
                <c:pt idx="169">
                  <c:v>4.1000000000000002E-2</c:v>
                </c:pt>
                <c:pt idx="170">
                  <c:v>5.8000000000000003E-2</c:v>
                </c:pt>
                <c:pt idx="171">
                  <c:v>6.8000000000000005E-2</c:v>
                </c:pt>
                <c:pt idx="172">
                  <c:v>7.5999999999999998E-2</c:v>
                </c:pt>
                <c:pt idx="173">
                  <c:v>8.6999999999999994E-2</c:v>
                </c:pt>
                <c:pt idx="174">
                  <c:v>9.6000000000000002E-2</c:v>
                </c:pt>
                <c:pt idx="175">
                  <c:v>0.106</c:v>
                </c:pt>
                <c:pt idx="176">
                  <c:v>0.108</c:v>
                </c:pt>
                <c:pt idx="177">
                  <c:v>0.108</c:v>
                </c:pt>
                <c:pt idx="178">
                  <c:v>0.104</c:v>
                </c:pt>
                <c:pt idx="179">
                  <c:v>0.107</c:v>
                </c:pt>
                <c:pt idx="180">
                  <c:v>0.11600000000000001</c:v>
                </c:pt>
                <c:pt idx="181">
                  <c:v>0.11799999999999999</c:v>
                </c:pt>
                <c:pt idx="182">
                  <c:v>0.114</c:v>
                </c:pt>
                <c:pt idx="183">
                  <c:v>0.121</c:v>
                </c:pt>
                <c:pt idx="184">
                  <c:v>0.125</c:v>
                </c:pt>
                <c:pt idx="185">
                  <c:v>0.127</c:v>
                </c:pt>
                <c:pt idx="186">
                  <c:v>0.13600000000000001</c:v>
                </c:pt>
                <c:pt idx="187">
                  <c:v>0.13</c:v>
                </c:pt>
                <c:pt idx="188">
                  <c:v>0.13800000000000001</c:v>
                </c:pt>
                <c:pt idx="189">
                  <c:v>0.14199999999999999</c:v>
                </c:pt>
                <c:pt idx="190">
                  <c:v>0.157</c:v>
                </c:pt>
                <c:pt idx="191">
                  <c:v>0.17</c:v>
                </c:pt>
                <c:pt idx="192">
                  <c:v>0.17399999999999999</c:v>
                </c:pt>
                <c:pt idx="193">
                  <c:v>0.184</c:v>
                </c:pt>
                <c:pt idx="194">
                  <c:v>0.19400000000000001</c:v>
                </c:pt>
                <c:pt idx="195">
                  <c:v>0.20300000000000001</c:v>
                </c:pt>
                <c:pt idx="196">
                  <c:v>0.20699999999999999</c:v>
                </c:pt>
                <c:pt idx="197">
                  <c:v>0.20899999999999999</c:v>
                </c:pt>
                <c:pt idx="198">
                  <c:v>0.214</c:v>
                </c:pt>
                <c:pt idx="199">
                  <c:v>0.224</c:v>
                </c:pt>
                <c:pt idx="200">
                  <c:v>0.215</c:v>
                </c:pt>
                <c:pt idx="201">
                  <c:v>0.22</c:v>
                </c:pt>
                <c:pt idx="202">
                  <c:v>0.20599999999999999</c:v>
                </c:pt>
                <c:pt idx="203">
                  <c:v>0.19600000000000001</c:v>
                </c:pt>
                <c:pt idx="204">
                  <c:v>0.188</c:v>
                </c:pt>
                <c:pt idx="205">
                  <c:v>0.17599999999999999</c:v>
                </c:pt>
                <c:pt idx="206">
                  <c:v>0.17599999999999999</c:v>
                </c:pt>
                <c:pt idx="207">
                  <c:v>0.161</c:v>
                </c:pt>
                <c:pt idx="208">
                  <c:v>0.153</c:v>
                </c:pt>
                <c:pt idx="209">
                  <c:v>0.16</c:v>
                </c:pt>
                <c:pt idx="210">
                  <c:v>0.154</c:v>
                </c:pt>
                <c:pt idx="211">
                  <c:v>0.14799999999999999</c:v>
                </c:pt>
                <c:pt idx="212">
                  <c:v>0.154</c:v>
                </c:pt>
                <c:pt idx="213">
                  <c:v>0.14699999999999999</c:v>
                </c:pt>
                <c:pt idx="214">
                  <c:v>0.154</c:v>
                </c:pt>
                <c:pt idx="215">
                  <c:v>0.155</c:v>
                </c:pt>
                <c:pt idx="216">
                  <c:v>0.157</c:v>
                </c:pt>
                <c:pt idx="217">
                  <c:v>0.16200000000000001</c:v>
                </c:pt>
                <c:pt idx="218">
                  <c:v>0.159</c:v>
                </c:pt>
                <c:pt idx="219">
                  <c:v>0.157</c:v>
                </c:pt>
                <c:pt idx="220">
                  <c:v>0.16600000000000001</c:v>
                </c:pt>
                <c:pt idx="221">
                  <c:v>0.16900000000000001</c:v>
                </c:pt>
                <c:pt idx="222">
                  <c:v>0.17</c:v>
                </c:pt>
                <c:pt idx="223">
                  <c:v>0.16800000000000001</c:v>
                </c:pt>
                <c:pt idx="224">
                  <c:v>0.16700000000000001</c:v>
                </c:pt>
                <c:pt idx="225">
                  <c:v>0.17399999999999999</c:v>
                </c:pt>
                <c:pt idx="226">
                  <c:v>0.17199999999999999</c:v>
                </c:pt>
                <c:pt idx="227">
                  <c:v>0.16500000000000001</c:v>
                </c:pt>
                <c:pt idx="228">
                  <c:v>0.16300000000000001</c:v>
                </c:pt>
                <c:pt idx="229">
                  <c:v>0.151</c:v>
                </c:pt>
                <c:pt idx="230">
                  <c:v>0.14299999999999999</c:v>
                </c:pt>
                <c:pt idx="231">
                  <c:v>0.14399999999999999</c:v>
                </c:pt>
                <c:pt idx="232">
                  <c:v>0.13600000000000001</c:v>
                </c:pt>
                <c:pt idx="233">
                  <c:v>0.13100000000000001</c:v>
                </c:pt>
                <c:pt idx="234">
                  <c:v>0.123</c:v>
                </c:pt>
                <c:pt idx="235">
                  <c:v>0.12</c:v>
                </c:pt>
                <c:pt idx="236">
                  <c:v>0.121</c:v>
                </c:pt>
                <c:pt idx="237">
                  <c:v>0.11600000000000001</c:v>
                </c:pt>
                <c:pt idx="238">
                  <c:v>0.125</c:v>
                </c:pt>
                <c:pt idx="239">
                  <c:v>0.11700000000000001</c:v>
                </c:pt>
                <c:pt idx="240">
                  <c:v>0.113</c:v>
                </c:pt>
                <c:pt idx="241">
                  <c:v>0.121</c:v>
                </c:pt>
                <c:pt idx="242">
                  <c:v>0.125</c:v>
                </c:pt>
                <c:pt idx="243">
                  <c:v>0.121</c:v>
                </c:pt>
                <c:pt idx="244">
                  <c:v>0.11799999999999999</c:v>
                </c:pt>
                <c:pt idx="245">
                  <c:v>0.11600000000000001</c:v>
                </c:pt>
                <c:pt idx="246">
                  <c:v>0.108</c:v>
                </c:pt>
                <c:pt idx="247">
                  <c:v>0.10100000000000001</c:v>
                </c:pt>
                <c:pt idx="248">
                  <c:v>8.5000000000000006E-2</c:v>
                </c:pt>
                <c:pt idx="249">
                  <c:v>7.2999999999999995E-2</c:v>
                </c:pt>
                <c:pt idx="250">
                  <c:v>5.5E-2</c:v>
                </c:pt>
                <c:pt idx="251">
                  <c:v>5.1999999999999998E-2</c:v>
                </c:pt>
                <c:pt idx="252">
                  <c:v>4.1000000000000002E-2</c:v>
                </c:pt>
                <c:pt idx="253">
                  <c:v>0.03</c:v>
                </c:pt>
                <c:pt idx="254">
                  <c:v>2.1000000000000001E-2</c:v>
                </c:pt>
                <c:pt idx="255">
                  <c:v>0.01</c:v>
                </c:pt>
                <c:pt idx="256">
                  <c:v>6.0000000000000001E-3</c:v>
                </c:pt>
                <c:pt idx="257">
                  <c:v>0</c:v>
                </c:pt>
                <c:pt idx="258">
                  <c:v>-2E-3</c:v>
                </c:pt>
                <c:pt idx="259">
                  <c:v>-3.0000000000000001E-3</c:v>
                </c:pt>
                <c:pt idx="260">
                  <c:v>-7.0000000000000001E-3</c:v>
                </c:pt>
                <c:pt idx="261">
                  <c:v>-1.2999999999999999E-2</c:v>
                </c:pt>
                <c:pt idx="262">
                  <c:v>-2.5999999999999999E-2</c:v>
                </c:pt>
                <c:pt idx="263">
                  <c:v>-3.3000000000000002E-2</c:v>
                </c:pt>
                <c:pt idx="264">
                  <c:v>-3.4000000000000002E-2</c:v>
                </c:pt>
                <c:pt idx="265">
                  <c:v>-3.6999999999999998E-2</c:v>
                </c:pt>
                <c:pt idx="266">
                  <c:v>-3.6999999999999998E-2</c:v>
                </c:pt>
                <c:pt idx="267">
                  <c:v>-2.7E-2</c:v>
                </c:pt>
                <c:pt idx="268">
                  <c:v>-2.3E-2</c:v>
                </c:pt>
                <c:pt idx="269">
                  <c:v>-3.5999999999999997E-2</c:v>
                </c:pt>
                <c:pt idx="270">
                  <c:v>-3.2000000000000001E-2</c:v>
                </c:pt>
                <c:pt idx="271">
                  <c:v>-2.5000000000000001E-2</c:v>
                </c:pt>
                <c:pt idx="272">
                  <c:v>-3.4000000000000002E-2</c:v>
                </c:pt>
                <c:pt idx="273">
                  <c:v>-2.5999999999999999E-2</c:v>
                </c:pt>
                <c:pt idx="274">
                  <c:v>-5.0000000000000001E-3</c:v>
                </c:pt>
                <c:pt idx="275">
                  <c:v>-5.0000000000000001E-3</c:v>
                </c:pt>
                <c:pt idx="276">
                  <c:v>-4.0000000000000001E-3</c:v>
                </c:pt>
                <c:pt idx="277">
                  <c:v>-3.0000000000000001E-3</c:v>
                </c:pt>
                <c:pt idx="278">
                  <c:v>-3.0000000000000001E-3</c:v>
                </c:pt>
                <c:pt idx="279">
                  <c:v>-1.2999999999999999E-2</c:v>
                </c:pt>
                <c:pt idx="280">
                  <c:v>-1.6E-2</c:v>
                </c:pt>
                <c:pt idx="281">
                  <c:v>-2E-3</c:v>
                </c:pt>
                <c:pt idx="282">
                  <c:v>-2E-3</c:v>
                </c:pt>
                <c:pt idx="283">
                  <c:v>5.0000000000000001E-3</c:v>
                </c:pt>
                <c:pt idx="284">
                  <c:v>3.5000000000000003E-2</c:v>
                </c:pt>
                <c:pt idx="285">
                  <c:v>7.6999999999999999E-2</c:v>
                </c:pt>
                <c:pt idx="286">
                  <c:v>8.4000000000000005E-2</c:v>
                </c:pt>
                <c:pt idx="287">
                  <c:v>0.11</c:v>
                </c:pt>
                <c:pt idx="288">
                  <c:v>0.16300000000000001</c:v>
                </c:pt>
                <c:pt idx="289">
                  <c:v>0.19</c:v>
                </c:pt>
                <c:pt idx="290">
                  <c:v>0.18</c:v>
                </c:pt>
                <c:pt idx="291">
                  <c:v>0.19500000000000001</c:v>
                </c:pt>
                <c:pt idx="292">
                  <c:v>0.20799999999999999</c:v>
                </c:pt>
                <c:pt idx="293">
                  <c:v>0.223</c:v>
                </c:pt>
                <c:pt idx="294">
                  <c:v>0.22500000000000001</c:v>
                </c:pt>
                <c:pt idx="295">
                  <c:v>0.22</c:v>
                </c:pt>
                <c:pt idx="296">
                  <c:v>0.21299999999999999</c:v>
                </c:pt>
                <c:pt idx="297">
                  <c:v>0.161</c:v>
                </c:pt>
                <c:pt idx="298">
                  <c:v>0.14199999999999999</c:v>
                </c:pt>
                <c:pt idx="299">
                  <c:v>0.125</c:v>
                </c:pt>
                <c:pt idx="300">
                  <c:v>7.9000000000000001E-2</c:v>
                </c:pt>
                <c:pt idx="301">
                  <c:v>5.6000000000000001E-2</c:v>
                </c:pt>
                <c:pt idx="302">
                  <c:v>0.06</c:v>
                </c:pt>
                <c:pt idx="303">
                  <c:v>4.9000000000000002E-2</c:v>
                </c:pt>
                <c:pt idx="304">
                  <c:v>3.5000000000000003E-2</c:v>
                </c:pt>
                <c:pt idx="305">
                  <c:v>1.4E-2</c:v>
                </c:pt>
                <c:pt idx="306">
                  <c:v>4.0000000000000001E-3</c:v>
                </c:pt>
                <c:pt idx="307">
                  <c:v>-8.9999999999999993E-3</c:v>
                </c:pt>
                <c:pt idx="308">
                  <c:v>-2.4E-2</c:v>
                </c:pt>
                <c:pt idx="309">
                  <c:v>-2.8000000000000001E-2</c:v>
                </c:pt>
                <c:pt idx="310">
                  <c:v>-0.03</c:v>
                </c:pt>
                <c:pt idx="311">
                  <c:v>-4.2999999999999997E-2</c:v>
                </c:pt>
                <c:pt idx="312">
                  <c:v>-4.8000000000000001E-2</c:v>
                </c:pt>
                <c:pt idx="313">
                  <c:v>-5.6000000000000001E-2</c:v>
                </c:pt>
                <c:pt idx="314">
                  <c:v>-0.06</c:v>
                </c:pt>
                <c:pt idx="315">
                  <c:v>-0.06</c:v>
                </c:pt>
                <c:pt idx="316">
                  <c:v>-0.06</c:v>
                </c:pt>
                <c:pt idx="317">
                  <c:v>-5.8000000000000003E-2</c:v>
                </c:pt>
                <c:pt idx="318">
                  <c:v>-5.1999999999999998E-2</c:v>
                </c:pt>
                <c:pt idx="319">
                  <c:v>-5.2999999999999999E-2</c:v>
                </c:pt>
                <c:pt idx="320">
                  <c:v>-5.0999999999999997E-2</c:v>
                </c:pt>
                <c:pt idx="321">
                  <c:v>-5.1999999999999998E-2</c:v>
                </c:pt>
                <c:pt idx="322">
                  <c:v>-5.3999999999999999E-2</c:v>
                </c:pt>
                <c:pt idx="323">
                  <c:v>-4.2000000000000003E-2</c:v>
                </c:pt>
                <c:pt idx="324">
                  <c:v>-3.6999999999999998E-2</c:v>
                </c:pt>
                <c:pt idx="325">
                  <c:v>-2.1999999999999999E-2</c:v>
                </c:pt>
                <c:pt idx="326">
                  <c:v>-1.0999999999999999E-2</c:v>
                </c:pt>
                <c:pt idx="327">
                  <c:v>-1.0999999999999999E-2</c:v>
                </c:pt>
                <c:pt idx="328">
                  <c:v>-1.0999999999999999E-2</c:v>
                </c:pt>
              </c:numCache>
            </c:numRef>
          </c:val>
          <c:extLst>
            <c:ext xmlns:c16="http://schemas.microsoft.com/office/drawing/2014/chart" uri="{C3380CC4-5D6E-409C-BE32-E72D297353CC}">
              <c16:uniqueId val="{00000001-7B60-4D30-A083-3A895788B2E0}"/>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 Long Run Average</c:v>
                </c:pt>
              </c:strCache>
            </c:strRef>
          </c:tx>
          <c:spPr>
            <a:ln w="25400">
              <a:solidFill>
                <a:srgbClr val="FFC000"/>
              </a:solidFill>
              <a:prstDash val="solid"/>
            </a:ln>
          </c:spPr>
          <c:marker>
            <c:symbol val="square"/>
            <c:size val="3"/>
            <c:spPr>
              <a:solidFill>
                <a:schemeClr val="accent2"/>
              </a:solidFill>
              <a:ln w="25400">
                <a:solidFill>
                  <a:srgbClr val="FFC000"/>
                </a:solidFill>
                <a:prstDash val="solid"/>
              </a:ln>
            </c:spPr>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pt idx="70">
                  <c:v>0.05</c:v>
                </c:pt>
                <c:pt idx="71">
                  <c:v>0.05</c:v>
                </c:pt>
                <c:pt idx="72">
                  <c:v>0.05</c:v>
                </c:pt>
                <c:pt idx="73">
                  <c:v>0.05</c:v>
                </c:pt>
                <c:pt idx="74">
                  <c:v>0.05</c:v>
                </c:pt>
                <c:pt idx="75">
                  <c:v>0.05</c:v>
                </c:pt>
                <c:pt idx="76">
                  <c:v>0.05</c:v>
                </c:pt>
                <c:pt idx="77">
                  <c:v>0.05</c:v>
                </c:pt>
                <c:pt idx="78">
                  <c:v>0.05</c:v>
                </c:pt>
                <c:pt idx="79">
                  <c:v>0.05</c:v>
                </c:pt>
                <c:pt idx="80">
                  <c:v>0.05</c:v>
                </c:pt>
                <c:pt idx="81">
                  <c:v>0.05</c:v>
                </c:pt>
                <c:pt idx="82">
                  <c:v>0.05</c:v>
                </c:pt>
                <c:pt idx="83">
                  <c:v>0.05</c:v>
                </c:pt>
                <c:pt idx="84">
                  <c:v>0.05</c:v>
                </c:pt>
                <c:pt idx="85">
                  <c:v>0.05</c:v>
                </c:pt>
                <c:pt idx="86">
                  <c:v>0.05</c:v>
                </c:pt>
                <c:pt idx="87">
                  <c:v>0.05</c:v>
                </c:pt>
                <c:pt idx="88">
                  <c:v>0.05</c:v>
                </c:pt>
                <c:pt idx="89">
                  <c:v>0.05</c:v>
                </c:pt>
                <c:pt idx="90">
                  <c:v>0.05</c:v>
                </c:pt>
                <c:pt idx="91">
                  <c:v>0.05</c:v>
                </c:pt>
                <c:pt idx="92">
                  <c:v>0.05</c:v>
                </c:pt>
                <c:pt idx="93">
                  <c:v>0.05</c:v>
                </c:pt>
                <c:pt idx="94">
                  <c:v>0.05</c:v>
                </c:pt>
                <c:pt idx="95">
                  <c:v>0.05</c:v>
                </c:pt>
                <c:pt idx="96">
                  <c:v>0.05</c:v>
                </c:pt>
                <c:pt idx="97">
                  <c:v>0.05</c:v>
                </c:pt>
                <c:pt idx="98">
                  <c:v>0.05</c:v>
                </c:pt>
                <c:pt idx="99">
                  <c:v>0.05</c:v>
                </c:pt>
                <c:pt idx="100">
                  <c:v>0.05</c:v>
                </c:pt>
                <c:pt idx="101">
                  <c:v>0.05</c:v>
                </c:pt>
                <c:pt idx="102">
                  <c:v>0.05</c:v>
                </c:pt>
                <c:pt idx="103">
                  <c:v>0.05</c:v>
                </c:pt>
                <c:pt idx="104">
                  <c:v>0.05</c:v>
                </c:pt>
                <c:pt idx="105">
                  <c:v>0.05</c:v>
                </c:pt>
                <c:pt idx="106">
                  <c:v>0.05</c:v>
                </c:pt>
                <c:pt idx="107">
                  <c:v>0.05</c:v>
                </c:pt>
                <c:pt idx="108">
                  <c:v>0.05</c:v>
                </c:pt>
                <c:pt idx="109">
                  <c:v>0.05</c:v>
                </c:pt>
                <c:pt idx="110">
                  <c:v>0.05</c:v>
                </c:pt>
                <c:pt idx="111">
                  <c:v>0.05</c:v>
                </c:pt>
                <c:pt idx="112">
                  <c:v>0.05</c:v>
                </c:pt>
                <c:pt idx="113">
                  <c:v>0.05</c:v>
                </c:pt>
                <c:pt idx="114">
                  <c:v>0.05</c:v>
                </c:pt>
                <c:pt idx="115">
                  <c:v>0.05</c:v>
                </c:pt>
                <c:pt idx="116">
                  <c:v>0.05</c:v>
                </c:pt>
                <c:pt idx="117">
                  <c:v>0.05</c:v>
                </c:pt>
                <c:pt idx="118">
                  <c:v>0.05</c:v>
                </c:pt>
                <c:pt idx="119">
                  <c:v>0.05</c:v>
                </c:pt>
                <c:pt idx="120">
                  <c:v>0.05</c:v>
                </c:pt>
                <c:pt idx="121">
                  <c:v>0.05</c:v>
                </c:pt>
                <c:pt idx="122">
                  <c:v>0.05</c:v>
                </c:pt>
                <c:pt idx="123">
                  <c:v>0.05</c:v>
                </c:pt>
                <c:pt idx="124">
                  <c:v>0.05</c:v>
                </c:pt>
                <c:pt idx="125">
                  <c:v>0.05</c:v>
                </c:pt>
                <c:pt idx="126">
                  <c:v>0.05</c:v>
                </c:pt>
                <c:pt idx="127">
                  <c:v>0.05</c:v>
                </c:pt>
                <c:pt idx="128">
                  <c:v>0.05</c:v>
                </c:pt>
                <c:pt idx="129">
                  <c:v>0.05</c:v>
                </c:pt>
                <c:pt idx="130">
                  <c:v>0.05</c:v>
                </c:pt>
                <c:pt idx="131">
                  <c:v>0.05</c:v>
                </c:pt>
                <c:pt idx="132">
                  <c:v>0.05</c:v>
                </c:pt>
                <c:pt idx="133">
                  <c:v>0.05</c:v>
                </c:pt>
                <c:pt idx="134">
                  <c:v>0.05</c:v>
                </c:pt>
                <c:pt idx="135">
                  <c:v>0.05</c:v>
                </c:pt>
                <c:pt idx="136">
                  <c:v>0.05</c:v>
                </c:pt>
                <c:pt idx="137">
                  <c:v>0.05</c:v>
                </c:pt>
                <c:pt idx="138">
                  <c:v>0.05</c:v>
                </c:pt>
                <c:pt idx="139">
                  <c:v>0.05</c:v>
                </c:pt>
                <c:pt idx="140">
                  <c:v>0.05</c:v>
                </c:pt>
                <c:pt idx="141">
                  <c:v>0.05</c:v>
                </c:pt>
                <c:pt idx="142">
                  <c:v>0.05</c:v>
                </c:pt>
                <c:pt idx="143">
                  <c:v>0.05</c:v>
                </c:pt>
                <c:pt idx="144">
                  <c:v>0.05</c:v>
                </c:pt>
                <c:pt idx="145">
                  <c:v>0.05</c:v>
                </c:pt>
                <c:pt idx="146">
                  <c:v>0.05</c:v>
                </c:pt>
                <c:pt idx="147">
                  <c:v>0.05</c:v>
                </c:pt>
                <c:pt idx="148">
                  <c:v>0.05</c:v>
                </c:pt>
                <c:pt idx="149">
                  <c:v>0.05</c:v>
                </c:pt>
                <c:pt idx="150">
                  <c:v>0.05</c:v>
                </c:pt>
                <c:pt idx="151">
                  <c:v>0.05</c:v>
                </c:pt>
                <c:pt idx="152">
                  <c:v>0.05</c:v>
                </c:pt>
                <c:pt idx="153">
                  <c:v>0.05</c:v>
                </c:pt>
                <c:pt idx="154">
                  <c:v>0.05</c:v>
                </c:pt>
                <c:pt idx="155">
                  <c:v>0.05</c:v>
                </c:pt>
                <c:pt idx="156">
                  <c:v>0.05</c:v>
                </c:pt>
                <c:pt idx="157">
                  <c:v>0.05</c:v>
                </c:pt>
                <c:pt idx="158">
                  <c:v>0.05</c:v>
                </c:pt>
                <c:pt idx="159">
                  <c:v>0.05</c:v>
                </c:pt>
                <c:pt idx="160">
                  <c:v>0.05</c:v>
                </c:pt>
                <c:pt idx="161">
                  <c:v>0.05</c:v>
                </c:pt>
                <c:pt idx="162">
                  <c:v>0.05</c:v>
                </c:pt>
                <c:pt idx="163">
                  <c:v>0.05</c:v>
                </c:pt>
                <c:pt idx="164">
                  <c:v>0.05</c:v>
                </c:pt>
                <c:pt idx="165">
                  <c:v>0.05</c:v>
                </c:pt>
                <c:pt idx="166">
                  <c:v>0.05</c:v>
                </c:pt>
                <c:pt idx="167">
                  <c:v>0.05</c:v>
                </c:pt>
                <c:pt idx="168">
                  <c:v>0.05</c:v>
                </c:pt>
                <c:pt idx="169">
                  <c:v>0.05</c:v>
                </c:pt>
                <c:pt idx="170">
                  <c:v>0.05</c:v>
                </c:pt>
                <c:pt idx="171">
                  <c:v>0.05</c:v>
                </c:pt>
                <c:pt idx="172">
                  <c:v>0.05</c:v>
                </c:pt>
                <c:pt idx="173">
                  <c:v>0.05</c:v>
                </c:pt>
                <c:pt idx="174">
                  <c:v>0.05</c:v>
                </c:pt>
                <c:pt idx="175">
                  <c:v>0.05</c:v>
                </c:pt>
                <c:pt idx="176">
                  <c:v>0.05</c:v>
                </c:pt>
                <c:pt idx="177">
                  <c:v>0.05</c:v>
                </c:pt>
                <c:pt idx="178">
                  <c:v>0.05</c:v>
                </c:pt>
                <c:pt idx="179">
                  <c:v>0.05</c:v>
                </c:pt>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0.05</c:v>
                </c:pt>
                <c:pt idx="207">
                  <c:v>0.05</c:v>
                </c:pt>
                <c:pt idx="208">
                  <c:v>0.05</c:v>
                </c:pt>
                <c:pt idx="209">
                  <c:v>0.05</c:v>
                </c:pt>
                <c:pt idx="210">
                  <c:v>0.05</c:v>
                </c:pt>
                <c:pt idx="211">
                  <c:v>0.05</c:v>
                </c:pt>
                <c:pt idx="212">
                  <c:v>0.05</c:v>
                </c:pt>
                <c:pt idx="213">
                  <c:v>0.05</c:v>
                </c:pt>
                <c:pt idx="214">
                  <c:v>0.05</c:v>
                </c:pt>
                <c:pt idx="215">
                  <c:v>0.05</c:v>
                </c:pt>
                <c:pt idx="216">
                  <c:v>0.05</c:v>
                </c:pt>
                <c:pt idx="217">
                  <c:v>0.05</c:v>
                </c:pt>
                <c:pt idx="218">
                  <c:v>0.05</c:v>
                </c:pt>
                <c:pt idx="219">
                  <c:v>0.05</c:v>
                </c:pt>
                <c:pt idx="220">
                  <c:v>0.05</c:v>
                </c:pt>
                <c:pt idx="221">
                  <c:v>0.05</c:v>
                </c:pt>
                <c:pt idx="222">
                  <c:v>0.05</c:v>
                </c:pt>
                <c:pt idx="223">
                  <c:v>0.05</c:v>
                </c:pt>
                <c:pt idx="224">
                  <c:v>0.05</c:v>
                </c:pt>
                <c:pt idx="225">
                  <c:v>0.05</c:v>
                </c:pt>
                <c:pt idx="226">
                  <c:v>0.05</c:v>
                </c:pt>
                <c:pt idx="227">
                  <c:v>0.05</c:v>
                </c:pt>
                <c:pt idx="228">
                  <c:v>0.05</c:v>
                </c:pt>
                <c:pt idx="229">
                  <c:v>0.05</c:v>
                </c:pt>
                <c:pt idx="230">
                  <c:v>0.05</c:v>
                </c:pt>
                <c:pt idx="231">
                  <c:v>0.05</c:v>
                </c:pt>
                <c:pt idx="232">
                  <c:v>0.05</c:v>
                </c:pt>
                <c:pt idx="233">
                  <c:v>0.05</c:v>
                </c:pt>
                <c:pt idx="234">
                  <c:v>0.05</c:v>
                </c:pt>
                <c:pt idx="235">
                  <c:v>0.05</c:v>
                </c:pt>
                <c:pt idx="236">
                  <c:v>0.05</c:v>
                </c:pt>
                <c:pt idx="237">
                  <c:v>0.05</c:v>
                </c:pt>
                <c:pt idx="238">
                  <c:v>0.05</c:v>
                </c:pt>
                <c:pt idx="239">
                  <c:v>0.05</c:v>
                </c:pt>
                <c:pt idx="240">
                  <c:v>0.05</c:v>
                </c:pt>
                <c:pt idx="241">
                  <c:v>0.05</c:v>
                </c:pt>
                <c:pt idx="242">
                  <c:v>0.05</c:v>
                </c:pt>
                <c:pt idx="243">
                  <c:v>0.05</c:v>
                </c:pt>
                <c:pt idx="244">
                  <c:v>0.05</c:v>
                </c:pt>
                <c:pt idx="245">
                  <c:v>0.05</c:v>
                </c:pt>
                <c:pt idx="246">
                  <c:v>0.05</c:v>
                </c:pt>
                <c:pt idx="247">
                  <c:v>0.05</c:v>
                </c:pt>
                <c:pt idx="248">
                  <c:v>0.05</c:v>
                </c:pt>
                <c:pt idx="249">
                  <c:v>0.05</c:v>
                </c:pt>
                <c:pt idx="250">
                  <c:v>0.05</c:v>
                </c:pt>
                <c:pt idx="251">
                  <c:v>0.05</c:v>
                </c:pt>
                <c:pt idx="252">
                  <c:v>0.05</c:v>
                </c:pt>
                <c:pt idx="253">
                  <c:v>0.05</c:v>
                </c:pt>
                <c:pt idx="254">
                  <c:v>0.05</c:v>
                </c:pt>
                <c:pt idx="255">
                  <c:v>0.05</c:v>
                </c:pt>
                <c:pt idx="256">
                  <c:v>0.05</c:v>
                </c:pt>
                <c:pt idx="257">
                  <c:v>0.05</c:v>
                </c:pt>
                <c:pt idx="258">
                  <c:v>0.05</c:v>
                </c:pt>
                <c:pt idx="259">
                  <c:v>0.05</c:v>
                </c:pt>
                <c:pt idx="260">
                  <c:v>0.05</c:v>
                </c:pt>
                <c:pt idx="261">
                  <c:v>0.05</c:v>
                </c:pt>
                <c:pt idx="262">
                  <c:v>0.05</c:v>
                </c:pt>
                <c:pt idx="263">
                  <c:v>0.05</c:v>
                </c:pt>
                <c:pt idx="264">
                  <c:v>0.05</c:v>
                </c:pt>
                <c:pt idx="265">
                  <c:v>0.05</c:v>
                </c:pt>
                <c:pt idx="266">
                  <c:v>0.05</c:v>
                </c:pt>
                <c:pt idx="267">
                  <c:v>0.05</c:v>
                </c:pt>
                <c:pt idx="268">
                  <c:v>0.05</c:v>
                </c:pt>
                <c:pt idx="269">
                  <c:v>0.05</c:v>
                </c:pt>
                <c:pt idx="270">
                  <c:v>0.05</c:v>
                </c:pt>
                <c:pt idx="271">
                  <c:v>0.05</c:v>
                </c:pt>
                <c:pt idx="272">
                  <c:v>0.05</c:v>
                </c:pt>
                <c:pt idx="273">
                  <c:v>0.05</c:v>
                </c:pt>
                <c:pt idx="274">
                  <c:v>0.05</c:v>
                </c:pt>
                <c:pt idx="275">
                  <c:v>0.05</c:v>
                </c:pt>
                <c:pt idx="276">
                  <c:v>0.05</c:v>
                </c:pt>
                <c:pt idx="277">
                  <c:v>0.05</c:v>
                </c:pt>
                <c:pt idx="278">
                  <c:v>0.05</c:v>
                </c:pt>
                <c:pt idx="279">
                  <c:v>0.05</c:v>
                </c:pt>
                <c:pt idx="280">
                  <c:v>0.05</c:v>
                </c:pt>
                <c:pt idx="281">
                  <c:v>0.05</c:v>
                </c:pt>
                <c:pt idx="282">
                  <c:v>0.05</c:v>
                </c:pt>
                <c:pt idx="283">
                  <c:v>0.05</c:v>
                </c:pt>
                <c:pt idx="284">
                  <c:v>0.05</c:v>
                </c:pt>
                <c:pt idx="285">
                  <c:v>0.05</c:v>
                </c:pt>
                <c:pt idx="286">
                  <c:v>0.05</c:v>
                </c:pt>
                <c:pt idx="287">
                  <c:v>0.05</c:v>
                </c:pt>
                <c:pt idx="288">
                  <c:v>0.05</c:v>
                </c:pt>
                <c:pt idx="289">
                  <c:v>0.05</c:v>
                </c:pt>
                <c:pt idx="290">
                  <c:v>0.05</c:v>
                </c:pt>
                <c:pt idx="291">
                  <c:v>0.05</c:v>
                </c:pt>
                <c:pt idx="292">
                  <c:v>0.05</c:v>
                </c:pt>
                <c:pt idx="293">
                  <c:v>0.05</c:v>
                </c:pt>
                <c:pt idx="294">
                  <c:v>0.05</c:v>
                </c:pt>
                <c:pt idx="295">
                  <c:v>0.05</c:v>
                </c:pt>
                <c:pt idx="296">
                  <c:v>0.05</c:v>
                </c:pt>
                <c:pt idx="297">
                  <c:v>0.05</c:v>
                </c:pt>
                <c:pt idx="298">
                  <c:v>0.05</c:v>
                </c:pt>
                <c:pt idx="299">
                  <c:v>0.05</c:v>
                </c:pt>
                <c:pt idx="300">
                  <c:v>0.05</c:v>
                </c:pt>
                <c:pt idx="301">
                  <c:v>0.05</c:v>
                </c:pt>
                <c:pt idx="302">
                  <c:v>0.05</c:v>
                </c:pt>
                <c:pt idx="303">
                  <c:v>0.05</c:v>
                </c:pt>
                <c:pt idx="304">
                  <c:v>0.05</c:v>
                </c:pt>
                <c:pt idx="305">
                  <c:v>0.05</c:v>
                </c:pt>
                <c:pt idx="306">
                  <c:v>0.05</c:v>
                </c:pt>
                <c:pt idx="307">
                  <c:v>0.05</c:v>
                </c:pt>
                <c:pt idx="308">
                  <c:v>0.05</c:v>
                </c:pt>
                <c:pt idx="309">
                  <c:v>0.05</c:v>
                </c:pt>
                <c:pt idx="310">
                  <c:v>0.05</c:v>
                </c:pt>
                <c:pt idx="311">
                  <c:v>0.05</c:v>
                </c:pt>
                <c:pt idx="312">
                  <c:v>0.05</c:v>
                </c:pt>
                <c:pt idx="313">
                  <c:v>0.05</c:v>
                </c:pt>
                <c:pt idx="314">
                  <c:v>0.05</c:v>
                </c:pt>
                <c:pt idx="315">
                  <c:v>0.05</c:v>
                </c:pt>
                <c:pt idx="316">
                  <c:v>0.05</c:v>
                </c:pt>
                <c:pt idx="317">
                  <c:v>0.05</c:v>
                </c:pt>
                <c:pt idx="318">
                  <c:v>0.05</c:v>
                </c:pt>
                <c:pt idx="319">
                  <c:v>0.05</c:v>
                </c:pt>
                <c:pt idx="320">
                  <c:v>0.05</c:v>
                </c:pt>
                <c:pt idx="321">
                  <c:v>0.05</c:v>
                </c:pt>
                <c:pt idx="322">
                  <c:v>0.05</c:v>
                </c:pt>
                <c:pt idx="323">
                  <c:v>0.05</c:v>
                </c:pt>
                <c:pt idx="324">
                  <c:v>0.05</c:v>
                </c:pt>
                <c:pt idx="325">
                  <c:v>0.05</c:v>
                </c:pt>
                <c:pt idx="326">
                  <c:v>0.05</c:v>
                </c:pt>
                <c:pt idx="327">
                  <c:v>0.05</c:v>
                </c:pt>
                <c:pt idx="328">
                  <c:v>0.05</c:v>
                </c:pt>
                <c:pt idx="329">
                  <c:v>0.05</c:v>
                </c:pt>
                <c:pt idx="330">
                  <c:v>0.05</c:v>
                </c:pt>
                <c:pt idx="331">
                  <c:v>0.05</c:v>
                </c:pt>
                <c:pt idx="332">
                  <c:v>0.05</c:v>
                </c:pt>
                <c:pt idx="333">
                  <c:v>0.05</c:v>
                </c:pt>
                <c:pt idx="334">
                  <c:v>0.05</c:v>
                </c:pt>
              </c:numCache>
            </c:numRef>
          </c:val>
          <c:smooth val="0"/>
          <c:extLst>
            <c:ext xmlns:c16="http://schemas.microsoft.com/office/drawing/2014/chart" uri="{C3380CC4-5D6E-409C-BE32-E72D297353CC}">
              <c16:uniqueId val="{00000002-7B60-4D30-A083-3A895788B2E0}"/>
            </c:ext>
          </c:extLst>
        </c:ser>
        <c:dLbls>
          <c:showLegendKey val="0"/>
          <c:showVal val="0"/>
          <c:showCatName val="0"/>
          <c:showSerName val="0"/>
          <c:showPercent val="0"/>
          <c:showBubbleSize val="0"/>
        </c:dLbls>
        <c:marker val="1"/>
        <c:smooth val="0"/>
        <c:axId val="3"/>
        <c:axId val="4"/>
      </c:lineChart>
      <c:catAx>
        <c:axId val="1333016848"/>
        <c:scaling>
          <c:orientation val="minMax"/>
        </c:scaling>
        <c:delete val="0"/>
        <c:axPos val="b"/>
        <c:numFmt formatCode="General" sourceLinked="1"/>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2"/>
          <c:min val="-0.18"/>
        </c:scaling>
        <c:delete val="0"/>
        <c:axPos val="l"/>
        <c:majorGridlines>
          <c:spPr>
            <a:ln w="2420">
              <a:solidFill>
                <a:schemeClr val="bg1">
                  <a:lumMod val="85000"/>
                </a:schemeClr>
              </a:solidFill>
              <a:prstDash val="solid"/>
            </a:ln>
          </c:spPr>
        </c:majorGridlines>
        <c:numFmt formatCode="0%" sourceLinked="0"/>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1333016848"/>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2"/>
          <c:min val="-0.18"/>
        </c:scaling>
        <c:delete val="0"/>
        <c:axPos val="r"/>
        <c:numFmt formatCode="0%" sourceLinked="0"/>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3"/>
        <c:crosses val="max"/>
        <c:crossBetween val="midCat"/>
        <c:majorUnit val="0.02"/>
      </c:valAx>
      <c:spPr>
        <a:noFill/>
        <a:ln w="2286">
          <a:solidFill>
            <a:schemeClr val="bg1">
              <a:lumMod val="85000"/>
            </a:schemeClr>
          </a:solidFill>
          <a:prstDash val="solid"/>
        </a:ln>
      </c:spPr>
    </c:plotArea>
    <c:legend>
      <c:legendPos val="r"/>
      <c:layout>
        <c:manualLayout>
          <c:xMode val="edge"/>
          <c:yMode val="edge"/>
          <c:x val="0.5442502636064952"/>
          <c:y val="0.14588451885061887"/>
          <c:w val="0.1783079297305005"/>
          <c:h val="0.13714636262274227"/>
        </c:manualLayout>
      </c:layout>
      <c:overlay val="0"/>
      <c:spPr>
        <a:solidFill>
          <a:srgbClr val="FFFFFF"/>
        </a:solidFill>
        <a:ln w="2420">
          <a:noFill/>
          <a:prstDash val="solid"/>
        </a:ln>
      </c:spPr>
      <c:txPr>
        <a:bodyPr/>
        <a:lstStyle/>
        <a:p>
          <a:pPr>
            <a:defRPr sz="1000" b="0" i="0" u="none" strike="noStrike" baseline="0">
              <a:solidFill>
                <a:srgbClr val="000000"/>
              </a:solidFill>
              <a:latin typeface="Century Gothic" panose="020B0502020202020204" pitchFamily="34" charset="0"/>
              <a:ea typeface="Arial"/>
              <a:cs typeface="Arial"/>
            </a:defRPr>
          </a:pPr>
          <a:endParaRPr lang="en-US"/>
        </a:p>
      </c:txPr>
    </c:legend>
    <c:plotVisOnly val="1"/>
    <c:dispBlanksAs val="gap"/>
    <c:showDLblsOverMax val="0"/>
  </c:chart>
  <c:spPr>
    <a:noFill/>
    <a:ln w="9525" cap="flat" cmpd="sng" algn="ctr">
      <a:no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c:spPr>
  <c:txPr>
    <a:bodyPr/>
    <a:lstStyle/>
    <a:p>
      <a:pPr>
        <a:defRPr sz="1372"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2" b="1" i="0" u="none" strike="noStrike" baseline="0">
                <a:solidFill>
                  <a:srgbClr val="000000"/>
                </a:solidFill>
                <a:latin typeface="Times New Roman" panose="02020603050405020304" pitchFamily="18" charset="0"/>
                <a:ea typeface="Times New Roman"/>
                <a:cs typeface="Times New Roman" panose="02020603050405020304" pitchFamily="18" charset="0"/>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CU Used Auto Growth</a:t>
            </a:r>
          </a:p>
          <a:p>
            <a:pPr>
              <a:defRPr sz="1152" b="1" i="0" u="none" strike="noStrike" baseline="0">
                <a:solidFill>
                  <a:srgbClr val="000000"/>
                </a:solidFill>
                <a:latin typeface="Times New Roman" panose="02020603050405020304" pitchFamily="18" charset="0"/>
                <a:ea typeface="Times New Roman"/>
                <a:cs typeface="Times New Roman" panose="02020603050405020304" pitchFamily="18" charset="0"/>
              </a:defRPr>
            </a:pPr>
            <a:r>
              <a:rPr lang="en-US" sz="1800" b="0" i="0" u="none" strike="noStrike" baseline="0">
                <a:solidFill>
                  <a:srgbClr val="000000"/>
                </a:solidFill>
                <a:latin typeface="Times New Roman" panose="02020603050405020304" pitchFamily="18" charset="0"/>
                <a:cs typeface="Times New Roman" panose="02020603050405020304" pitchFamily="18" charset="0"/>
              </a:rPr>
              <a:t>Seasonally-Adjusted Annualized Growth Rate</a:t>
            </a:r>
          </a:p>
        </c:rich>
      </c:tx>
      <c:layout>
        <c:manualLayout>
          <c:xMode val="edge"/>
          <c:yMode val="edge"/>
          <c:x val="0.31053694139585525"/>
          <c:y val="2.6901581506295388E-2"/>
        </c:manualLayout>
      </c:layout>
      <c:overlay val="0"/>
      <c:spPr>
        <a:noFill/>
        <a:ln w="19358">
          <a:noFill/>
        </a:ln>
      </c:spPr>
    </c:title>
    <c:autoTitleDeleted val="0"/>
    <c:plotArea>
      <c:layout>
        <c:manualLayout>
          <c:layoutTarget val="inner"/>
          <c:xMode val="edge"/>
          <c:yMode val="edge"/>
          <c:x val="0.12195121951219512"/>
          <c:y val="0.13958260568752051"/>
          <c:w val="0.78048780487804881"/>
          <c:h val="0.77561192835941151"/>
        </c:manualLayout>
      </c:layout>
      <c:areaChart>
        <c:grouping val="stacked"/>
        <c:varyColors val="0"/>
        <c:ser>
          <c:idx val="4"/>
          <c:order val="0"/>
          <c:tx>
            <c:strRef>
              <c:f>Sheet1!$B$1</c:f>
              <c:strCache>
                <c:ptCount val="1"/>
                <c:pt idx="0">
                  <c:v>Recession</c:v>
                </c:pt>
              </c:strCache>
            </c:strRef>
          </c:tx>
          <c:spPr>
            <a:solidFill>
              <a:srgbClr val="FF0000"/>
            </a:solidFill>
            <a:ln w="9679">
              <a:solidFill>
                <a:schemeClr val="tx2"/>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0.32</c:v>
                </c:pt>
                <c:pt idx="39">
                  <c:v>0.32</c:v>
                </c:pt>
                <c:pt idx="40">
                  <c:v>0.32</c:v>
                </c:pt>
                <c:pt idx="41">
                  <c:v>0.32</c:v>
                </c:pt>
                <c:pt idx="42">
                  <c:v>0.32</c:v>
                </c:pt>
                <c:pt idx="43">
                  <c:v>0.32</c:v>
                </c:pt>
                <c:pt idx="44">
                  <c:v>0.32</c:v>
                </c:pt>
                <c:pt idx="45">
                  <c:v>0.32</c:v>
                </c:pt>
                <c:pt idx="46">
                  <c:v>0.32</c:v>
                </c:pt>
                <c:pt idx="47">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266">
                  <c:v>0.32</c:v>
                </c:pt>
                <c:pt idx="267">
                  <c:v>0.32</c:v>
                </c:pt>
                <c:pt idx="268">
                  <c:v>0.32</c:v>
                </c:pt>
                <c:pt idx="269">
                  <c:v>0.32</c:v>
                </c:pt>
                <c:pt idx="270">
                  <c:v>0.32</c:v>
                </c:pt>
                <c:pt idx="271">
                  <c:v>0.32</c:v>
                </c:pt>
                <c:pt idx="272">
                  <c:v>0.32</c:v>
                </c:pt>
              </c:numCache>
            </c:numRef>
          </c:val>
          <c:extLst>
            <c:ext xmlns:c16="http://schemas.microsoft.com/office/drawing/2014/chart" uri="{C3380CC4-5D6E-409C-BE32-E72D297353CC}">
              <c16:uniqueId val="{00000000-7B60-4D30-A083-3A895788B2E0}"/>
            </c:ext>
          </c:extLst>
        </c:ser>
        <c:dLbls>
          <c:showLegendKey val="0"/>
          <c:showVal val="0"/>
          <c:showCatName val="0"/>
          <c:showSerName val="0"/>
          <c:showPercent val="0"/>
          <c:showBubbleSize val="0"/>
        </c:dLbls>
        <c:axId val="1333016848"/>
        <c:axId val="1"/>
      </c:areaChart>
      <c:areaChart>
        <c:grouping val="stacked"/>
        <c:varyColors val="0"/>
        <c:ser>
          <c:idx val="0"/>
          <c:order val="1"/>
          <c:tx>
            <c:strRef>
              <c:f>Sheet1!$C$1</c:f>
              <c:strCache>
                <c:ptCount val="1"/>
                <c:pt idx="0">
                  <c:v>Used Auto Loan Growth</c:v>
                </c:pt>
              </c:strCache>
            </c:strRef>
          </c:tx>
          <c:spPr>
            <a:solidFill>
              <a:schemeClr val="accent3">
                <a:lumMod val="75000"/>
                <a:lumOff val="25000"/>
              </a:schemeClr>
            </a:solidFill>
            <a:ln w="9679">
              <a:solidFill>
                <a:schemeClr val="accent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0.126</c:v>
                </c:pt>
                <c:pt idx="1">
                  <c:v>0.13300000000000001</c:v>
                </c:pt>
                <c:pt idx="2">
                  <c:v>0.13</c:v>
                </c:pt>
                <c:pt idx="3">
                  <c:v>0.11799999999999999</c:v>
                </c:pt>
                <c:pt idx="4">
                  <c:v>0.124</c:v>
                </c:pt>
                <c:pt idx="5">
                  <c:v>0.115</c:v>
                </c:pt>
                <c:pt idx="6">
                  <c:v>0.114</c:v>
                </c:pt>
                <c:pt idx="7">
                  <c:v>0.109</c:v>
                </c:pt>
                <c:pt idx="8">
                  <c:v>0.10100000000000001</c:v>
                </c:pt>
                <c:pt idx="9">
                  <c:v>9.2999999999999999E-2</c:v>
                </c:pt>
                <c:pt idx="10">
                  <c:v>0.10299999999999999</c:v>
                </c:pt>
                <c:pt idx="11">
                  <c:v>0.111</c:v>
                </c:pt>
                <c:pt idx="12">
                  <c:v>0.128</c:v>
                </c:pt>
                <c:pt idx="13">
                  <c:v>0.125</c:v>
                </c:pt>
                <c:pt idx="14">
                  <c:v>0.125</c:v>
                </c:pt>
                <c:pt idx="15">
                  <c:v>0.13900000000000001</c:v>
                </c:pt>
                <c:pt idx="16">
                  <c:v>0.14000000000000001</c:v>
                </c:pt>
                <c:pt idx="17">
                  <c:v>0.129</c:v>
                </c:pt>
                <c:pt idx="18">
                  <c:v>0.13600000000000001</c:v>
                </c:pt>
                <c:pt idx="19">
                  <c:v>0.14299999999999999</c:v>
                </c:pt>
                <c:pt idx="20">
                  <c:v>0.14899999999999999</c:v>
                </c:pt>
                <c:pt idx="21">
                  <c:v>0.152</c:v>
                </c:pt>
                <c:pt idx="22">
                  <c:v>0.151</c:v>
                </c:pt>
                <c:pt idx="23">
                  <c:v>0.127</c:v>
                </c:pt>
                <c:pt idx="24">
                  <c:v>0.126</c:v>
                </c:pt>
                <c:pt idx="25">
                  <c:v>0.113</c:v>
                </c:pt>
                <c:pt idx="26">
                  <c:v>0.113</c:v>
                </c:pt>
                <c:pt idx="27">
                  <c:v>0.10100000000000001</c:v>
                </c:pt>
                <c:pt idx="28">
                  <c:v>9.0999999999999998E-2</c:v>
                </c:pt>
                <c:pt idx="29">
                  <c:v>9.8000000000000004E-2</c:v>
                </c:pt>
                <c:pt idx="30">
                  <c:v>0.10100000000000001</c:v>
                </c:pt>
                <c:pt idx="31">
                  <c:v>9.6000000000000002E-2</c:v>
                </c:pt>
                <c:pt idx="32">
                  <c:v>9.6000000000000002E-2</c:v>
                </c:pt>
                <c:pt idx="33">
                  <c:v>0.09</c:v>
                </c:pt>
                <c:pt idx="34">
                  <c:v>8.5999999999999993E-2</c:v>
                </c:pt>
                <c:pt idx="35">
                  <c:v>7.6999999999999999E-2</c:v>
                </c:pt>
                <c:pt idx="36">
                  <c:v>0.10299999999999999</c:v>
                </c:pt>
                <c:pt idx="37">
                  <c:v>0.108</c:v>
                </c:pt>
                <c:pt idx="38">
                  <c:v>0.10299999999999999</c:v>
                </c:pt>
                <c:pt idx="39">
                  <c:v>0.10299999999999999</c:v>
                </c:pt>
                <c:pt idx="40">
                  <c:v>0.107</c:v>
                </c:pt>
                <c:pt idx="41">
                  <c:v>0.105</c:v>
                </c:pt>
                <c:pt idx="42">
                  <c:v>8.7999999999999995E-2</c:v>
                </c:pt>
                <c:pt idx="43">
                  <c:v>0.09</c:v>
                </c:pt>
                <c:pt idx="44">
                  <c:v>9.4E-2</c:v>
                </c:pt>
                <c:pt idx="45">
                  <c:v>9.9000000000000005E-2</c:v>
                </c:pt>
                <c:pt idx="46">
                  <c:v>9.9000000000000005E-2</c:v>
                </c:pt>
                <c:pt idx="47">
                  <c:v>0.105</c:v>
                </c:pt>
                <c:pt idx="48">
                  <c:v>8.3000000000000004E-2</c:v>
                </c:pt>
                <c:pt idx="49">
                  <c:v>7.4999999999999997E-2</c:v>
                </c:pt>
                <c:pt idx="50">
                  <c:v>0.08</c:v>
                </c:pt>
                <c:pt idx="51">
                  <c:v>8.7999999999999995E-2</c:v>
                </c:pt>
                <c:pt idx="52">
                  <c:v>8.6999999999999994E-2</c:v>
                </c:pt>
                <c:pt idx="53">
                  <c:v>9.2999999999999999E-2</c:v>
                </c:pt>
                <c:pt idx="54">
                  <c:v>9.7000000000000003E-2</c:v>
                </c:pt>
                <c:pt idx="55">
                  <c:v>9.5000000000000001E-2</c:v>
                </c:pt>
                <c:pt idx="56">
                  <c:v>9.8000000000000004E-2</c:v>
                </c:pt>
                <c:pt idx="57">
                  <c:v>0.1</c:v>
                </c:pt>
                <c:pt idx="58">
                  <c:v>0.106</c:v>
                </c:pt>
                <c:pt idx="59">
                  <c:v>0.11600000000000001</c:v>
                </c:pt>
                <c:pt idx="60">
                  <c:v>0.11899999999999999</c:v>
                </c:pt>
                <c:pt idx="61">
                  <c:v>0.13300000000000001</c:v>
                </c:pt>
                <c:pt idx="62">
                  <c:v>0.13100000000000001</c:v>
                </c:pt>
                <c:pt idx="63">
                  <c:v>0.129</c:v>
                </c:pt>
                <c:pt idx="64">
                  <c:v>0.127</c:v>
                </c:pt>
                <c:pt idx="65">
                  <c:v>0.126</c:v>
                </c:pt>
                <c:pt idx="66">
                  <c:v>0.128</c:v>
                </c:pt>
                <c:pt idx="67">
                  <c:v>0.124</c:v>
                </c:pt>
                <c:pt idx="68">
                  <c:v>0.124</c:v>
                </c:pt>
                <c:pt idx="69">
                  <c:v>0.108</c:v>
                </c:pt>
                <c:pt idx="70">
                  <c:v>9.4E-2</c:v>
                </c:pt>
                <c:pt idx="71">
                  <c:v>8.5999999999999993E-2</c:v>
                </c:pt>
                <c:pt idx="72">
                  <c:v>7.3999999999999996E-2</c:v>
                </c:pt>
                <c:pt idx="73">
                  <c:v>6.7000000000000004E-2</c:v>
                </c:pt>
                <c:pt idx="74">
                  <c:v>5.1999999999999998E-2</c:v>
                </c:pt>
                <c:pt idx="75">
                  <c:v>5.0999999999999997E-2</c:v>
                </c:pt>
                <c:pt idx="76">
                  <c:v>4.7E-2</c:v>
                </c:pt>
                <c:pt idx="77">
                  <c:v>4.3999999999999997E-2</c:v>
                </c:pt>
                <c:pt idx="78">
                  <c:v>4.3999999999999997E-2</c:v>
                </c:pt>
                <c:pt idx="79">
                  <c:v>4.2999999999999997E-2</c:v>
                </c:pt>
                <c:pt idx="80">
                  <c:v>4.1000000000000002E-2</c:v>
                </c:pt>
                <c:pt idx="81">
                  <c:v>4.7E-2</c:v>
                </c:pt>
                <c:pt idx="82">
                  <c:v>4.5999999999999999E-2</c:v>
                </c:pt>
                <c:pt idx="83">
                  <c:v>3.9E-2</c:v>
                </c:pt>
                <c:pt idx="84">
                  <c:v>3.7999999999999999E-2</c:v>
                </c:pt>
                <c:pt idx="85">
                  <c:v>3.4000000000000002E-2</c:v>
                </c:pt>
                <c:pt idx="86">
                  <c:v>3.9E-2</c:v>
                </c:pt>
                <c:pt idx="87">
                  <c:v>3.2000000000000001E-2</c:v>
                </c:pt>
                <c:pt idx="88">
                  <c:v>0.03</c:v>
                </c:pt>
                <c:pt idx="89">
                  <c:v>2.5000000000000001E-2</c:v>
                </c:pt>
                <c:pt idx="90">
                  <c:v>3.0000000000000001E-3</c:v>
                </c:pt>
                <c:pt idx="91">
                  <c:v>5.0000000000000001E-3</c:v>
                </c:pt>
                <c:pt idx="92">
                  <c:v>2E-3</c:v>
                </c:pt>
                <c:pt idx="93">
                  <c:v>-5.0000000000000001E-3</c:v>
                </c:pt>
                <c:pt idx="94">
                  <c:v>-2E-3</c:v>
                </c:pt>
                <c:pt idx="95">
                  <c:v>4.0000000000000001E-3</c:v>
                </c:pt>
                <c:pt idx="96">
                  <c:v>-2E-3</c:v>
                </c:pt>
                <c:pt idx="97">
                  <c:v>3.0000000000000001E-3</c:v>
                </c:pt>
                <c:pt idx="98">
                  <c:v>8.0000000000000002E-3</c:v>
                </c:pt>
                <c:pt idx="99">
                  <c:v>7.0000000000000001E-3</c:v>
                </c:pt>
                <c:pt idx="100">
                  <c:v>8.0000000000000002E-3</c:v>
                </c:pt>
                <c:pt idx="101">
                  <c:v>8.9999999999999993E-3</c:v>
                </c:pt>
                <c:pt idx="102">
                  <c:v>2.1999999999999999E-2</c:v>
                </c:pt>
                <c:pt idx="103">
                  <c:v>1.7999999999999999E-2</c:v>
                </c:pt>
                <c:pt idx="104">
                  <c:v>1.6E-2</c:v>
                </c:pt>
                <c:pt idx="105">
                  <c:v>1.6E-2</c:v>
                </c:pt>
                <c:pt idx="106">
                  <c:v>1.2E-2</c:v>
                </c:pt>
                <c:pt idx="107">
                  <c:v>0.01</c:v>
                </c:pt>
                <c:pt idx="108">
                  <c:v>1.2E-2</c:v>
                </c:pt>
                <c:pt idx="109">
                  <c:v>0.01</c:v>
                </c:pt>
                <c:pt idx="110">
                  <c:v>0.01</c:v>
                </c:pt>
                <c:pt idx="111">
                  <c:v>1.2999999999999999E-2</c:v>
                </c:pt>
                <c:pt idx="112">
                  <c:v>1.6E-2</c:v>
                </c:pt>
                <c:pt idx="113">
                  <c:v>1.7000000000000001E-2</c:v>
                </c:pt>
                <c:pt idx="114">
                  <c:v>1.9E-2</c:v>
                </c:pt>
                <c:pt idx="115">
                  <c:v>2.1999999999999999E-2</c:v>
                </c:pt>
                <c:pt idx="116">
                  <c:v>2.1000000000000001E-2</c:v>
                </c:pt>
                <c:pt idx="117">
                  <c:v>3.3000000000000002E-2</c:v>
                </c:pt>
                <c:pt idx="118">
                  <c:v>3.3000000000000002E-2</c:v>
                </c:pt>
                <c:pt idx="119">
                  <c:v>3.5000000000000003E-2</c:v>
                </c:pt>
                <c:pt idx="120">
                  <c:v>4.3999999999999997E-2</c:v>
                </c:pt>
                <c:pt idx="121">
                  <c:v>4.3999999999999997E-2</c:v>
                </c:pt>
                <c:pt idx="122">
                  <c:v>4.8000000000000001E-2</c:v>
                </c:pt>
                <c:pt idx="123">
                  <c:v>4.9000000000000002E-2</c:v>
                </c:pt>
                <c:pt idx="124">
                  <c:v>4.7E-2</c:v>
                </c:pt>
                <c:pt idx="125">
                  <c:v>5.0999999999999997E-2</c:v>
                </c:pt>
                <c:pt idx="126">
                  <c:v>6.0999999999999999E-2</c:v>
                </c:pt>
                <c:pt idx="127">
                  <c:v>5.8999999999999997E-2</c:v>
                </c:pt>
                <c:pt idx="128">
                  <c:v>5.8000000000000003E-2</c:v>
                </c:pt>
                <c:pt idx="129">
                  <c:v>5.6000000000000001E-2</c:v>
                </c:pt>
                <c:pt idx="130">
                  <c:v>5.2999999999999999E-2</c:v>
                </c:pt>
                <c:pt idx="131">
                  <c:v>5.1999999999999998E-2</c:v>
                </c:pt>
                <c:pt idx="132">
                  <c:v>4.9000000000000002E-2</c:v>
                </c:pt>
                <c:pt idx="133">
                  <c:v>0.05</c:v>
                </c:pt>
                <c:pt idx="134">
                  <c:v>4.4999999999999998E-2</c:v>
                </c:pt>
                <c:pt idx="135">
                  <c:v>4.4999999999999998E-2</c:v>
                </c:pt>
                <c:pt idx="136">
                  <c:v>4.2000000000000003E-2</c:v>
                </c:pt>
                <c:pt idx="137">
                  <c:v>3.9E-2</c:v>
                </c:pt>
                <c:pt idx="138">
                  <c:v>3.1E-2</c:v>
                </c:pt>
                <c:pt idx="139">
                  <c:v>0.03</c:v>
                </c:pt>
                <c:pt idx="140">
                  <c:v>2.8000000000000001E-2</c:v>
                </c:pt>
                <c:pt idx="141">
                  <c:v>2.4E-2</c:v>
                </c:pt>
                <c:pt idx="142">
                  <c:v>2.7E-2</c:v>
                </c:pt>
                <c:pt idx="143">
                  <c:v>2.5999999999999999E-2</c:v>
                </c:pt>
                <c:pt idx="144">
                  <c:v>2.5000000000000001E-2</c:v>
                </c:pt>
                <c:pt idx="145">
                  <c:v>2.4E-2</c:v>
                </c:pt>
                <c:pt idx="146">
                  <c:v>2.8000000000000001E-2</c:v>
                </c:pt>
                <c:pt idx="147">
                  <c:v>2.7E-2</c:v>
                </c:pt>
                <c:pt idx="148">
                  <c:v>3.5999999999999997E-2</c:v>
                </c:pt>
                <c:pt idx="149">
                  <c:v>3.9E-2</c:v>
                </c:pt>
                <c:pt idx="150">
                  <c:v>3.6999999999999998E-2</c:v>
                </c:pt>
                <c:pt idx="151">
                  <c:v>2.9000000000000001E-2</c:v>
                </c:pt>
                <c:pt idx="152">
                  <c:v>3.5000000000000003E-2</c:v>
                </c:pt>
                <c:pt idx="153">
                  <c:v>3.9E-2</c:v>
                </c:pt>
                <c:pt idx="154">
                  <c:v>3.9E-2</c:v>
                </c:pt>
                <c:pt idx="155">
                  <c:v>0.04</c:v>
                </c:pt>
                <c:pt idx="156">
                  <c:v>0.04</c:v>
                </c:pt>
                <c:pt idx="157">
                  <c:v>4.2000000000000003E-2</c:v>
                </c:pt>
                <c:pt idx="158">
                  <c:v>4.2000000000000003E-2</c:v>
                </c:pt>
                <c:pt idx="159">
                  <c:v>4.7E-2</c:v>
                </c:pt>
                <c:pt idx="160">
                  <c:v>4.4999999999999998E-2</c:v>
                </c:pt>
                <c:pt idx="161">
                  <c:v>4.4999999999999998E-2</c:v>
                </c:pt>
                <c:pt idx="162">
                  <c:v>4.9000000000000002E-2</c:v>
                </c:pt>
                <c:pt idx="163">
                  <c:v>6.3E-2</c:v>
                </c:pt>
                <c:pt idx="164">
                  <c:v>6.6000000000000003E-2</c:v>
                </c:pt>
                <c:pt idx="165">
                  <c:v>6.5000000000000002E-2</c:v>
                </c:pt>
                <c:pt idx="166">
                  <c:v>7.0000000000000007E-2</c:v>
                </c:pt>
                <c:pt idx="167">
                  <c:v>7.0999999999999994E-2</c:v>
                </c:pt>
                <c:pt idx="168">
                  <c:v>7.2999999999999995E-2</c:v>
                </c:pt>
                <c:pt idx="169">
                  <c:v>7.3999999999999996E-2</c:v>
                </c:pt>
                <c:pt idx="170">
                  <c:v>7.8E-2</c:v>
                </c:pt>
                <c:pt idx="171">
                  <c:v>0.08</c:v>
                </c:pt>
                <c:pt idx="172">
                  <c:v>7.8E-2</c:v>
                </c:pt>
                <c:pt idx="173">
                  <c:v>7.9000000000000001E-2</c:v>
                </c:pt>
                <c:pt idx="174">
                  <c:v>8.3000000000000004E-2</c:v>
                </c:pt>
                <c:pt idx="175">
                  <c:v>8.1000000000000003E-2</c:v>
                </c:pt>
                <c:pt idx="176">
                  <c:v>8.2000000000000003E-2</c:v>
                </c:pt>
                <c:pt idx="177">
                  <c:v>8.6999999999999994E-2</c:v>
                </c:pt>
                <c:pt idx="178">
                  <c:v>8.5000000000000006E-2</c:v>
                </c:pt>
                <c:pt idx="179">
                  <c:v>9.2999999999999999E-2</c:v>
                </c:pt>
                <c:pt idx="180">
                  <c:v>9.7000000000000003E-2</c:v>
                </c:pt>
                <c:pt idx="181">
                  <c:v>9.7000000000000003E-2</c:v>
                </c:pt>
                <c:pt idx="182">
                  <c:v>9.7000000000000003E-2</c:v>
                </c:pt>
                <c:pt idx="183">
                  <c:v>0.10199999999999999</c:v>
                </c:pt>
                <c:pt idx="184">
                  <c:v>0.109</c:v>
                </c:pt>
                <c:pt idx="185">
                  <c:v>0.105</c:v>
                </c:pt>
                <c:pt idx="186">
                  <c:v>0.108</c:v>
                </c:pt>
                <c:pt idx="187">
                  <c:v>0.112</c:v>
                </c:pt>
                <c:pt idx="188">
                  <c:v>0.113</c:v>
                </c:pt>
                <c:pt idx="189">
                  <c:v>0.112</c:v>
                </c:pt>
                <c:pt idx="190">
                  <c:v>0.11600000000000001</c:v>
                </c:pt>
                <c:pt idx="191">
                  <c:v>0.115</c:v>
                </c:pt>
                <c:pt idx="192">
                  <c:v>0.11700000000000001</c:v>
                </c:pt>
                <c:pt idx="193">
                  <c:v>0.11899999999999999</c:v>
                </c:pt>
                <c:pt idx="194">
                  <c:v>0.122</c:v>
                </c:pt>
                <c:pt idx="195">
                  <c:v>0.122</c:v>
                </c:pt>
                <c:pt idx="196">
                  <c:v>0.124</c:v>
                </c:pt>
                <c:pt idx="197">
                  <c:v>0.128</c:v>
                </c:pt>
                <c:pt idx="198">
                  <c:v>0.13</c:v>
                </c:pt>
                <c:pt idx="199">
                  <c:v>0.13100000000000001</c:v>
                </c:pt>
                <c:pt idx="200">
                  <c:v>0.13200000000000001</c:v>
                </c:pt>
                <c:pt idx="201">
                  <c:v>0.13</c:v>
                </c:pt>
                <c:pt idx="202">
                  <c:v>0.13200000000000001</c:v>
                </c:pt>
                <c:pt idx="203">
                  <c:v>0.13</c:v>
                </c:pt>
                <c:pt idx="204">
                  <c:v>0.13300000000000001</c:v>
                </c:pt>
                <c:pt idx="205">
                  <c:v>0.13300000000000001</c:v>
                </c:pt>
                <c:pt idx="206">
                  <c:v>0.13100000000000001</c:v>
                </c:pt>
                <c:pt idx="207">
                  <c:v>0.126</c:v>
                </c:pt>
                <c:pt idx="208">
                  <c:v>0.123</c:v>
                </c:pt>
                <c:pt idx="209">
                  <c:v>0.127</c:v>
                </c:pt>
                <c:pt idx="210">
                  <c:v>0.125</c:v>
                </c:pt>
                <c:pt idx="211">
                  <c:v>0.127</c:v>
                </c:pt>
                <c:pt idx="212">
                  <c:v>0.13300000000000001</c:v>
                </c:pt>
                <c:pt idx="213">
                  <c:v>0.13500000000000001</c:v>
                </c:pt>
                <c:pt idx="214">
                  <c:v>0.13300000000000001</c:v>
                </c:pt>
                <c:pt idx="215">
                  <c:v>0.13100000000000001</c:v>
                </c:pt>
                <c:pt idx="216">
                  <c:v>0.125</c:v>
                </c:pt>
                <c:pt idx="217">
                  <c:v>0.124</c:v>
                </c:pt>
                <c:pt idx="218">
                  <c:v>0.123</c:v>
                </c:pt>
                <c:pt idx="219">
                  <c:v>0.12</c:v>
                </c:pt>
                <c:pt idx="220">
                  <c:v>0.123</c:v>
                </c:pt>
                <c:pt idx="221">
                  <c:v>0.124</c:v>
                </c:pt>
                <c:pt idx="222">
                  <c:v>0.126</c:v>
                </c:pt>
                <c:pt idx="223">
                  <c:v>0.125</c:v>
                </c:pt>
                <c:pt idx="224">
                  <c:v>0.12</c:v>
                </c:pt>
                <c:pt idx="225">
                  <c:v>0.11899999999999999</c:v>
                </c:pt>
                <c:pt idx="226">
                  <c:v>0.122</c:v>
                </c:pt>
                <c:pt idx="227">
                  <c:v>0.11899999999999999</c:v>
                </c:pt>
                <c:pt idx="228">
                  <c:v>0.11899999999999999</c:v>
                </c:pt>
                <c:pt idx="229">
                  <c:v>0.11700000000000001</c:v>
                </c:pt>
                <c:pt idx="230">
                  <c:v>0.111</c:v>
                </c:pt>
                <c:pt idx="231">
                  <c:v>0.107</c:v>
                </c:pt>
                <c:pt idx="232">
                  <c:v>0.104</c:v>
                </c:pt>
                <c:pt idx="233">
                  <c:v>0.10100000000000001</c:v>
                </c:pt>
                <c:pt idx="234">
                  <c:v>0.10100000000000001</c:v>
                </c:pt>
                <c:pt idx="235">
                  <c:v>0.1</c:v>
                </c:pt>
                <c:pt idx="236">
                  <c:v>0.1</c:v>
                </c:pt>
                <c:pt idx="237">
                  <c:v>0.10299999999999999</c:v>
                </c:pt>
                <c:pt idx="238">
                  <c:v>0.106</c:v>
                </c:pt>
                <c:pt idx="239">
                  <c:v>9.8000000000000004E-2</c:v>
                </c:pt>
                <c:pt idx="240">
                  <c:v>9.7000000000000003E-2</c:v>
                </c:pt>
                <c:pt idx="241">
                  <c:v>9.6000000000000002E-2</c:v>
                </c:pt>
                <c:pt idx="242">
                  <c:v>9.8000000000000004E-2</c:v>
                </c:pt>
                <c:pt idx="243">
                  <c:v>9.7000000000000003E-2</c:v>
                </c:pt>
                <c:pt idx="244">
                  <c:v>9.6000000000000002E-2</c:v>
                </c:pt>
                <c:pt idx="245">
                  <c:v>0.09</c:v>
                </c:pt>
                <c:pt idx="246">
                  <c:v>8.5000000000000006E-2</c:v>
                </c:pt>
                <c:pt idx="247">
                  <c:v>8.2000000000000003E-2</c:v>
                </c:pt>
                <c:pt idx="248">
                  <c:v>7.1999999999999995E-2</c:v>
                </c:pt>
                <c:pt idx="249">
                  <c:v>6.0999999999999999E-2</c:v>
                </c:pt>
                <c:pt idx="250">
                  <c:v>4.9000000000000002E-2</c:v>
                </c:pt>
                <c:pt idx="251">
                  <c:v>5.2999999999999999E-2</c:v>
                </c:pt>
                <c:pt idx="252">
                  <c:v>4.8000000000000001E-2</c:v>
                </c:pt>
                <c:pt idx="253">
                  <c:v>4.3999999999999997E-2</c:v>
                </c:pt>
                <c:pt idx="254">
                  <c:v>4.3999999999999997E-2</c:v>
                </c:pt>
                <c:pt idx="255">
                  <c:v>4.2000000000000003E-2</c:v>
                </c:pt>
                <c:pt idx="256">
                  <c:v>3.9E-2</c:v>
                </c:pt>
                <c:pt idx="257">
                  <c:v>4.1000000000000002E-2</c:v>
                </c:pt>
                <c:pt idx="258">
                  <c:v>3.9E-2</c:v>
                </c:pt>
                <c:pt idx="259">
                  <c:v>4.1000000000000002E-2</c:v>
                </c:pt>
                <c:pt idx="260">
                  <c:v>3.9E-2</c:v>
                </c:pt>
                <c:pt idx="261">
                  <c:v>2.7E-2</c:v>
                </c:pt>
                <c:pt idx="262">
                  <c:v>2.9000000000000001E-2</c:v>
                </c:pt>
                <c:pt idx="263">
                  <c:v>3.7999999999999999E-2</c:v>
                </c:pt>
                <c:pt idx="264">
                  <c:v>4.5999999999999999E-2</c:v>
                </c:pt>
                <c:pt idx="265">
                  <c:v>4.4999999999999998E-2</c:v>
                </c:pt>
                <c:pt idx="266">
                  <c:v>4.3999999999999997E-2</c:v>
                </c:pt>
                <c:pt idx="267">
                  <c:v>4.7E-2</c:v>
                </c:pt>
                <c:pt idx="268">
                  <c:v>4.7E-2</c:v>
                </c:pt>
                <c:pt idx="269">
                  <c:v>4.4999999999999998E-2</c:v>
                </c:pt>
                <c:pt idx="270">
                  <c:v>4.4999999999999998E-2</c:v>
                </c:pt>
                <c:pt idx="271">
                  <c:v>4.2000000000000003E-2</c:v>
                </c:pt>
                <c:pt idx="272">
                  <c:v>4.9000000000000002E-2</c:v>
                </c:pt>
                <c:pt idx="273">
                  <c:v>6.4000000000000001E-2</c:v>
                </c:pt>
                <c:pt idx="274">
                  <c:v>7.0000000000000007E-2</c:v>
                </c:pt>
                <c:pt idx="275">
                  <c:v>6.5000000000000002E-2</c:v>
                </c:pt>
                <c:pt idx="276">
                  <c:v>6.3E-2</c:v>
                </c:pt>
                <c:pt idx="277">
                  <c:v>7.2999999999999995E-2</c:v>
                </c:pt>
                <c:pt idx="278">
                  <c:v>8.3000000000000004E-2</c:v>
                </c:pt>
                <c:pt idx="279">
                  <c:v>8.7999999999999995E-2</c:v>
                </c:pt>
                <c:pt idx="280">
                  <c:v>9.6000000000000002E-2</c:v>
                </c:pt>
                <c:pt idx="281">
                  <c:v>0.104</c:v>
                </c:pt>
                <c:pt idx="282">
                  <c:v>0.109</c:v>
                </c:pt>
                <c:pt idx="283">
                  <c:v>0.11899999999999999</c:v>
                </c:pt>
                <c:pt idx="284">
                  <c:v>0.13300000000000001</c:v>
                </c:pt>
                <c:pt idx="285">
                  <c:v>0.14799999999999999</c:v>
                </c:pt>
                <c:pt idx="286">
                  <c:v>0.156</c:v>
                </c:pt>
                <c:pt idx="287">
                  <c:v>0.17299999999999999</c:v>
                </c:pt>
                <c:pt idx="288">
                  <c:v>0.17599999999999999</c:v>
                </c:pt>
                <c:pt idx="289">
                  <c:v>0.18099999999999999</c:v>
                </c:pt>
                <c:pt idx="290">
                  <c:v>0.189</c:v>
                </c:pt>
                <c:pt idx="291">
                  <c:v>0.19</c:v>
                </c:pt>
                <c:pt idx="292">
                  <c:v>0.185</c:v>
                </c:pt>
                <c:pt idx="293">
                  <c:v>0.188</c:v>
                </c:pt>
                <c:pt idx="294">
                  <c:v>0.188</c:v>
                </c:pt>
                <c:pt idx="295">
                  <c:v>0.183</c:v>
                </c:pt>
                <c:pt idx="296">
                  <c:v>0.16700000000000001</c:v>
                </c:pt>
                <c:pt idx="297">
                  <c:v>0.14499999999999999</c:v>
                </c:pt>
                <c:pt idx="298">
                  <c:v>0.124</c:v>
                </c:pt>
                <c:pt idx="299">
                  <c:v>0.105</c:v>
                </c:pt>
                <c:pt idx="300">
                  <c:v>9.5000000000000001E-2</c:v>
                </c:pt>
                <c:pt idx="301">
                  <c:v>8.2000000000000003E-2</c:v>
                </c:pt>
                <c:pt idx="302">
                  <c:v>6.3E-2</c:v>
                </c:pt>
                <c:pt idx="303">
                  <c:v>5.6000000000000001E-2</c:v>
                </c:pt>
                <c:pt idx="304">
                  <c:v>0.05</c:v>
                </c:pt>
                <c:pt idx="305">
                  <c:v>3.6999999999999998E-2</c:v>
                </c:pt>
                <c:pt idx="306">
                  <c:v>2.8000000000000001E-2</c:v>
                </c:pt>
                <c:pt idx="307">
                  <c:v>2.1999999999999999E-2</c:v>
                </c:pt>
                <c:pt idx="308">
                  <c:v>0.01</c:v>
                </c:pt>
                <c:pt idx="309">
                  <c:v>1.2E-2</c:v>
                </c:pt>
                <c:pt idx="310">
                  <c:v>1.0999999999999999E-2</c:v>
                </c:pt>
                <c:pt idx="311">
                  <c:v>-1E-3</c:v>
                </c:pt>
                <c:pt idx="312">
                  <c:v>-2E-3</c:v>
                </c:pt>
                <c:pt idx="313">
                  <c:v>-7.0000000000000001E-3</c:v>
                </c:pt>
                <c:pt idx="314">
                  <c:v>-1.4999999999999999E-2</c:v>
                </c:pt>
                <c:pt idx="315">
                  <c:v>-1.7999999999999999E-2</c:v>
                </c:pt>
                <c:pt idx="316">
                  <c:v>-1.7000000000000001E-2</c:v>
                </c:pt>
                <c:pt idx="317">
                  <c:v>-1.4999999999999999E-2</c:v>
                </c:pt>
                <c:pt idx="318">
                  <c:v>-1.4999999999999999E-2</c:v>
                </c:pt>
                <c:pt idx="319">
                  <c:v>-1.7999999999999999E-2</c:v>
                </c:pt>
                <c:pt idx="320">
                  <c:v>-1.2999999999999999E-2</c:v>
                </c:pt>
                <c:pt idx="321">
                  <c:v>-1.2999999999999999E-2</c:v>
                </c:pt>
                <c:pt idx="322">
                  <c:v>-1.0999999999999999E-2</c:v>
                </c:pt>
                <c:pt idx="323">
                  <c:v>2E-3</c:v>
                </c:pt>
                <c:pt idx="324">
                  <c:v>3.0000000000000001E-3</c:v>
                </c:pt>
                <c:pt idx="325">
                  <c:v>7.0000000000000001E-3</c:v>
                </c:pt>
                <c:pt idx="326">
                  <c:v>2.1999999999999999E-2</c:v>
                </c:pt>
                <c:pt idx="327">
                  <c:v>2.1999999999999999E-2</c:v>
                </c:pt>
                <c:pt idx="328">
                  <c:v>2.1999999999999999E-2</c:v>
                </c:pt>
              </c:numCache>
            </c:numRef>
          </c:val>
          <c:extLst>
            <c:ext xmlns:c16="http://schemas.microsoft.com/office/drawing/2014/chart" uri="{C3380CC4-5D6E-409C-BE32-E72D297353CC}">
              <c16:uniqueId val="{00000001-7B60-4D30-A083-3A895788B2E0}"/>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7.7% Long Run Average</c:v>
                </c:pt>
              </c:strCache>
            </c:strRef>
          </c:tx>
          <c:spPr>
            <a:ln w="25400">
              <a:solidFill>
                <a:srgbClr val="FFC000"/>
              </a:solidFill>
              <a:prstDash val="solid"/>
            </a:ln>
          </c:spPr>
          <c:marker>
            <c:symbol val="square"/>
            <c:size val="3"/>
            <c:spPr>
              <a:solidFill>
                <a:schemeClr val="accent2"/>
              </a:solidFill>
              <a:ln w="25400">
                <a:solidFill>
                  <a:srgbClr val="FFC000"/>
                </a:solidFill>
                <a:prstDash val="solid"/>
              </a:ln>
            </c:spPr>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7.6999999999999999E-2</c:v>
                </c:pt>
                <c:pt idx="1">
                  <c:v>7.6999999999999999E-2</c:v>
                </c:pt>
                <c:pt idx="2">
                  <c:v>7.6999999999999999E-2</c:v>
                </c:pt>
                <c:pt idx="3">
                  <c:v>7.6999999999999999E-2</c:v>
                </c:pt>
                <c:pt idx="4">
                  <c:v>7.6999999999999999E-2</c:v>
                </c:pt>
                <c:pt idx="5">
                  <c:v>7.6999999999999999E-2</c:v>
                </c:pt>
                <c:pt idx="6">
                  <c:v>7.6999999999999999E-2</c:v>
                </c:pt>
                <c:pt idx="7">
                  <c:v>7.6999999999999999E-2</c:v>
                </c:pt>
                <c:pt idx="8">
                  <c:v>7.6999999999999999E-2</c:v>
                </c:pt>
                <c:pt idx="9">
                  <c:v>7.6999999999999999E-2</c:v>
                </c:pt>
                <c:pt idx="10">
                  <c:v>7.6999999999999999E-2</c:v>
                </c:pt>
                <c:pt idx="11">
                  <c:v>7.6999999999999999E-2</c:v>
                </c:pt>
                <c:pt idx="12">
                  <c:v>7.6999999999999999E-2</c:v>
                </c:pt>
                <c:pt idx="13">
                  <c:v>7.6999999999999999E-2</c:v>
                </c:pt>
                <c:pt idx="14">
                  <c:v>7.6999999999999999E-2</c:v>
                </c:pt>
                <c:pt idx="15">
                  <c:v>7.6999999999999999E-2</c:v>
                </c:pt>
                <c:pt idx="16">
                  <c:v>7.6999999999999999E-2</c:v>
                </c:pt>
                <c:pt idx="17">
                  <c:v>7.6999999999999999E-2</c:v>
                </c:pt>
                <c:pt idx="18">
                  <c:v>7.6999999999999999E-2</c:v>
                </c:pt>
                <c:pt idx="19">
                  <c:v>7.6999999999999999E-2</c:v>
                </c:pt>
                <c:pt idx="20">
                  <c:v>7.6999999999999999E-2</c:v>
                </c:pt>
                <c:pt idx="21">
                  <c:v>7.6999999999999999E-2</c:v>
                </c:pt>
                <c:pt idx="22">
                  <c:v>7.6999999999999999E-2</c:v>
                </c:pt>
                <c:pt idx="23">
                  <c:v>7.6999999999999999E-2</c:v>
                </c:pt>
                <c:pt idx="24">
                  <c:v>7.6999999999999999E-2</c:v>
                </c:pt>
                <c:pt idx="25">
                  <c:v>7.6999999999999999E-2</c:v>
                </c:pt>
                <c:pt idx="26">
                  <c:v>7.6999999999999999E-2</c:v>
                </c:pt>
                <c:pt idx="27">
                  <c:v>7.6999999999999999E-2</c:v>
                </c:pt>
                <c:pt idx="28">
                  <c:v>7.6999999999999999E-2</c:v>
                </c:pt>
                <c:pt idx="29">
                  <c:v>7.6999999999999999E-2</c:v>
                </c:pt>
                <c:pt idx="30">
                  <c:v>7.6999999999999999E-2</c:v>
                </c:pt>
                <c:pt idx="31">
                  <c:v>7.6999999999999999E-2</c:v>
                </c:pt>
                <c:pt idx="32">
                  <c:v>7.6999999999999999E-2</c:v>
                </c:pt>
                <c:pt idx="33">
                  <c:v>7.6999999999999999E-2</c:v>
                </c:pt>
                <c:pt idx="34">
                  <c:v>7.6999999999999999E-2</c:v>
                </c:pt>
                <c:pt idx="35">
                  <c:v>7.6999999999999999E-2</c:v>
                </c:pt>
                <c:pt idx="36">
                  <c:v>7.6999999999999999E-2</c:v>
                </c:pt>
                <c:pt idx="37">
                  <c:v>7.6999999999999999E-2</c:v>
                </c:pt>
                <c:pt idx="38">
                  <c:v>7.6999999999999999E-2</c:v>
                </c:pt>
                <c:pt idx="39">
                  <c:v>7.6999999999999999E-2</c:v>
                </c:pt>
                <c:pt idx="40">
                  <c:v>7.6999999999999999E-2</c:v>
                </c:pt>
                <c:pt idx="41">
                  <c:v>7.6999999999999999E-2</c:v>
                </c:pt>
                <c:pt idx="42">
                  <c:v>7.6999999999999999E-2</c:v>
                </c:pt>
                <c:pt idx="43">
                  <c:v>7.6999999999999999E-2</c:v>
                </c:pt>
                <c:pt idx="44">
                  <c:v>7.6999999999999999E-2</c:v>
                </c:pt>
                <c:pt idx="45">
                  <c:v>7.6999999999999999E-2</c:v>
                </c:pt>
                <c:pt idx="46">
                  <c:v>7.6999999999999999E-2</c:v>
                </c:pt>
                <c:pt idx="47">
                  <c:v>7.6999999999999999E-2</c:v>
                </c:pt>
                <c:pt idx="48">
                  <c:v>7.6999999999999999E-2</c:v>
                </c:pt>
                <c:pt idx="49">
                  <c:v>7.6999999999999999E-2</c:v>
                </c:pt>
                <c:pt idx="50">
                  <c:v>7.6999999999999999E-2</c:v>
                </c:pt>
                <c:pt idx="51">
                  <c:v>7.6999999999999999E-2</c:v>
                </c:pt>
                <c:pt idx="52">
                  <c:v>7.6999999999999999E-2</c:v>
                </c:pt>
                <c:pt idx="53">
                  <c:v>7.6999999999999999E-2</c:v>
                </c:pt>
                <c:pt idx="54">
                  <c:v>7.6999999999999999E-2</c:v>
                </c:pt>
                <c:pt idx="55">
                  <c:v>7.6999999999999999E-2</c:v>
                </c:pt>
                <c:pt idx="56">
                  <c:v>7.6999999999999999E-2</c:v>
                </c:pt>
                <c:pt idx="57">
                  <c:v>7.6999999999999999E-2</c:v>
                </c:pt>
                <c:pt idx="58">
                  <c:v>7.6999999999999999E-2</c:v>
                </c:pt>
                <c:pt idx="59">
                  <c:v>7.6999999999999999E-2</c:v>
                </c:pt>
                <c:pt idx="60">
                  <c:v>7.6999999999999999E-2</c:v>
                </c:pt>
                <c:pt idx="61">
                  <c:v>7.6999999999999999E-2</c:v>
                </c:pt>
                <c:pt idx="62">
                  <c:v>7.6999999999999999E-2</c:v>
                </c:pt>
                <c:pt idx="63">
                  <c:v>7.6999999999999999E-2</c:v>
                </c:pt>
                <c:pt idx="64">
                  <c:v>7.6999999999999999E-2</c:v>
                </c:pt>
                <c:pt idx="65">
                  <c:v>7.6999999999999999E-2</c:v>
                </c:pt>
                <c:pt idx="66">
                  <c:v>7.6999999999999999E-2</c:v>
                </c:pt>
                <c:pt idx="67">
                  <c:v>7.6999999999999999E-2</c:v>
                </c:pt>
                <c:pt idx="68">
                  <c:v>7.6999999999999999E-2</c:v>
                </c:pt>
                <c:pt idx="69">
                  <c:v>7.6999999999999999E-2</c:v>
                </c:pt>
                <c:pt idx="70">
                  <c:v>7.6999999999999999E-2</c:v>
                </c:pt>
                <c:pt idx="71">
                  <c:v>7.6999999999999999E-2</c:v>
                </c:pt>
                <c:pt idx="72">
                  <c:v>7.6999999999999999E-2</c:v>
                </c:pt>
                <c:pt idx="73">
                  <c:v>7.6999999999999999E-2</c:v>
                </c:pt>
                <c:pt idx="74">
                  <c:v>7.6999999999999999E-2</c:v>
                </c:pt>
                <c:pt idx="75">
                  <c:v>7.6999999999999999E-2</c:v>
                </c:pt>
                <c:pt idx="76">
                  <c:v>7.6999999999999999E-2</c:v>
                </c:pt>
                <c:pt idx="77">
                  <c:v>7.6999999999999999E-2</c:v>
                </c:pt>
                <c:pt idx="78">
                  <c:v>7.6999999999999999E-2</c:v>
                </c:pt>
                <c:pt idx="79">
                  <c:v>7.6999999999999999E-2</c:v>
                </c:pt>
                <c:pt idx="80">
                  <c:v>7.6999999999999999E-2</c:v>
                </c:pt>
                <c:pt idx="81">
                  <c:v>7.6999999999999999E-2</c:v>
                </c:pt>
                <c:pt idx="82">
                  <c:v>7.6999999999999999E-2</c:v>
                </c:pt>
                <c:pt idx="83">
                  <c:v>7.6999999999999999E-2</c:v>
                </c:pt>
                <c:pt idx="84">
                  <c:v>7.6999999999999999E-2</c:v>
                </c:pt>
                <c:pt idx="85">
                  <c:v>7.6999999999999999E-2</c:v>
                </c:pt>
                <c:pt idx="86">
                  <c:v>7.6999999999999999E-2</c:v>
                </c:pt>
                <c:pt idx="87">
                  <c:v>7.6999999999999999E-2</c:v>
                </c:pt>
                <c:pt idx="88">
                  <c:v>7.6999999999999999E-2</c:v>
                </c:pt>
                <c:pt idx="89">
                  <c:v>7.6999999999999999E-2</c:v>
                </c:pt>
                <c:pt idx="90">
                  <c:v>7.6999999999999999E-2</c:v>
                </c:pt>
                <c:pt idx="91">
                  <c:v>7.6999999999999999E-2</c:v>
                </c:pt>
                <c:pt idx="92">
                  <c:v>7.6999999999999999E-2</c:v>
                </c:pt>
                <c:pt idx="93">
                  <c:v>7.6999999999999999E-2</c:v>
                </c:pt>
                <c:pt idx="94">
                  <c:v>7.6999999999999999E-2</c:v>
                </c:pt>
                <c:pt idx="95">
                  <c:v>7.6999999999999999E-2</c:v>
                </c:pt>
                <c:pt idx="96">
                  <c:v>7.6999999999999999E-2</c:v>
                </c:pt>
                <c:pt idx="97">
                  <c:v>7.6999999999999999E-2</c:v>
                </c:pt>
                <c:pt idx="98">
                  <c:v>7.6999999999999999E-2</c:v>
                </c:pt>
                <c:pt idx="99">
                  <c:v>7.6999999999999999E-2</c:v>
                </c:pt>
                <c:pt idx="100">
                  <c:v>7.6999999999999999E-2</c:v>
                </c:pt>
                <c:pt idx="101">
                  <c:v>7.6999999999999999E-2</c:v>
                </c:pt>
                <c:pt idx="102">
                  <c:v>7.6999999999999999E-2</c:v>
                </c:pt>
                <c:pt idx="103">
                  <c:v>7.6999999999999999E-2</c:v>
                </c:pt>
                <c:pt idx="104">
                  <c:v>7.6999999999999999E-2</c:v>
                </c:pt>
                <c:pt idx="105">
                  <c:v>7.6999999999999999E-2</c:v>
                </c:pt>
                <c:pt idx="106">
                  <c:v>7.6999999999999999E-2</c:v>
                </c:pt>
                <c:pt idx="107">
                  <c:v>7.6999999999999999E-2</c:v>
                </c:pt>
                <c:pt idx="108">
                  <c:v>7.6999999999999999E-2</c:v>
                </c:pt>
                <c:pt idx="109">
                  <c:v>7.6999999999999999E-2</c:v>
                </c:pt>
                <c:pt idx="110">
                  <c:v>7.6999999999999999E-2</c:v>
                </c:pt>
                <c:pt idx="111">
                  <c:v>7.6999999999999999E-2</c:v>
                </c:pt>
                <c:pt idx="112">
                  <c:v>7.6999999999999999E-2</c:v>
                </c:pt>
                <c:pt idx="113">
                  <c:v>7.6999999999999999E-2</c:v>
                </c:pt>
                <c:pt idx="114">
                  <c:v>7.6999999999999999E-2</c:v>
                </c:pt>
                <c:pt idx="115">
                  <c:v>7.6999999999999999E-2</c:v>
                </c:pt>
                <c:pt idx="116">
                  <c:v>7.6999999999999999E-2</c:v>
                </c:pt>
                <c:pt idx="117">
                  <c:v>7.6999999999999999E-2</c:v>
                </c:pt>
                <c:pt idx="118">
                  <c:v>7.6999999999999999E-2</c:v>
                </c:pt>
                <c:pt idx="119">
                  <c:v>7.6999999999999999E-2</c:v>
                </c:pt>
                <c:pt idx="120">
                  <c:v>7.6999999999999999E-2</c:v>
                </c:pt>
                <c:pt idx="121">
                  <c:v>7.6999999999999999E-2</c:v>
                </c:pt>
                <c:pt idx="122">
                  <c:v>7.6999999999999999E-2</c:v>
                </c:pt>
                <c:pt idx="123">
                  <c:v>7.6999999999999999E-2</c:v>
                </c:pt>
                <c:pt idx="124">
                  <c:v>7.6999999999999999E-2</c:v>
                </c:pt>
                <c:pt idx="125">
                  <c:v>7.6999999999999999E-2</c:v>
                </c:pt>
                <c:pt idx="126">
                  <c:v>7.6999999999999999E-2</c:v>
                </c:pt>
                <c:pt idx="127">
                  <c:v>7.6999999999999999E-2</c:v>
                </c:pt>
                <c:pt idx="128">
                  <c:v>7.6999999999999999E-2</c:v>
                </c:pt>
                <c:pt idx="129">
                  <c:v>7.6999999999999999E-2</c:v>
                </c:pt>
                <c:pt idx="130">
                  <c:v>7.6999999999999999E-2</c:v>
                </c:pt>
                <c:pt idx="131">
                  <c:v>7.6999999999999999E-2</c:v>
                </c:pt>
                <c:pt idx="132">
                  <c:v>7.6999999999999999E-2</c:v>
                </c:pt>
                <c:pt idx="133">
                  <c:v>7.6999999999999999E-2</c:v>
                </c:pt>
                <c:pt idx="134">
                  <c:v>7.6999999999999999E-2</c:v>
                </c:pt>
                <c:pt idx="135">
                  <c:v>7.6999999999999999E-2</c:v>
                </c:pt>
                <c:pt idx="136">
                  <c:v>7.6999999999999999E-2</c:v>
                </c:pt>
                <c:pt idx="137">
                  <c:v>7.6999999999999999E-2</c:v>
                </c:pt>
                <c:pt idx="138">
                  <c:v>7.6999999999999999E-2</c:v>
                </c:pt>
                <c:pt idx="139">
                  <c:v>7.6999999999999999E-2</c:v>
                </c:pt>
                <c:pt idx="140">
                  <c:v>7.6999999999999999E-2</c:v>
                </c:pt>
                <c:pt idx="141">
                  <c:v>7.6999999999999999E-2</c:v>
                </c:pt>
                <c:pt idx="142">
                  <c:v>7.6999999999999999E-2</c:v>
                </c:pt>
                <c:pt idx="143">
                  <c:v>7.6999999999999999E-2</c:v>
                </c:pt>
                <c:pt idx="144">
                  <c:v>7.6999999999999999E-2</c:v>
                </c:pt>
                <c:pt idx="145">
                  <c:v>7.6999999999999999E-2</c:v>
                </c:pt>
                <c:pt idx="146">
                  <c:v>7.6999999999999999E-2</c:v>
                </c:pt>
                <c:pt idx="147">
                  <c:v>7.6999999999999999E-2</c:v>
                </c:pt>
                <c:pt idx="148">
                  <c:v>7.6999999999999999E-2</c:v>
                </c:pt>
                <c:pt idx="149">
                  <c:v>7.6999999999999999E-2</c:v>
                </c:pt>
                <c:pt idx="150">
                  <c:v>7.6999999999999999E-2</c:v>
                </c:pt>
                <c:pt idx="151">
                  <c:v>7.6999999999999999E-2</c:v>
                </c:pt>
                <c:pt idx="152">
                  <c:v>7.6999999999999999E-2</c:v>
                </c:pt>
                <c:pt idx="153">
                  <c:v>7.6999999999999999E-2</c:v>
                </c:pt>
                <c:pt idx="154">
                  <c:v>7.6999999999999999E-2</c:v>
                </c:pt>
                <c:pt idx="155">
                  <c:v>7.6999999999999999E-2</c:v>
                </c:pt>
                <c:pt idx="156">
                  <c:v>7.6999999999999999E-2</c:v>
                </c:pt>
                <c:pt idx="157">
                  <c:v>7.6999999999999999E-2</c:v>
                </c:pt>
                <c:pt idx="158">
                  <c:v>7.6999999999999999E-2</c:v>
                </c:pt>
                <c:pt idx="159">
                  <c:v>7.6999999999999999E-2</c:v>
                </c:pt>
                <c:pt idx="160">
                  <c:v>7.6999999999999999E-2</c:v>
                </c:pt>
                <c:pt idx="161">
                  <c:v>7.6999999999999999E-2</c:v>
                </c:pt>
                <c:pt idx="162">
                  <c:v>7.6999999999999999E-2</c:v>
                </c:pt>
                <c:pt idx="163">
                  <c:v>7.6999999999999999E-2</c:v>
                </c:pt>
                <c:pt idx="164">
                  <c:v>7.6999999999999999E-2</c:v>
                </c:pt>
                <c:pt idx="165">
                  <c:v>7.6999999999999999E-2</c:v>
                </c:pt>
                <c:pt idx="166">
                  <c:v>7.6999999999999999E-2</c:v>
                </c:pt>
                <c:pt idx="167">
                  <c:v>7.6999999999999999E-2</c:v>
                </c:pt>
                <c:pt idx="168">
                  <c:v>7.6999999999999999E-2</c:v>
                </c:pt>
                <c:pt idx="169">
                  <c:v>7.6999999999999999E-2</c:v>
                </c:pt>
                <c:pt idx="170">
                  <c:v>7.6999999999999999E-2</c:v>
                </c:pt>
                <c:pt idx="171">
                  <c:v>7.6999999999999999E-2</c:v>
                </c:pt>
                <c:pt idx="172">
                  <c:v>7.6999999999999999E-2</c:v>
                </c:pt>
                <c:pt idx="173">
                  <c:v>7.6999999999999999E-2</c:v>
                </c:pt>
                <c:pt idx="174">
                  <c:v>7.6999999999999999E-2</c:v>
                </c:pt>
                <c:pt idx="175">
                  <c:v>7.6999999999999999E-2</c:v>
                </c:pt>
                <c:pt idx="176">
                  <c:v>7.6999999999999999E-2</c:v>
                </c:pt>
                <c:pt idx="177">
                  <c:v>7.6999999999999999E-2</c:v>
                </c:pt>
                <c:pt idx="178">
                  <c:v>7.6999999999999999E-2</c:v>
                </c:pt>
                <c:pt idx="179">
                  <c:v>7.6999999999999999E-2</c:v>
                </c:pt>
                <c:pt idx="180">
                  <c:v>7.6999999999999999E-2</c:v>
                </c:pt>
                <c:pt idx="181">
                  <c:v>7.6999999999999999E-2</c:v>
                </c:pt>
                <c:pt idx="182">
                  <c:v>7.6999999999999999E-2</c:v>
                </c:pt>
                <c:pt idx="183">
                  <c:v>7.6999999999999999E-2</c:v>
                </c:pt>
                <c:pt idx="184">
                  <c:v>7.6999999999999999E-2</c:v>
                </c:pt>
                <c:pt idx="185">
                  <c:v>7.6999999999999999E-2</c:v>
                </c:pt>
                <c:pt idx="186">
                  <c:v>7.6999999999999999E-2</c:v>
                </c:pt>
                <c:pt idx="187">
                  <c:v>7.6999999999999999E-2</c:v>
                </c:pt>
                <c:pt idx="188">
                  <c:v>7.6999999999999999E-2</c:v>
                </c:pt>
                <c:pt idx="189">
                  <c:v>7.6999999999999999E-2</c:v>
                </c:pt>
                <c:pt idx="190">
                  <c:v>7.6999999999999999E-2</c:v>
                </c:pt>
                <c:pt idx="191">
                  <c:v>7.6999999999999999E-2</c:v>
                </c:pt>
                <c:pt idx="192">
                  <c:v>7.6999999999999999E-2</c:v>
                </c:pt>
                <c:pt idx="193">
                  <c:v>7.6999999999999999E-2</c:v>
                </c:pt>
                <c:pt idx="194">
                  <c:v>7.6999999999999999E-2</c:v>
                </c:pt>
                <c:pt idx="195">
                  <c:v>7.6999999999999999E-2</c:v>
                </c:pt>
                <c:pt idx="196">
                  <c:v>7.6999999999999999E-2</c:v>
                </c:pt>
                <c:pt idx="197">
                  <c:v>7.6999999999999999E-2</c:v>
                </c:pt>
                <c:pt idx="198">
                  <c:v>7.6999999999999999E-2</c:v>
                </c:pt>
                <c:pt idx="199">
                  <c:v>7.6999999999999999E-2</c:v>
                </c:pt>
                <c:pt idx="200">
                  <c:v>7.6999999999999999E-2</c:v>
                </c:pt>
                <c:pt idx="201">
                  <c:v>7.6999999999999999E-2</c:v>
                </c:pt>
                <c:pt idx="202">
                  <c:v>7.6999999999999999E-2</c:v>
                </c:pt>
                <c:pt idx="203">
                  <c:v>7.6999999999999999E-2</c:v>
                </c:pt>
                <c:pt idx="204">
                  <c:v>7.6999999999999999E-2</c:v>
                </c:pt>
                <c:pt idx="205">
                  <c:v>7.6999999999999999E-2</c:v>
                </c:pt>
                <c:pt idx="206">
                  <c:v>7.6999999999999999E-2</c:v>
                </c:pt>
                <c:pt idx="207">
                  <c:v>7.6999999999999999E-2</c:v>
                </c:pt>
                <c:pt idx="208">
                  <c:v>7.6999999999999999E-2</c:v>
                </c:pt>
                <c:pt idx="209">
                  <c:v>7.6999999999999999E-2</c:v>
                </c:pt>
                <c:pt idx="210">
                  <c:v>7.6999999999999999E-2</c:v>
                </c:pt>
                <c:pt idx="211">
                  <c:v>7.6999999999999999E-2</c:v>
                </c:pt>
                <c:pt idx="212">
                  <c:v>7.6999999999999999E-2</c:v>
                </c:pt>
                <c:pt idx="213">
                  <c:v>7.6999999999999999E-2</c:v>
                </c:pt>
                <c:pt idx="214">
                  <c:v>7.6999999999999999E-2</c:v>
                </c:pt>
                <c:pt idx="215">
                  <c:v>7.6999999999999999E-2</c:v>
                </c:pt>
                <c:pt idx="216">
                  <c:v>7.6999999999999999E-2</c:v>
                </c:pt>
                <c:pt idx="217">
                  <c:v>7.6999999999999999E-2</c:v>
                </c:pt>
                <c:pt idx="218">
                  <c:v>7.6999999999999999E-2</c:v>
                </c:pt>
                <c:pt idx="219">
                  <c:v>7.6999999999999999E-2</c:v>
                </c:pt>
                <c:pt idx="220">
                  <c:v>7.6999999999999999E-2</c:v>
                </c:pt>
                <c:pt idx="221">
                  <c:v>7.6999999999999999E-2</c:v>
                </c:pt>
                <c:pt idx="222">
                  <c:v>7.6999999999999999E-2</c:v>
                </c:pt>
                <c:pt idx="223">
                  <c:v>7.6999999999999999E-2</c:v>
                </c:pt>
                <c:pt idx="224">
                  <c:v>7.6999999999999999E-2</c:v>
                </c:pt>
                <c:pt idx="225">
                  <c:v>7.6999999999999999E-2</c:v>
                </c:pt>
                <c:pt idx="226">
                  <c:v>7.6999999999999999E-2</c:v>
                </c:pt>
                <c:pt idx="227">
                  <c:v>7.6999999999999999E-2</c:v>
                </c:pt>
                <c:pt idx="228">
                  <c:v>7.6999999999999999E-2</c:v>
                </c:pt>
                <c:pt idx="229">
                  <c:v>7.6999999999999999E-2</c:v>
                </c:pt>
                <c:pt idx="230">
                  <c:v>7.6999999999999999E-2</c:v>
                </c:pt>
                <c:pt idx="231">
                  <c:v>7.6999999999999999E-2</c:v>
                </c:pt>
                <c:pt idx="232">
                  <c:v>7.6999999999999999E-2</c:v>
                </c:pt>
                <c:pt idx="233">
                  <c:v>7.6999999999999999E-2</c:v>
                </c:pt>
                <c:pt idx="234">
                  <c:v>7.6999999999999999E-2</c:v>
                </c:pt>
                <c:pt idx="235">
                  <c:v>7.6999999999999999E-2</c:v>
                </c:pt>
                <c:pt idx="236">
                  <c:v>7.6999999999999999E-2</c:v>
                </c:pt>
                <c:pt idx="237">
                  <c:v>7.6999999999999999E-2</c:v>
                </c:pt>
                <c:pt idx="238">
                  <c:v>7.6999999999999999E-2</c:v>
                </c:pt>
                <c:pt idx="239">
                  <c:v>7.6999999999999999E-2</c:v>
                </c:pt>
                <c:pt idx="240">
                  <c:v>7.6999999999999999E-2</c:v>
                </c:pt>
                <c:pt idx="241">
                  <c:v>7.6999999999999999E-2</c:v>
                </c:pt>
                <c:pt idx="242">
                  <c:v>7.6999999999999999E-2</c:v>
                </c:pt>
                <c:pt idx="243">
                  <c:v>7.6999999999999999E-2</c:v>
                </c:pt>
                <c:pt idx="244">
                  <c:v>7.6999999999999999E-2</c:v>
                </c:pt>
                <c:pt idx="245">
                  <c:v>7.6999999999999999E-2</c:v>
                </c:pt>
                <c:pt idx="246">
                  <c:v>7.6999999999999999E-2</c:v>
                </c:pt>
                <c:pt idx="247">
                  <c:v>7.6999999999999999E-2</c:v>
                </c:pt>
                <c:pt idx="248">
                  <c:v>7.6999999999999999E-2</c:v>
                </c:pt>
                <c:pt idx="249">
                  <c:v>7.6999999999999999E-2</c:v>
                </c:pt>
                <c:pt idx="250">
                  <c:v>7.6999999999999999E-2</c:v>
                </c:pt>
                <c:pt idx="251">
                  <c:v>7.6999999999999999E-2</c:v>
                </c:pt>
                <c:pt idx="252">
                  <c:v>7.6999999999999999E-2</c:v>
                </c:pt>
                <c:pt idx="253">
                  <c:v>7.6999999999999999E-2</c:v>
                </c:pt>
                <c:pt idx="254">
                  <c:v>7.6999999999999999E-2</c:v>
                </c:pt>
                <c:pt idx="255">
                  <c:v>7.6999999999999999E-2</c:v>
                </c:pt>
                <c:pt idx="256">
                  <c:v>7.6999999999999999E-2</c:v>
                </c:pt>
                <c:pt idx="257">
                  <c:v>7.6999999999999999E-2</c:v>
                </c:pt>
                <c:pt idx="258">
                  <c:v>7.6999999999999999E-2</c:v>
                </c:pt>
                <c:pt idx="259">
                  <c:v>7.6999999999999999E-2</c:v>
                </c:pt>
                <c:pt idx="260">
                  <c:v>7.6999999999999999E-2</c:v>
                </c:pt>
                <c:pt idx="261">
                  <c:v>7.6999999999999999E-2</c:v>
                </c:pt>
                <c:pt idx="262">
                  <c:v>7.6999999999999999E-2</c:v>
                </c:pt>
                <c:pt idx="263">
                  <c:v>7.6999999999999999E-2</c:v>
                </c:pt>
                <c:pt idx="264">
                  <c:v>7.6999999999999999E-2</c:v>
                </c:pt>
                <c:pt idx="265">
                  <c:v>7.6999999999999999E-2</c:v>
                </c:pt>
                <c:pt idx="266">
                  <c:v>7.6999999999999999E-2</c:v>
                </c:pt>
                <c:pt idx="267">
                  <c:v>7.6999999999999999E-2</c:v>
                </c:pt>
                <c:pt idx="268">
                  <c:v>7.6999999999999999E-2</c:v>
                </c:pt>
                <c:pt idx="269">
                  <c:v>7.6999999999999999E-2</c:v>
                </c:pt>
                <c:pt idx="270">
                  <c:v>7.6999999999999999E-2</c:v>
                </c:pt>
                <c:pt idx="271">
                  <c:v>7.6999999999999999E-2</c:v>
                </c:pt>
                <c:pt idx="272">
                  <c:v>7.6999999999999999E-2</c:v>
                </c:pt>
                <c:pt idx="273">
                  <c:v>7.6999999999999999E-2</c:v>
                </c:pt>
                <c:pt idx="274">
                  <c:v>7.6999999999999999E-2</c:v>
                </c:pt>
                <c:pt idx="275">
                  <c:v>7.6999999999999999E-2</c:v>
                </c:pt>
                <c:pt idx="276">
                  <c:v>7.6999999999999999E-2</c:v>
                </c:pt>
                <c:pt idx="277">
                  <c:v>7.6999999999999999E-2</c:v>
                </c:pt>
                <c:pt idx="278">
                  <c:v>7.6999999999999999E-2</c:v>
                </c:pt>
                <c:pt idx="279">
                  <c:v>7.6999999999999999E-2</c:v>
                </c:pt>
                <c:pt idx="280">
                  <c:v>7.6999999999999999E-2</c:v>
                </c:pt>
                <c:pt idx="281">
                  <c:v>7.6999999999999999E-2</c:v>
                </c:pt>
                <c:pt idx="282">
                  <c:v>7.6999999999999999E-2</c:v>
                </c:pt>
                <c:pt idx="283">
                  <c:v>7.6999999999999999E-2</c:v>
                </c:pt>
                <c:pt idx="284">
                  <c:v>7.6999999999999999E-2</c:v>
                </c:pt>
                <c:pt idx="285">
                  <c:v>7.6999999999999999E-2</c:v>
                </c:pt>
                <c:pt idx="286">
                  <c:v>7.6999999999999999E-2</c:v>
                </c:pt>
                <c:pt idx="287">
                  <c:v>7.6999999999999999E-2</c:v>
                </c:pt>
                <c:pt idx="288">
                  <c:v>7.6999999999999999E-2</c:v>
                </c:pt>
                <c:pt idx="289">
                  <c:v>7.6999999999999999E-2</c:v>
                </c:pt>
                <c:pt idx="290">
                  <c:v>7.6999999999999999E-2</c:v>
                </c:pt>
                <c:pt idx="291">
                  <c:v>7.6999999999999999E-2</c:v>
                </c:pt>
                <c:pt idx="292">
                  <c:v>7.6999999999999999E-2</c:v>
                </c:pt>
                <c:pt idx="293">
                  <c:v>7.6999999999999999E-2</c:v>
                </c:pt>
                <c:pt idx="294">
                  <c:v>7.6999999999999999E-2</c:v>
                </c:pt>
                <c:pt idx="295">
                  <c:v>7.6999999999999999E-2</c:v>
                </c:pt>
                <c:pt idx="296">
                  <c:v>7.6999999999999999E-2</c:v>
                </c:pt>
                <c:pt idx="297">
                  <c:v>7.6999999999999999E-2</c:v>
                </c:pt>
                <c:pt idx="298">
                  <c:v>7.6999999999999999E-2</c:v>
                </c:pt>
                <c:pt idx="299">
                  <c:v>7.6999999999999999E-2</c:v>
                </c:pt>
                <c:pt idx="300">
                  <c:v>7.6999999999999999E-2</c:v>
                </c:pt>
                <c:pt idx="301">
                  <c:v>7.6999999999999999E-2</c:v>
                </c:pt>
                <c:pt idx="302">
                  <c:v>7.6999999999999999E-2</c:v>
                </c:pt>
                <c:pt idx="303">
                  <c:v>7.6999999999999999E-2</c:v>
                </c:pt>
                <c:pt idx="304">
                  <c:v>7.6999999999999999E-2</c:v>
                </c:pt>
                <c:pt idx="305">
                  <c:v>7.6999999999999999E-2</c:v>
                </c:pt>
                <c:pt idx="306">
                  <c:v>7.6999999999999999E-2</c:v>
                </c:pt>
                <c:pt idx="307">
                  <c:v>7.6999999999999999E-2</c:v>
                </c:pt>
                <c:pt idx="308">
                  <c:v>7.6999999999999999E-2</c:v>
                </c:pt>
                <c:pt idx="309">
                  <c:v>7.6999999999999999E-2</c:v>
                </c:pt>
                <c:pt idx="310">
                  <c:v>7.6999999999999999E-2</c:v>
                </c:pt>
                <c:pt idx="311">
                  <c:v>7.6999999999999999E-2</c:v>
                </c:pt>
                <c:pt idx="312">
                  <c:v>7.6999999999999999E-2</c:v>
                </c:pt>
                <c:pt idx="313">
                  <c:v>7.6999999999999999E-2</c:v>
                </c:pt>
                <c:pt idx="314">
                  <c:v>7.6999999999999999E-2</c:v>
                </c:pt>
                <c:pt idx="315">
                  <c:v>7.6999999999999999E-2</c:v>
                </c:pt>
                <c:pt idx="316">
                  <c:v>7.6999999999999999E-2</c:v>
                </c:pt>
                <c:pt idx="317">
                  <c:v>7.6999999999999999E-2</c:v>
                </c:pt>
                <c:pt idx="318">
                  <c:v>7.6999999999999999E-2</c:v>
                </c:pt>
                <c:pt idx="319">
                  <c:v>7.6999999999999999E-2</c:v>
                </c:pt>
                <c:pt idx="320">
                  <c:v>7.6999999999999999E-2</c:v>
                </c:pt>
                <c:pt idx="321">
                  <c:v>7.6999999999999999E-2</c:v>
                </c:pt>
                <c:pt idx="322">
                  <c:v>7.6999999999999999E-2</c:v>
                </c:pt>
                <c:pt idx="323">
                  <c:v>7.6999999999999999E-2</c:v>
                </c:pt>
                <c:pt idx="324">
                  <c:v>7.6999999999999999E-2</c:v>
                </c:pt>
                <c:pt idx="325">
                  <c:v>7.6999999999999999E-2</c:v>
                </c:pt>
                <c:pt idx="326">
                  <c:v>7.6999999999999999E-2</c:v>
                </c:pt>
                <c:pt idx="327">
                  <c:v>7.6999999999999999E-2</c:v>
                </c:pt>
                <c:pt idx="328">
                  <c:v>7.6999999999999999E-2</c:v>
                </c:pt>
                <c:pt idx="329">
                  <c:v>7.6999999999999999E-2</c:v>
                </c:pt>
                <c:pt idx="330">
                  <c:v>7.6999999999999999E-2</c:v>
                </c:pt>
                <c:pt idx="331">
                  <c:v>7.6999999999999999E-2</c:v>
                </c:pt>
                <c:pt idx="332">
                  <c:v>7.6999999999999999E-2</c:v>
                </c:pt>
                <c:pt idx="333">
                  <c:v>7.6999999999999999E-2</c:v>
                </c:pt>
                <c:pt idx="334">
                  <c:v>7.6999999999999999E-2</c:v>
                </c:pt>
              </c:numCache>
            </c:numRef>
          </c:val>
          <c:smooth val="0"/>
          <c:extLst>
            <c:ext xmlns:c16="http://schemas.microsoft.com/office/drawing/2014/chart" uri="{C3380CC4-5D6E-409C-BE32-E72D297353CC}">
              <c16:uniqueId val="{00000002-7B60-4D30-A083-3A895788B2E0}"/>
            </c:ext>
          </c:extLst>
        </c:ser>
        <c:dLbls>
          <c:showLegendKey val="0"/>
          <c:showVal val="0"/>
          <c:showCatName val="0"/>
          <c:showSerName val="0"/>
          <c:showPercent val="0"/>
          <c:showBubbleSize val="0"/>
        </c:dLbls>
        <c:marker val="1"/>
        <c:smooth val="0"/>
        <c:axId val="3"/>
        <c:axId val="4"/>
      </c:lineChart>
      <c:catAx>
        <c:axId val="1333016848"/>
        <c:scaling>
          <c:orientation val="minMax"/>
        </c:scaling>
        <c:delete val="0"/>
        <c:axPos val="b"/>
        <c:numFmt formatCode="General" sourceLinked="1"/>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4.0000000000000008E-2"/>
        </c:scaling>
        <c:delete val="0"/>
        <c:axPos val="l"/>
        <c:majorGridlines>
          <c:spPr>
            <a:ln w="2420">
              <a:solidFill>
                <a:schemeClr val="bg1">
                  <a:lumMod val="85000"/>
                </a:schemeClr>
              </a:solidFill>
              <a:prstDash val="solid"/>
            </a:ln>
          </c:spPr>
        </c:majorGridlines>
        <c:numFmt formatCode="0%" sourceLinked="0"/>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1333016848"/>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4.0000000000000008E-2"/>
        </c:scaling>
        <c:delete val="0"/>
        <c:axPos val="r"/>
        <c:numFmt formatCode="0%" sourceLinked="0"/>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3"/>
        <c:crosses val="max"/>
        <c:crossBetween val="midCat"/>
        <c:majorUnit val="0.02"/>
      </c:valAx>
      <c:spPr>
        <a:noFill/>
        <a:ln w="2286">
          <a:solidFill>
            <a:schemeClr val="bg1">
              <a:lumMod val="85000"/>
            </a:schemeClr>
          </a:solidFill>
          <a:prstDash val="solid"/>
        </a:ln>
      </c:spPr>
    </c:plotArea>
    <c:legend>
      <c:legendPos val="r"/>
      <c:layout>
        <c:manualLayout>
          <c:xMode val="edge"/>
          <c:yMode val="edge"/>
          <c:x val="0.5442502636064952"/>
          <c:y val="0.14588451885061887"/>
          <c:w val="0.1783079297305005"/>
          <c:h val="0.13714636262274227"/>
        </c:manualLayout>
      </c:layout>
      <c:overlay val="0"/>
      <c:spPr>
        <a:solidFill>
          <a:srgbClr val="FFFFFF"/>
        </a:solidFill>
        <a:ln w="2420">
          <a:noFill/>
          <a:prstDash val="solid"/>
        </a:ln>
      </c:spPr>
      <c:txPr>
        <a:bodyPr/>
        <a:lstStyle/>
        <a:p>
          <a:pPr>
            <a:defRPr sz="1000" b="0" i="0" u="none" strike="noStrike" baseline="0">
              <a:solidFill>
                <a:srgbClr val="000000"/>
              </a:solidFill>
              <a:latin typeface="Century Gothic" panose="020B0502020202020204" pitchFamily="34" charset="0"/>
              <a:ea typeface="Arial"/>
              <a:cs typeface="Arial"/>
            </a:defRPr>
          </a:pPr>
          <a:endParaRPr lang="en-US"/>
        </a:p>
      </c:txPr>
    </c:legend>
    <c:plotVisOnly val="1"/>
    <c:dispBlanksAs val="gap"/>
    <c:showDLblsOverMax val="0"/>
  </c:chart>
  <c:spPr>
    <a:noFill/>
    <a:ln w="9525" cap="flat" cmpd="sng" algn="ctr">
      <a:no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c:spPr>
  <c:txPr>
    <a:bodyPr/>
    <a:lstStyle/>
    <a:p>
      <a:pPr>
        <a:defRPr sz="1372"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0.01</c:v>
                </c:pt>
                <c:pt idx="26" formatCode="General">
                  <c:v>1.4999999999999999E-2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1"/>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2"/>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ser>
          <c:idx val="2"/>
          <c:order val="1"/>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4.63</c:v>
                </c:pt>
                <c:pt idx="121">
                  <c:v>4.45</c:v>
                </c:pt>
                <c:pt idx="122">
                  <c:v>4.28</c:v>
                </c:pt>
                <c:pt idx="123">
                  <c:v>4.28</c:v>
                </c:pt>
                <c:pt idx="124">
                  <c:v>4.42</c:v>
                </c:pt>
                <c:pt idx="125">
                  <c:v>4.38</c:v>
                </c:pt>
                <c:pt idx="126">
                  <c:v>4.42</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2"/>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ser>
          <c:idx val="2"/>
          <c:order val="1"/>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4.63</c:v>
                </c:pt>
                <c:pt idx="121">
                  <c:v>4.45</c:v>
                </c:pt>
                <c:pt idx="122">
                  <c:v>4.28</c:v>
                </c:pt>
                <c:pt idx="123">
                  <c:v>4.28</c:v>
                </c:pt>
                <c:pt idx="124">
                  <c:v>4.42</c:v>
                </c:pt>
                <c:pt idx="125">
                  <c:v>4.38</c:v>
                </c:pt>
                <c:pt idx="126">
                  <c:v>4.42</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2"/>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ser>
          <c:idx val="2"/>
          <c:order val="1"/>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4.63</c:v>
                </c:pt>
                <c:pt idx="121">
                  <c:v>4.45</c:v>
                </c:pt>
                <c:pt idx="122">
                  <c:v>4.28</c:v>
                </c:pt>
                <c:pt idx="123">
                  <c:v>4.28</c:v>
                </c:pt>
                <c:pt idx="124">
                  <c:v>4.42</c:v>
                </c:pt>
                <c:pt idx="125">
                  <c:v>4.38</c:v>
                </c:pt>
                <c:pt idx="126">
                  <c:v>4.42</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2"/>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ser>
          <c:idx val="2"/>
          <c:order val="1"/>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4.63</c:v>
                </c:pt>
                <c:pt idx="121">
                  <c:v>4.45</c:v>
                </c:pt>
                <c:pt idx="122">
                  <c:v>4.28</c:v>
                </c:pt>
                <c:pt idx="123">
                  <c:v>4.28</c:v>
                </c:pt>
                <c:pt idx="124">
                  <c:v>4.42</c:v>
                </c:pt>
                <c:pt idx="125">
                  <c:v>4.38</c:v>
                </c:pt>
                <c:pt idx="126">
                  <c:v>4.42</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2"/>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ser>
          <c:idx val="2"/>
          <c:order val="1"/>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4.63</c:v>
                </c:pt>
                <c:pt idx="121">
                  <c:v>4.45</c:v>
                </c:pt>
                <c:pt idx="122">
                  <c:v>4.28</c:v>
                </c:pt>
                <c:pt idx="123">
                  <c:v>4.28</c:v>
                </c:pt>
                <c:pt idx="124">
                  <c:v>4.42</c:v>
                </c:pt>
                <c:pt idx="125">
                  <c:v>4.38</c:v>
                </c:pt>
                <c:pt idx="126">
                  <c:v>4.42</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2"/>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ser>
          <c:idx val="2"/>
          <c:order val="1"/>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4.63</c:v>
                </c:pt>
                <c:pt idx="121">
                  <c:v>4.45</c:v>
                </c:pt>
                <c:pt idx="122">
                  <c:v>4.28</c:v>
                </c:pt>
                <c:pt idx="123">
                  <c:v>4.28</c:v>
                </c:pt>
                <c:pt idx="124">
                  <c:v>4.42</c:v>
                </c:pt>
                <c:pt idx="125">
                  <c:v>4.38</c:v>
                </c:pt>
                <c:pt idx="126">
                  <c:v>4.42</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3200" b="1">
                <a:latin typeface="Times New Roman" panose="02020603050405020304" pitchFamily="18" charset="0"/>
                <a:cs typeface="Times New Roman" panose="02020603050405020304" pitchFamily="18" charset="0"/>
              </a:rPr>
              <a:t>Interest Rates and Recessions </a:t>
            </a:r>
          </a:p>
        </c:rich>
      </c:tx>
      <c:layout>
        <c:manualLayout>
          <c:xMode val="edge"/>
          <c:yMode val="edge"/>
          <c:x val="0.28742512129076919"/>
          <c:y val="3.1105438319361606E-2"/>
        </c:manualLayout>
      </c:layout>
      <c:overlay val="0"/>
      <c:spPr>
        <a:noFill/>
        <a:ln w="38111">
          <a:noFill/>
        </a:ln>
      </c:spPr>
    </c:title>
    <c:autoTitleDeleted val="0"/>
    <c:plotArea>
      <c:layout>
        <c:manualLayout>
          <c:layoutTarget val="inner"/>
          <c:xMode val="edge"/>
          <c:yMode val="edge"/>
          <c:x val="6.1538461538461542E-2"/>
          <c:y val="0.11670020120724346"/>
          <c:w val="0.88153846153846149"/>
          <c:h val="0.79616278485680758"/>
        </c:manualLayout>
      </c:layout>
      <c:areaChart>
        <c:grouping val="stacked"/>
        <c:varyColors val="0"/>
        <c:ser>
          <c:idx val="3"/>
          <c:order val="2"/>
          <c:tx>
            <c:strRef>
              <c:f>Sheet1!$E$1</c:f>
              <c:strCache>
                <c:ptCount val="1"/>
                <c:pt idx="0">
                  <c:v>Recession</c:v>
                </c:pt>
              </c:strCache>
            </c:strRef>
          </c:tx>
          <c:spPr>
            <a:solidFill>
              <a:srgbClr val="CCFFFF"/>
            </a:solidFill>
            <a:ln w="19055">
              <a:solidFill>
                <a:schemeClr val="tx1"/>
              </a:solidFill>
              <a:prstDash val="solid"/>
            </a:ln>
          </c:spP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Sheet1!$E$2:$E$134</c:f>
              <c:numCache>
                <c:formatCode>General</c:formatCode>
                <c:ptCount val="133"/>
                <c:pt idx="62">
                  <c:v>10</c:v>
                </c:pt>
                <c:pt idx="63">
                  <c:v>10</c:v>
                </c:pt>
                <c:pt idx="64">
                  <c:v>10</c:v>
                </c:pt>
              </c:numCache>
            </c:numRef>
          </c:val>
          <c:extLst>
            <c:ext xmlns:c16="http://schemas.microsoft.com/office/drawing/2014/chart" uri="{C3380CC4-5D6E-409C-BE32-E72D297353CC}">
              <c16:uniqueId val="{00000000-4122-4AEF-8B6D-71B0562653ED}"/>
            </c:ext>
          </c:extLst>
        </c:ser>
        <c:dLbls>
          <c:showLegendKey val="0"/>
          <c:showVal val="0"/>
          <c:showCatName val="0"/>
          <c:showSerName val="0"/>
          <c:showPercent val="0"/>
          <c:showBubbleSize val="0"/>
        </c:dLbls>
        <c:axId val="221521984"/>
        <c:axId val="1"/>
      </c:areaChart>
      <c:lineChart>
        <c:grouping val="standard"/>
        <c:varyColors val="0"/>
        <c:ser>
          <c:idx val="0"/>
          <c:order val="0"/>
          <c:tx>
            <c:strRef>
              <c:f>Sheet1!$B$1</c:f>
              <c:strCache>
                <c:ptCount val="1"/>
                <c:pt idx="0">
                  <c:v>Fed Funds</c:v>
                </c:pt>
              </c:strCache>
            </c:strRef>
          </c:tx>
          <c:spPr>
            <a:ln w="57166">
              <a:solidFill>
                <a:srgbClr val="00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Sheet1!$B$2:$B$134</c:f>
              <c:numCache>
                <c:formatCode>General</c:formatCode>
                <c:ptCount val="133"/>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5.35</c:v>
                </c:pt>
                <c:pt idx="105">
                  <c:v>5.35</c:v>
                </c:pt>
                <c:pt idx="106">
                  <c:v>5.35</c:v>
                </c:pt>
                <c:pt idx="107">
                  <c:v>5.35</c:v>
                </c:pt>
                <c:pt idx="108">
                  <c:v>5.33</c:v>
                </c:pt>
                <c:pt idx="109">
                  <c:v>5.33</c:v>
                </c:pt>
                <c:pt idx="110">
                  <c:v>5.33</c:v>
                </c:pt>
                <c:pt idx="111">
                  <c:v>5.33</c:v>
                </c:pt>
                <c:pt idx="112">
                  <c:v>5.33</c:v>
                </c:pt>
                <c:pt idx="113">
                  <c:v>5.33</c:v>
                </c:pt>
                <c:pt idx="114">
                  <c:v>5.33</c:v>
                </c:pt>
                <c:pt idx="115">
                  <c:v>5.33</c:v>
                </c:pt>
                <c:pt idx="116">
                  <c:v>5.13</c:v>
                </c:pt>
                <c:pt idx="117">
                  <c:v>4.83</c:v>
                </c:pt>
                <c:pt idx="118">
                  <c:v>4.6399999999999997</c:v>
                </c:pt>
                <c:pt idx="119">
                  <c:v>4.4800000000000004</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4122-4AEF-8B6D-71B0562653ED}"/>
            </c:ext>
          </c:extLst>
        </c:ser>
        <c:ser>
          <c:idx val="2"/>
          <c:order val="1"/>
          <c:tx>
            <c:strRef>
              <c:f>Sheet1!$D$1</c:f>
              <c:strCache>
                <c:ptCount val="1"/>
                <c:pt idx="0">
                  <c:v>10-yr Treasury Bond</c:v>
                </c:pt>
              </c:strCache>
            </c:strRef>
          </c:tx>
          <c:spPr>
            <a:ln w="38111">
              <a:solidFill>
                <a:srgbClr val="FF0000"/>
              </a:solidFill>
              <a:prstDash val="solid"/>
            </a:ln>
          </c:spPr>
          <c:marker>
            <c:symbol val="none"/>
          </c:marker>
          <c:cat>
            <c:numRef>
              <c:f>Sheet1!$A$2:$A$134</c:f>
              <c:numCache>
                <c:formatCode>General</c:formatCode>
                <c:ptCount val="133"/>
                <c:pt idx="0">
                  <c:v>15</c:v>
                </c:pt>
                <c:pt idx="12">
                  <c:v>16</c:v>
                </c:pt>
                <c:pt idx="24">
                  <c:v>17</c:v>
                </c:pt>
                <c:pt idx="36">
                  <c:v>18</c:v>
                </c:pt>
                <c:pt idx="48">
                  <c:v>19</c:v>
                </c:pt>
                <c:pt idx="60">
                  <c:v>20</c:v>
                </c:pt>
                <c:pt idx="72">
                  <c:v>21</c:v>
                </c:pt>
                <c:pt idx="84">
                  <c:v>22</c:v>
                </c:pt>
                <c:pt idx="96">
                  <c:v>23</c:v>
                </c:pt>
                <c:pt idx="108">
                  <c:v>24</c:v>
                </c:pt>
                <c:pt idx="120">
                  <c:v>25</c:v>
                </c:pt>
              </c:numCache>
            </c:numRef>
          </c:cat>
          <c:val>
            <c:numRef>
              <c:f>Sheet1!$D$2:$D$134</c:f>
              <c:numCache>
                <c:formatCode>General</c:formatCode>
                <c:ptCount val="133"/>
                <c:pt idx="0">
                  <c:v>1.88</c:v>
                </c:pt>
                <c:pt idx="1">
                  <c:v>1.98</c:v>
                </c:pt>
                <c:pt idx="2">
                  <c:v>2.04</c:v>
                </c:pt>
                <c:pt idx="3">
                  <c:v>1.94</c:v>
                </c:pt>
                <c:pt idx="4">
                  <c:v>2.2000000000000002</c:v>
                </c:pt>
                <c:pt idx="5">
                  <c:v>2.36</c:v>
                </c:pt>
                <c:pt idx="6">
                  <c:v>2.3199999999999998</c:v>
                </c:pt>
                <c:pt idx="7">
                  <c:v>2.2000000000000002</c:v>
                </c:pt>
                <c:pt idx="8">
                  <c:v>2.17</c:v>
                </c:pt>
                <c:pt idx="9">
                  <c:v>2.0699999999999998</c:v>
                </c:pt>
                <c:pt idx="10">
                  <c:v>2.2599999999999998</c:v>
                </c:pt>
                <c:pt idx="11">
                  <c:v>2.2400000000000002</c:v>
                </c:pt>
                <c:pt idx="12">
                  <c:v>2.09</c:v>
                </c:pt>
                <c:pt idx="13">
                  <c:v>1.78</c:v>
                </c:pt>
                <c:pt idx="14">
                  <c:v>1.89</c:v>
                </c:pt>
                <c:pt idx="15">
                  <c:v>1.81</c:v>
                </c:pt>
                <c:pt idx="16">
                  <c:v>1.81</c:v>
                </c:pt>
                <c:pt idx="17">
                  <c:v>1.64</c:v>
                </c:pt>
                <c:pt idx="18">
                  <c:v>1.5</c:v>
                </c:pt>
                <c:pt idx="19">
                  <c:v>1.56</c:v>
                </c:pt>
                <c:pt idx="20">
                  <c:v>1.63</c:v>
                </c:pt>
                <c:pt idx="21">
                  <c:v>1.76</c:v>
                </c:pt>
                <c:pt idx="22">
                  <c:v>2.25</c:v>
                </c:pt>
                <c:pt idx="23">
                  <c:v>2.4</c:v>
                </c:pt>
                <c:pt idx="24">
                  <c:v>2.4300000000000002</c:v>
                </c:pt>
                <c:pt idx="25">
                  <c:v>2.42</c:v>
                </c:pt>
                <c:pt idx="26">
                  <c:v>2.48</c:v>
                </c:pt>
                <c:pt idx="27">
                  <c:v>2.2999999999999998</c:v>
                </c:pt>
                <c:pt idx="28">
                  <c:v>2.2999999999999998</c:v>
                </c:pt>
                <c:pt idx="29">
                  <c:v>2.19</c:v>
                </c:pt>
                <c:pt idx="30">
                  <c:v>2.3199999999999998</c:v>
                </c:pt>
                <c:pt idx="31">
                  <c:v>2.21</c:v>
                </c:pt>
                <c:pt idx="32">
                  <c:v>2.2000000000000002</c:v>
                </c:pt>
                <c:pt idx="33">
                  <c:v>2.36</c:v>
                </c:pt>
                <c:pt idx="34">
                  <c:v>2.35</c:v>
                </c:pt>
                <c:pt idx="35">
                  <c:v>2.4</c:v>
                </c:pt>
                <c:pt idx="36">
                  <c:v>2.58</c:v>
                </c:pt>
                <c:pt idx="37">
                  <c:v>2.86</c:v>
                </c:pt>
                <c:pt idx="38">
                  <c:v>2.84</c:v>
                </c:pt>
                <c:pt idx="39">
                  <c:v>2.87</c:v>
                </c:pt>
                <c:pt idx="40">
                  <c:v>2.98</c:v>
                </c:pt>
                <c:pt idx="41">
                  <c:v>2.91</c:v>
                </c:pt>
                <c:pt idx="42">
                  <c:v>2.89</c:v>
                </c:pt>
                <c:pt idx="43">
                  <c:v>2.89</c:v>
                </c:pt>
                <c:pt idx="44">
                  <c:v>3</c:v>
                </c:pt>
                <c:pt idx="45">
                  <c:v>3.15</c:v>
                </c:pt>
                <c:pt idx="46">
                  <c:v>3.12</c:v>
                </c:pt>
                <c:pt idx="47">
                  <c:v>2.83</c:v>
                </c:pt>
                <c:pt idx="48">
                  <c:v>2.71</c:v>
                </c:pt>
                <c:pt idx="49">
                  <c:v>2.68</c:v>
                </c:pt>
                <c:pt idx="50">
                  <c:v>2.57</c:v>
                </c:pt>
                <c:pt idx="51">
                  <c:v>2.5299999999999998</c:v>
                </c:pt>
                <c:pt idx="52">
                  <c:v>2.4</c:v>
                </c:pt>
                <c:pt idx="53">
                  <c:v>2.0699999999999998</c:v>
                </c:pt>
                <c:pt idx="54">
                  <c:v>2.06</c:v>
                </c:pt>
                <c:pt idx="55">
                  <c:v>1.63</c:v>
                </c:pt>
                <c:pt idx="56">
                  <c:v>1.7</c:v>
                </c:pt>
                <c:pt idx="57">
                  <c:v>1.71</c:v>
                </c:pt>
                <c:pt idx="58">
                  <c:v>1.81</c:v>
                </c:pt>
                <c:pt idx="59">
                  <c:v>1.86</c:v>
                </c:pt>
                <c:pt idx="60">
                  <c:v>1.76</c:v>
                </c:pt>
                <c:pt idx="61">
                  <c:v>1.5</c:v>
                </c:pt>
                <c:pt idx="62">
                  <c:v>0.87</c:v>
                </c:pt>
                <c:pt idx="63">
                  <c:v>0.66</c:v>
                </c:pt>
                <c:pt idx="64">
                  <c:v>0.67</c:v>
                </c:pt>
                <c:pt idx="65">
                  <c:v>0.73</c:v>
                </c:pt>
                <c:pt idx="66">
                  <c:v>0.62</c:v>
                </c:pt>
                <c:pt idx="67">
                  <c:v>0.65</c:v>
                </c:pt>
                <c:pt idx="68">
                  <c:v>0.68</c:v>
                </c:pt>
                <c:pt idx="69">
                  <c:v>0.79</c:v>
                </c:pt>
                <c:pt idx="70">
                  <c:v>0.87</c:v>
                </c:pt>
                <c:pt idx="71">
                  <c:v>0.93</c:v>
                </c:pt>
                <c:pt idx="72">
                  <c:v>1.08</c:v>
                </c:pt>
                <c:pt idx="73">
                  <c:v>1.26</c:v>
                </c:pt>
                <c:pt idx="74">
                  <c:v>1.61</c:v>
                </c:pt>
                <c:pt idx="75">
                  <c:v>1.64</c:v>
                </c:pt>
                <c:pt idx="76">
                  <c:v>1.62</c:v>
                </c:pt>
                <c:pt idx="77">
                  <c:v>1.52</c:v>
                </c:pt>
                <c:pt idx="78">
                  <c:v>1.32</c:v>
                </c:pt>
                <c:pt idx="79">
                  <c:v>1.28</c:v>
                </c:pt>
                <c:pt idx="80">
                  <c:v>1.37</c:v>
                </c:pt>
                <c:pt idx="81">
                  <c:v>1.58</c:v>
                </c:pt>
                <c:pt idx="82">
                  <c:v>1.56</c:v>
                </c:pt>
                <c:pt idx="83">
                  <c:v>1.47</c:v>
                </c:pt>
                <c:pt idx="84">
                  <c:v>1.76</c:v>
                </c:pt>
                <c:pt idx="85">
                  <c:v>1.93</c:v>
                </c:pt>
                <c:pt idx="86">
                  <c:v>2.13</c:v>
                </c:pt>
                <c:pt idx="87">
                  <c:v>2.75</c:v>
                </c:pt>
                <c:pt idx="88">
                  <c:v>2.9</c:v>
                </c:pt>
                <c:pt idx="89">
                  <c:v>3.14</c:v>
                </c:pt>
                <c:pt idx="90">
                  <c:v>2.9</c:v>
                </c:pt>
                <c:pt idx="91">
                  <c:v>2.9</c:v>
                </c:pt>
                <c:pt idx="92">
                  <c:v>3.52</c:v>
                </c:pt>
                <c:pt idx="93">
                  <c:v>3.98</c:v>
                </c:pt>
                <c:pt idx="94">
                  <c:v>3.89</c:v>
                </c:pt>
                <c:pt idx="95">
                  <c:v>3.62</c:v>
                </c:pt>
                <c:pt idx="96">
                  <c:v>3.53</c:v>
                </c:pt>
                <c:pt idx="97">
                  <c:v>3.75</c:v>
                </c:pt>
                <c:pt idx="98">
                  <c:v>3.66</c:v>
                </c:pt>
                <c:pt idx="99">
                  <c:v>3.46</c:v>
                </c:pt>
                <c:pt idx="100">
                  <c:v>3.57</c:v>
                </c:pt>
                <c:pt idx="101">
                  <c:v>3.75</c:v>
                </c:pt>
                <c:pt idx="102">
                  <c:v>3.9</c:v>
                </c:pt>
                <c:pt idx="103">
                  <c:v>4.17</c:v>
                </c:pt>
                <c:pt idx="104">
                  <c:v>4.38</c:v>
                </c:pt>
                <c:pt idx="105">
                  <c:v>4.8</c:v>
                </c:pt>
                <c:pt idx="106">
                  <c:v>4.5</c:v>
                </c:pt>
                <c:pt idx="107">
                  <c:v>4.0199999999999996</c:v>
                </c:pt>
                <c:pt idx="108">
                  <c:v>4.0599999999999996</c:v>
                </c:pt>
                <c:pt idx="109">
                  <c:v>4.21</c:v>
                </c:pt>
                <c:pt idx="110">
                  <c:v>4.21</c:v>
                </c:pt>
                <c:pt idx="111">
                  <c:v>4.54</c:v>
                </c:pt>
                <c:pt idx="112">
                  <c:v>4.4800000000000004</c:v>
                </c:pt>
                <c:pt idx="113">
                  <c:v>4.3099999999999996</c:v>
                </c:pt>
                <c:pt idx="114">
                  <c:v>4.25</c:v>
                </c:pt>
                <c:pt idx="115">
                  <c:v>3.87</c:v>
                </c:pt>
                <c:pt idx="116">
                  <c:v>3.72</c:v>
                </c:pt>
                <c:pt idx="117">
                  <c:v>4.0999999999999996</c:v>
                </c:pt>
                <c:pt idx="118">
                  <c:v>4.3600000000000003</c:v>
                </c:pt>
                <c:pt idx="119">
                  <c:v>4.3899999999999997</c:v>
                </c:pt>
                <c:pt idx="120">
                  <c:v>4.63</c:v>
                </c:pt>
                <c:pt idx="121">
                  <c:v>4.45</c:v>
                </c:pt>
                <c:pt idx="122">
                  <c:v>4.28</c:v>
                </c:pt>
                <c:pt idx="123">
                  <c:v>4.28</c:v>
                </c:pt>
                <c:pt idx="124">
                  <c:v>4.42</c:v>
                </c:pt>
                <c:pt idx="125">
                  <c:v>4.38</c:v>
                </c:pt>
                <c:pt idx="126">
                  <c:v>4.42</c:v>
                </c:pt>
              </c:numCache>
            </c:numRef>
          </c:val>
          <c:smooth val="0"/>
          <c:extLst>
            <c:ext xmlns:c16="http://schemas.microsoft.com/office/drawing/2014/chart" uri="{C3380CC4-5D6E-409C-BE32-E72D297353CC}">
              <c16:uniqueId val="{00000003-4122-4AEF-8B6D-71B0562653ED}"/>
            </c:ext>
          </c:extLst>
        </c:ser>
        <c:dLbls>
          <c:showLegendKey val="0"/>
          <c:showVal val="0"/>
          <c:showCatName val="0"/>
          <c:showSerName val="0"/>
          <c:showPercent val="0"/>
          <c:showBubbleSize val="0"/>
        </c:dLbls>
        <c:marker val="1"/>
        <c:smooth val="0"/>
        <c:axId val="3"/>
        <c:axId val="4"/>
      </c:lineChart>
      <c:catAx>
        <c:axId val="221521984"/>
        <c:scaling>
          <c:orientation val="minMax"/>
        </c:scaling>
        <c:delete val="0"/>
        <c:axPos val="b"/>
        <c:numFmt formatCode="General" sourceLinked="1"/>
        <c:majorTickMark val="out"/>
        <c:minorTickMark val="none"/>
        <c:tickLblPos val="nextTo"/>
        <c:spPr>
          <a:ln w="4764">
            <a:solidFill>
              <a:schemeClr val="tx1"/>
            </a:solidFill>
            <a:prstDash val="solid"/>
          </a:ln>
        </c:spPr>
        <c:txPr>
          <a:bodyPr rot="0" vert="horz"/>
          <a:lstStyle/>
          <a:p>
            <a:pPr>
              <a:defRPr sz="150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8"/>
          <c:min val="0"/>
        </c:scaling>
        <c:delete val="0"/>
        <c:axPos val="l"/>
        <c:majorGridlines>
          <c:spPr>
            <a:ln w="19055">
              <a:solidFill>
                <a:schemeClr val="tx1"/>
              </a:solidFill>
              <a:prstDash val="solid"/>
            </a:ln>
          </c:spPr>
        </c:majorGridlines>
        <c:numFmt formatCode="General" sourceLinked="1"/>
        <c:majorTickMark val="out"/>
        <c:minorTickMark val="none"/>
        <c:tickLblPos val="nextTo"/>
        <c:spPr>
          <a:ln w="476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2152198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scaling>
        <c:delete val="0"/>
        <c:axPos val="r"/>
        <c:numFmt formatCode="General" sourceLinked="1"/>
        <c:majorTickMark val="cross"/>
        <c:minorTickMark val="none"/>
        <c:tickLblPos val="nextTo"/>
        <c:spPr>
          <a:ln w="4764">
            <a:solidFill>
              <a:schemeClr val="tx1"/>
            </a:solidFill>
            <a:prstDash val="solid"/>
          </a:ln>
        </c:spPr>
        <c:txPr>
          <a:bodyPr rot="0" vert="horz"/>
          <a:lstStyle/>
          <a:p>
            <a:pPr>
              <a:defRPr sz="1651"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29651">
          <a:noFill/>
        </a:ln>
      </c:spPr>
    </c:plotArea>
    <c:legend>
      <c:legendPos val="b"/>
      <c:layout>
        <c:manualLayout>
          <c:xMode val="edge"/>
          <c:yMode val="edge"/>
          <c:x val="6.0613667154582683E-2"/>
          <c:y val="0.11979031955629089"/>
          <c:w val="0.23256496809802368"/>
          <c:h val="0.22075088440031954"/>
        </c:manualLayout>
      </c:layout>
      <c:overlay val="0"/>
      <c:spPr>
        <a:solidFill>
          <a:schemeClr val="bg1"/>
        </a:solidFill>
        <a:ln w="4764">
          <a:solidFill>
            <a:schemeClr val="tx1"/>
          </a:solidFill>
          <a:prstDash val="solid"/>
        </a:ln>
      </c:spPr>
      <c:txPr>
        <a:bodyPr/>
        <a:lstStyle/>
        <a:p>
          <a:pPr>
            <a:defRPr sz="186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7166">
      <a:solidFill>
        <a:schemeClr val="tx1"/>
      </a:solidFill>
      <a:prstDash val="solid"/>
    </a:ln>
  </c:spPr>
  <c:txPr>
    <a:bodyPr/>
    <a:lstStyle/>
    <a:p>
      <a:pPr>
        <a:defRPr sz="2701"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chemeClr val="tx1"/>
                </a:solidFill>
                <a:latin typeface="+mn-lt"/>
                <a:ea typeface="Times New Roman"/>
                <a:cs typeface="Times New Roman"/>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Credit Union Yield on Assets</a:t>
            </a:r>
          </a:p>
          <a:p>
            <a:pPr>
              <a:defRPr sz="1600" b="1" i="0" u="none" strike="noStrike" baseline="0">
                <a:solidFill>
                  <a:schemeClr val="tx1"/>
                </a:solidFill>
                <a:latin typeface="+mn-lt"/>
                <a:ea typeface="Times New Roman"/>
                <a:cs typeface="Times New Roman"/>
              </a:defRPr>
            </a:pPr>
            <a:r>
              <a:rPr lang="en-US" sz="1600" b="1" i="0" u="none" strike="noStrike" baseline="0">
                <a:solidFill>
                  <a:srgbClr val="000000"/>
                </a:solidFill>
                <a:latin typeface="+mn-lt"/>
                <a:cs typeface="Calibri"/>
              </a:rPr>
              <a:t> </a:t>
            </a:r>
            <a:r>
              <a:rPr lang="en-US" sz="1400" b="0" i="0" u="none" strike="noStrike" baseline="0">
                <a:solidFill>
                  <a:srgbClr val="000000"/>
                </a:solidFill>
                <a:latin typeface="Century Gothic" panose="020B0502020202020204" pitchFamily="34" charset="0"/>
                <a:cs typeface="Calibri"/>
              </a:rPr>
              <a:t>(Percent of Average Assets)</a:t>
            </a:r>
          </a:p>
        </c:rich>
      </c:tx>
      <c:layout>
        <c:manualLayout>
          <c:xMode val="edge"/>
          <c:yMode val="edge"/>
          <c:x val="0.34615354631393941"/>
          <c:y val="3.4618157632554152E-2"/>
        </c:manualLayout>
      </c:layout>
      <c:overlay val="0"/>
      <c:spPr>
        <a:noFill/>
        <a:ln w="18521">
          <a:noFill/>
        </a:ln>
      </c:spPr>
    </c:title>
    <c:autoTitleDeleted val="0"/>
    <c:plotArea>
      <c:layout>
        <c:manualLayout>
          <c:layoutTarget val="inner"/>
          <c:xMode val="edge"/>
          <c:yMode val="edge"/>
          <c:x val="7.0397111913357402E-2"/>
          <c:y val="0.1510370421736788"/>
          <c:w val="0.86823104693140796"/>
          <c:h val="0.68546248189763936"/>
        </c:manualLayout>
      </c:layout>
      <c:lineChart>
        <c:grouping val="standard"/>
        <c:varyColors val="0"/>
        <c:ser>
          <c:idx val="1"/>
          <c:order val="0"/>
          <c:tx>
            <c:strRef>
              <c:f>Sheet1!$C$1</c:f>
              <c:strCache>
                <c:ptCount val="1"/>
                <c:pt idx="0">
                  <c:v>10-Yr Treasury Rate</c:v>
                </c:pt>
              </c:strCache>
            </c:strRef>
          </c:tx>
          <c:spPr>
            <a:ln w="25400">
              <a:solidFill>
                <a:srgbClr val="FF0000"/>
              </a:solidFill>
              <a:prstDash val="solid"/>
            </a:ln>
          </c:spPr>
          <c:marker>
            <c:symbol val="square"/>
            <c:size val="3"/>
            <c:spPr>
              <a:solidFill>
                <a:srgbClr val="FF0000"/>
              </a:solidFill>
              <a:ln w="25400">
                <a:solidFill>
                  <a:srgbClr val="FF0000"/>
                </a:solidFill>
                <a:prstDash val="solid"/>
              </a:ln>
            </c:spPr>
          </c:marker>
          <c:cat>
            <c:strRef>
              <c:f>Sheet1!$A$2:$A$26</c:f>
              <c:strCache>
                <c:ptCount val="2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Q1 25</c:v>
                </c:pt>
              </c:strCache>
            </c:strRef>
          </c:cat>
          <c:val>
            <c:numRef>
              <c:f>Sheet1!$C$2:$C$26</c:f>
              <c:numCache>
                <c:formatCode>General</c:formatCode>
                <c:ptCount val="25"/>
                <c:pt idx="0">
                  <c:v>5.0199999999999996</c:v>
                </c:pt>
                <c:pt idx="1">
                  <c:v>4.6100000000000003</c:v>
                </c:pt>
                <c:pt idx="2">
                  <c:v>4.0199999999999996</c:v>
                </c:pt>
                <c:pt idx="3">
                  <c:v>4.2699999999999996</c:v>
                </c:pt>
                <c:pt idx="4">
                  <c:v>4.29</c:v>
                </c:pt>
                <c:pt idx="5">
                  <c:v>4.79</c:v>
                </c:pt>
                <c:pt idx="6">
                  <c:v>4.63</c:v>
                </c:pt>
                <c:pt idx="7">
                  <c:v>3.67</c:v>
                </c:pt>
                <c:pt idx="8">
                  <c:v>3.26</c:v>
                </c:pt>
                <c:pt idx="9">
                  <c:v>3.21</c:v>
                </c:pt>
                <c:pt idx="10">
                  <c:v>2.79</c:v>
                </c:pt>
                <c:pt idx="11">
                  <c:v>1.8</c:v>
                </c:pt>
                <c:pt idx="12">
                  <c:v>2.35</c:v>
                </c:pt>
                <c:pt idx="13">
                  <c:v>2.54</c:v>
                </c:pt>
                <c:pt idx="14">
                  <c:v>2.14</c:v>
                </c:pt>
                <c:pt idx="15">
                  <c:v>1.84</c:v>
                </c:pt>
                <c:pt idx="16">
                  <c:v>2.33</c:v>
                </c:pt>
                <c:pt idx="17">
                  <c:v>2.91</c:v>
                </c:pt>
                <c:pt idx="18">
                  <c:v>2.14</c:v>
                </c:pt>
                <c:pt idx="19">
                  <c:v>0.89</c:v>
                </c:pt>
                <c:pt idx="20">
                  <c:v>1.45</c:v>
                </c:pt>
                <c:pt idx="21">
                  <c:v>2.95</c:v>
                </c:pt>
                <c:pt idx="22" formatCode="0.00">
                  <c:v>3.9590000000000001</c:v>
                </c:pt>
                <c:pt idx="23" formatCode="0.00">
                  <c:v>4.21</c:v>
                </c:pt>
                <c:pt idx="24">
                  <c:v>4.45</c:v>
                </c:pt>
              </c:numCache>
            </c:numRef>
          </c:val>
          <c:smooth val="0"/>
          <c:extLst>
            <c:ext xmlns:c16="http://schemas.microsoft.com/office/drawing/2014/chart" uri="{C3380CC4-5D6E-409C-BE32-E72D297353CC}">
              <c16:uniqueId val="{0000000E-E3C3-422F-9164-68A548DD0F92}"/>
            </c:ext>
          </c:extLst>
        </c:ser>
        <c:dLbls>
          <c:showLegendKey val="0"/>
          <c:showVal val="0"/>
          <c:showCatName val="0"/>
          <c:showSerName val="0"/>
          <c:showPercent val="0"/>
          <c:showBubbleSize val="0"/>
        </c:dLbls>
        <c:marker val="1"/>
        <c:smooth val="0"/>
        <c:axId val="188375040"/>
        <c:axId val="188376960"/>
      </c:lineChart>
      <c:catAx>
        <c:axId val="188375040"/>
        <c:scaling>
          <c:orientation val="minMax"/>
        </c:scaling>
        <c:delete val="0"/>
        <c:axPos val="b"/>
        <c:numFmt formatCode="General" sourceLinked="1"/>
        <c:majorTickMark val="out"/>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6960"/>
        <c:crosses val="autoZero"/>
        <c:auto val="1"/>
        <c:lblAlgn val="ctr"/>
        <c:lblOffset val="100"/>
        <c:tickLblSkip val="1"/>
        <c:tickMarkSkip val="1"/>
        <c:noMultiLvlLbl val="0"/>
      </c:catAx>
      <c:valAx>
        <c:axId val="188376960"/>
        <c:scaling>
          <c:orientation val="minMax"/>
          <c:max val="8"/>
        </c:scaling>
        <c:delete val="0"/>
        <c:axPos val="l"/>
        <c:majorGridlines>
          <c:spPr>
            <a:ln w="2315">
              <a:solidFill>
                <a:srgbClr val="FFFFFF">
                  <a:lumMod val="85000"/>
                </a:srgbClr>
              </a:solidFill>
              <a:prstDash val="solid"/>
            </a:ln>
          </c:spPr>
        </c:majorGridlines>
        <c:numFmt formatCode="General" sourceLinked="1"/>
        <c:majorTickMark val="out"/>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5040"/>
        <c:crosses val="autoZero"/>
        <c:crossBetween val="between"/>
      </c:valAx>
      <c:spPr>
        <a:noFill/>
        <a:ln w="18521">
          <a:noFill/>
        </a:ln>
      </c:spPr>
    </c:plotArea>
    <c:legend>
      <c:legendPos val="r"/>
      <c:layout>
        <c:manualLayout>
          <c:xMode val="edge"/>
          <c:yMode val="edge"/>
          <c:x val="0.65427421883821391"/>
          <c:y val="0.25064167011561039"/>
          <c:w val="0.22738647563008599"/>
          <c:h val="6.4389429933521258E-2"/>
        </c:manualLayout>
      </c:layout>
      <c:overlay val="0"/>
      <c:spPr>
        <a:solidFill>
          <a:schemeClr val="bg1"/>
        </a:solidFill>
        <a:ln w="12700">
          <a:noFill/>
          <a:prstDash val="solid"/>
        </a:ln>
      </c:spPr>
      <c:txPr>
        <a:bodyPr/>
        <a:lstStyle/>
        <a:p>
          <a:pPr>
            <a:defRPr sz="16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747" b="1" i="0" u="none" strike="noStrike" baseline="0">
          <a:solidFill>
            <a:schemeClr val="tx1"/>
          </a:solidFill>
          <a:latin typeface="Arial"/>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chemeClr val="tx1"/>
                </a:solidFill>
                <a:latin typeface="+mn-lt"/>
                <a:ea typeface="Times New Roman"/>
                <a:cs typeface="Times New Roman"/>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Credit Union Yield on Assets</a:t>
            </a:r>
          </a:p>
          <a:p>
            <a:pPr>
              <a:defRPr sz="1600" b="1" i="0" u="none" strike="noStrike" baseline="0">
                <a:solidFill>
                  <a:schemeClr val="tx1"/>
                </a:solidFill>
                <a:latin typeface="+mn-lt"/>
                <a:ea typeface="Times New Roman"/>
                <a:cs typeface="Times New Roman"/>
              </a:defRPr>
            </a:pPr>
            <a:r>
              <a:rPr lang="en-US" sz="1600" b="1" i="0" u="none" strike="noStrike" baseline="0">
                <a:solidFill>
                  <a:srgbClr val="000000"/>
                </a:solidFill>
                <a:latin typeface="+mn-lt"/>
                <a:cs typeface="Calibri"/>
              </a:rPr>
              <a:t> </a:t>
            </a:r>
            <a:r>
              <a:rPr lang="en-US" sz="1400" b="0" i="0" u="none" strike="noStrike" baseline="0">
                <a:solidFill>
                  <a:srgbClr val="000000"/>
                </a:solidFill>
                <a:latin typeface="Century Gothic" panose="020B0502020202020204" pitchFamily="34" charset="0"/>
                <a:cs typeface="Calibri"/>
              </a:rPr>
              <a:t>(Percent of Average Assets)</a:t>
            </a:r>
          </a:p>
        </c:rich>
      </c:tx>
      <c:layout>
        <c:manualLayout>
          <c:xMode val="edge"/>
          <c:yMode val="edge"/>
          <c:x val="0.34615354631393941"/>
          <c:y val="3.4618157632554152E-2"/>
        </c:manualLayout>
      </c:layout>
      <c:overlay val="0"/>
      <c:spPr>
        <a:noFill/>
        <a:ln w="18521">
          <a:noFill/>
        </a:ln>
      </c:spPr>
    </c:title>
    <c:autoTitleDeleted val="0"/>
    <c:plotArea>
      <c:layout>
        <c:manualLayout>
          <c:layoutTarget val="inner"/>
          <c:xMode val="edge"/>
          <c:yMode val="edge"/>
          <c:x val="7.0397111913357402E-2"/>
          <c:y val="0.1510370421736788"/>
          <c:w val="0.86823104693140796"/>
          <c:h val="0.68546248189763936"/>
        </c:manualLayout>
      </c:layout>
      <c:barChart>
        <c:barDir val="col"/>
        <c:grouping val="clustered"/>
        <c:varyColors val="0"/>
        <c:ser>
          <c:idx val="0"/>
          <c:order val="0"/>
          <c:tx>
            <c:strRef>
              <c:f>Sheet1!$B$1</c:f>
              <c:strCache>
                <c:ptCount val="1"/>
                <c:pt idx="0">
                  <c:v>YOA</c:v>
                </c:pt>
              </c:strCache>
            </c:strRef>
          </c:tx>
          <c:spPr>
            <a:solidFill>
              <a:srgbClr val="193061"/>
            </a:solidFill>
            <a:ln w="9261">
              <a:solidFill>
                <a:srgbClr val="193061"/>
              </a:solidFill>
              <a:prstDash val="solid"/>
            </a:ln>
          </c:spPr>
          <c:invertIfNegative val="0"/>
          <c:dPt>
            <c:idx val="14"/>
            <c:invertIfNegative val="0"/>
            <c:bubble3D val="0"/>
            <c:extLst>
              <c:ext xmlns:c16="http://schemas.microsoft.com/office/drawing/2014/chart" uri="{C3380CC4-5D6E-409C-BE32-E72D297353CC}">
                <c16:uniqueId val="{00000000-E3C3-422F-9164-68A548DD0F92}"/>
              </c:ext>
            </c:extLst>
          </c:dPt>
          <c:dPt>
            <c:idx val="15"/>
            <c:invertIfNegative val="0"/>
            <c:bubble3D val="0"/>
            <c:extLst>
              <c:ext xmlns:c16="http://schemas.microsoft.com/office/drawing/2014/chart" uri="{C3380CC4-5D6E-409C-BE32-E72D297353CC}">
                <c16:uniqueId val="{00000001-E3C3-422F-9164-68A548DD0F92}"/>
              </c:ext>
            </c:extLst>
          </c:dPt>
          <c:dPt>
            <c:idx val="16"/>
            <c:invertIfNegative val="0"/>
            <c:bubble3D val="0"/>
            <c:extLst>
              <c:ext xmlns:c16="http://schemas.microsoft.com/office/drawing/2014/chart" uri="{C3380CC4-5D6E-409C-BE32-E72D297353CC}">
                <c16:uniqueId val="{00000002-E3C3-422F-9164-68A548DD0F92}"/>
              </c:ext>
            </c:extLst>
          </c:dPt>
          <c:dPt>
            <c:idx val="17"/>
            <c:invertIfNegative val="0"/>
            <c:bubble3D val="0"/>
            <c:extLst>
              <c:ext xmlns:c16="http://schemas.microsoft.com/office/drawing/2014/chart" uri="{C3380CC4-5D6E-409C-BE32-E72D297353CC}">
                <c16:uniqueId val="{00000003-E3C3-422F-9164-68A548DD0F92}"/>
              </c:ext>
            </c:extLst>
          </c:dPt>
          <c:dPt>
            <c:idx val="19"/>
            <c:invertIfNegative val="0"/>
            <c:bubble3D val="0"/>
            <c:extLst>
              <c:ext xmlns:c16="http://schemas.microsoft.com/office/drawing/2014/chart" uri="{C3380CC4-5D6E-409C-BE32-E72D297353CC}">
                <c16:uniqueId val="{00000004-E3C3-422F-9164-68A548DD0F92}"/>
              </c:ext>
            </c:extLst>
          </c:dPt>
          <c:dPt>
            <c:idx val="20"/>
            <c:invertIfNegative val="0"/>
            <c:bubble3D val="0"/>
            <c:extLst>
              <c:ext xmlns:c16="http://schemas.microsoft.com/office/drawing/2014/chart" uri="{C3380CC4-5D6E-409C-BE32-E72D297353CC}">
                <c16:uniqueId val="{00000005-E3C3-422F-9164-68A548DD0F92}"/>
              </c:ext>
            </c:extLst>
          </c:dPt>
          <c:dPt>
            <c:idx val="21"/>
            <c:invertIfNegative val="0"/>
            <c:bubble3D val="0"/>
            <c:extLst>
              <c:ext xmlns:c16="http://schemas.microsoft.com/office/drawing/2014/chart" uri="{C3380CC4-5D6E-409C-BE32-E72D297353CC}">
                <c16:uniqueId val="{00000006-E3C3-422F-9164-68A548DD0F92}"/>
              </c:ext>
            </c:extLst>
          </c:dPt>
          <c:dPt>
            <c:idx val="22"/>
            <c:invertIfNegative val="0"/>
            <c:bubble3D val="0"/>
            <c:extLst>
              <c:ext xmlns:c16="http://schemas.microsoft.com/office/drawing/2014/chart" uri="{C3380CC4-5D6E-409C-BE32-E72D297353CC}">
                <c16:uniqueId val="{00000007-E3C3-422F-9164-68A548DD0F92}"/>
              </c:ext>
            </c:extLst>
          </c:dPt>
          <c:dPt>
            <c:idx val="23"/>
            <c:invertIfNegative val="0"/>
            <c:bubble3D val="0"/>
            <c:spPr>
              <a:pattFill prst="wdDnDiag">
                <a:fgClr>
                  <a:srgbClr val="193061"/>
                </a:fgClr>
                <a:bgClr>
                  <a:srgbClr val="002060"/>
                </a:bgClr>
              </a:pattFill>
              <a:ln w="9261">
                <a:solidFill>
                  <a:srgbClr val="193061"/>
                </a:solidFill>
                <a:prstDash val="solid"/>
              </a:ln>
            </c:spPr>
            <c:extLst>
              <c:ext xmlns:c16="http://schemas.microsoft.com/office/drawing/2014/chart" uri="{C3380CC4-5D6E-409C-BE32-E72D297353CC}">
                <c16:uniqueId val="{00000009-E3C3-422F-9164-68A548DD0F92}"/>
              </c:ext>
            </c:extLst>
          </c:dPt>
          <c:dPt>
            <c:idx val="24"/>
            <c:invertIfNegative val="0"/>
            <c:bubble3D val="0"/>
            <c:spPr>
              <a:pattFill prst="wdUpDiag">
                <a:fgClr>
                  <a:srgbClr val="193061"/>
                </a:fgClr>
                <a:bgClr>
                  <a:srgbClr val="FFFFFF"/>
                </a:bgClr>
              </a:pattFill>
              <a:ln w="9261">
                <a:solidFill>
                  <a:srgbClr val="193061"/>
                </a:solidFill>
                <a:prstDash val="solid"/>
              </a:ln>
            </c:spPr>
            <c:extLst>
              <c:ext xmlns:c16="http://schemas.microsoft.com/office/drawing/2014/chart" uri="{C3380CC4-5D6E-409C-BE32-E72D297353CC}">
                <c16:uniqueId val="{0000000B-E3C3-422F-9164-68A548DD0F92}"/>
              </c:ext>
            </c:extLst>
          </c:dPt>
          <c:dPt>
            <c:idx val="26"/>
            <c:invertIfNegative val="0"/>
            <c:bubble3D val="0"/>
            <c:extLst>
              <c:ext xmlns:c16="http://schemas.microsoft.com/office/drawing/2014/chart" uri="{C3380CC4-5D6E-409C-BE32-E72D297353CC}">
                <c16:uniqueId val="{0000000C-E3C3-422F-9164-68A548DD0F92}"/>
              </c:ext>
            </c:extLst>
          </c:dPt>
          <c:dLbls>
            <c:dLbl>
              <c:idx val="20"/>
              <c:numFmt formatCode="0.00" sourceLinked="0"/>
              <c:spPr>
                <a:noFill/>
                <a:ln w="18521">
                  <a:noFill/>
                </a:ln>
              </c:spPr>
              <c:txPr>
                <a:bodyPr/>
                <a:lstStyle/>
                <a:p>
                  <a:pPr>
                    <a:defRPr sz="1000" b="1" i="0" u="none" strike="noStrike" baseline="0">
                      <a:solidFill>
                        <a:schemeClr val="tx1"/>
                      </a:solidFill>
                      <a:latin typeface="Century Gothic" panose="020B0502020202020204" pitchFamily="34" charset="0"/>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C3-422F-9164-68A548DD0F92}"/>
                </c:ext>
              </c:extLst>
            </c:dLbl>
            <c:numFmt formatCode="0.00" sourceLinked="0"/>
            <c:spPr>
              <a:noFill/>
              <a:ln w="18521">
                <a:noFill/>
              </a:ln>
            </c:spPr>
            <c:txPr>
              <a:bodyPr wrap="square" lIns="38100" tIns="19050" rIns="38100" bIns="19050" anchor="ctr">
                <a:spAutoFit/>
              </a:bodyPr>
              <a:lstStyle/>
              <a:p>
                <a:pPr algn="just">
                  <a:defRPr sz="1000" b="1" i="0" u="none" strike="noStrike" baseline="0">
                    <a:solidFill>
                      <a:schemeClr val="tx1"/>
                    </a:solidFill>
                    <a:latin typeface="Century Gothic" panose="020B0502020202020204" pitchFamily="34" charset="0"/>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Q1 25</c:v>
                </c:pt>
              </c:strCache>
            </c:strRef>
          </c:cat>
          <c:val>
            <c:numRef>
              <c:f>Sheet1!$B$2:$B$26</c:f>
              <c:numCache>
                <c:formatCode>General</c:formatCode>
                <c:ptCount val="25"/>
                <c:pt idx="0">
                  <c:v>6.93</c:v>
                </c:pt>
                <c:pt idx="1">
                  <c:v>5.89</c:v>
                </c:pt>
                <c:pt idx="2">
                  <c:v>5.03</c:v>
                </c:pt>
                <c:pt idx="3">
                  <c:v>4.72</c:v>
                </c:pt>
                <c:pt idx="4">
                  <c:v>4.97</c:v>
                </c:pt>
                <c:pt idx="5">
                  <c:v>5.52</c:v>
                </c:pt>
                <c:pt idx="6">
                  <c:v>5.89</c:v>
                </c:pt>
                <c:pt idx="7">
                  <c:v>5.56</c:v>
                </c:pt>
                <c:pt idx="8">
                  <c:v>4.91</c:v>
                </c:pt>
                <c:pt idx="9">
                  <c:v>4.46</c:v>
                </c:pt>
                <c:pt idx="10">
                  <c:v>4.05</c:v>
                </c:pt>
                <c:pt idx="11">
                  <c:v>3.62</c:v>
                </c:pt>
                <c:pt idx="12">
                  <c:v>3.36</c:v>
                </c:pt>
                <c:pt idx="13">
                  <c:v>3.36</c:v>
                </c:pt>
                <c:pt idx="14">
                  <c:v>3.36</c:v>
                </c:pt>
                <c:pt idx="15">
                  <c:v>3.4</c:v>
                </c:pt>
                <c:pt idx="16">
                  <c:v>3.53</c:v>
                </c:pt>
                <c:pt idx="17">
                  <c:v>3.8</c:v>
                </c:pt>
                <c:pt idx="18">
                  <c:v>4.04</c:v>
                </c:pt>
                <c:pt idx="19">
                  <c:v>3.53</c:v>
                </c:pt>
                <c:pt idx="20">
                  <c:v>3.02</c:v>
                </c:pt>
                <c:pt idx="21">
                  <c:v>3.38</c:v>
                </c:pt>
                <c:pt idx="22">
                  <c:v>4.4400000000000004</c:v>
                </c:pt>
                <c:pt idx="23">
                  <c:v>5.05</c:v>
                </c:pt>
                <c:pt idx="24">
                  <c:v>5.0599999999999996</c:v>
                </c:pt>
              </c:numCache>
            </c:numRef>
          </c:val>
          <c:extLst>
            <c:ext xmlns:c16="http://schemas.microsoft.com/office/drawing/2014/chart" uri="{C3380CC4-5D6E-409C-BE32-E72D297353CC}">
              <c16:uniqueId val="{0000000D-E3C3-422F-9164-68A548DD0F92}"/>
            </c:ext>
          </c:extLst>
        </c:ser>
        <c:dLbls>
          <c:showLegendKey val="0"/>
          <c:showVal val="0"/>
          <c:showCatName val="0"/>
          <c:showSerName val="0"/>
          <c:showPercent val="0"/>
          <c:showBubbleSize val="0"/>
        </c:dLbls>
        <c:gapWidth val="100"/>
        <c:axId val="188375040"/>
        <c:axId val="188376960"/>
      </c:barChart>
      <c:lineChart>
        <c:grouping val="standard"/>
        <c:varyColors val="0"/>
        <c:ser>
          <c:idx val="1"/>
          <c:order val="1"/>
          <c:tx>
            <c:strRef>
              <c:f>Sheet1!$C$1</c:f>
              <c:strCache>
                <c:ptCount val="1"/>
                <c:pt idx="0">
                  <c:v>10-Yr Treasury Rate</c:v>
                </c:pt>
              </c:strCache>
            </c:strRef>
          </c:tx>
          <c:spPr>
            <a:ln w="25400">
              <a:solidFill>
                <a:srgbClr val="FF0000"/>
              </a:solidFill>
              <a:prstDash val="solid"/>
            </a:ln>
          </c:spPr>
          <c:marker>
            <c:symbol val="square"/>
            <c:size val="3"/>
            <c:spPr>
              <a:solidFill>
                <a:srgbClr val="FF0000"/>
              </a:solidFill>
              <a:ln w="25400">
                <a:solidFill>
                  <a:srgbClr val="FF0000"/>
                </a:solidFill>
                <a:prstDash val="solid"/>
              </a:ln>
            </c:spPr>
          </c:marker>
          <c:cat>
            <c:strRef>
              <c:f>Sheet1!$A$2:$A$26</c:f>
              <c:strCache>
                <c:ptCount val="2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Q1 25</c:v>
                </c:pt>
              </c:strCache>
            </c:strRef>
          </c:cat>
          <c:val>
            <c:numRef>
              <c:f>Sheet1!$C$2:$C$26</c:f>
              <c:numCache>
                <c:formatCode>General</c:formatCode>
                <c:ptCount val="25"/>
                <c:pt idx="0">
                  <c:v>5.0199999999999996</c:v>
                </c:pt>
                <c:pt idx="1">
                  <c:v>4.6100000000000003</c:v>
                </c:pt>
                <c:pt idx="2">
                  <c:v>4.0199999999999996</c:v>
                </c:pt>
                <c:pt idx="3">
                  <c:v>4.2699999999999996</c:v>
                </c:pt>
                <c:pt idx="4">
                  <c:v>4.29</c:v>
                </c:pt>
                <c:pt idx="5">
                  <c:v>4.79</c:v>
                </c:pt>
                <c:pt idx="6">
                  <c:v>4.63</c:v>
                </c:pt>
                <c:pt idx="7">
                  <c:v>3.67</c:v>
                </c:pt>
                <c:pt idx="8">
                  <c:v>3.26</c:v>
                </c:pt>
                <c:pt idx="9">
                  <c:v>3.21</c:v>
                </c:pt>
                <c:pt idx="10">
                  <c:v>2.79</c:v>
                </c:pt>
                <c:pt idx="11">
                  <c:v>1.8</c:v>
                </c:pt>
                <c:pt idx="12">
                  <c:v>2.35</c:v>
                </c:pt>
                <c:pt idx="13">
                  <c:v>2.54</c:v>
                </c:pt>
                <c:pt idx="14">
                  <c:v>2.14</c:v>
                </c:pt>
                <c:pt idx="15">
                  <c:v>1.84</c:v>
                </c:pt>
                <c:pt idx="16">
                  <c:v>2.33</c:v>
                </c:pt>
                <c:pt idx="17">
                  <c:v>2.91</c:v>
                </c:pt>
                <c:pt idx="18">
                  <c:v>2.14</c:v>
                </c:pt>
                <c:pt idx="19">
                  <c:v>0.89</c:v>
                </c:pt>
                <c:pt idx="20">
                  <c:v>1.45</c:v>
                </c:pt>
                <c:pt idx="21">
                  <c:v>2.95</c:v>
                </c:pt>
                <c:pt idx="22" formatCode="0.00">
                  <c:v>3.9590000000000001</c:v>
                </c:pt>
                <c:pt idx="23" formatCode="0.00">
                  <c:v>4.21</c:v>
                </c:pt>
                <c:pt idx="24">
                  <c:v>4.45</c:v>
                </c:pt>
              </c:numCache>
            </c:numRef>
          </c:val>
          <c:smooth val="0"/>
          <c:extLst>
            <c:ext xmlns:c16="http://schemas.microsoft.com/office/drawing/2014/chart" uri="{C3380CC4-5D6E-409C-BE32-E72D297353CC}">
              <c16:uniqueId val="{0000000E-E3C3-422F-9164-68A548DD0F92}"/>
            </c:ext>
          </c:extLst>
        </c:ser>
        <c:dLbls>
          <c:showLegendKey val="0"/>
          <c:showVal val="0"/>
          <c:showCatName val="0"/>
          <c:showSerName val="0"/>
          <c:showPercent val="0"/>
          <c:showBubbleSize val="0"/>
        </c:dLbls>
        <c:marker val="1"/>
        <c:smooth val="0"/>
        <c:axId val="188378496"/>
        <c:axId val="188404864"/>
      </c:lineChart>
      <c:catAx>
        <c:axId val="188375040"/>
        <c:scaling>
          <c:orientation val="minMax"/>
        </c:scaling>
        <c:delete val="0"/>
        <c:axPos val="b"/>
        <c:numFmt formatCode="General" sourceLinked="1"/>
        <c:majorTickMark val="out"/>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6960"/>
        <c:crosses val="autoZero"/>
        <c:auto val="1"/>
        <c:lblAlgn val="ctr"/>
        <c:lblOffset val="100"/>
        <c:tickLblSkip val="1"/>
        <c:tickMarkSkip val="1"/>
        <c:noMultiLvlLbl val="0"/>
      </c:catAx>
      <c:valAx>
        <c:axId val="188376960"/>
        <c:scaling>
          <c:orientation val="minMax"/>
        </c:scaling>
        <c:delete val="0"/>
        <c:axPos val="l"/>
        <c:majorGridlines>
          <c:spPr>
            <a:ln w="2315">
              <a:solidFill>
                <a:srgbClr val="FFFFFF">
                  <a:lumMod val="85000"/>
                </a:srgbClr>
              </a:solidFill>
              <a:prstDash val="solid"/>
            </a:ln>
          </c:spPr>
        </c:majorGridlines>
        <c:numFmt formatCode="General" sourceLinked="1"/>
        <c:majorTickMark val="out"/>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5040"/>
        <c:crosses val="autoZero"/>
        <c:crossBetween val="between"/>
      </c:valAx>
      <c:catAx>
        <c:axId val="188378496"/>
        <c:scaling>
          <c:orientation val="minMax"/>
        </c:scaling>
        <c:delete val="1"/>
        <c:axPos val="b"/>
        <c:numFmt formatCode="General" sourceLinked="1"/>
        <c:majorTickMark val="out"/>
        <c:minorTickMark val="none"/>
        <c:tickLblPos val="nextTo"/>
        <c:crossAx val="188404864"/>
        <c:crosses val="autoZero"/>
        <c:auto val="1"/>
        <c:lblAlgn val="ctr"/>
        <c:lblOffset val="100"/>
        <c:noMultiLvlLbl val="0"/>
      </c:catAx>
      <c:valAx>
        <c:axId val="188404864"/>
        <c:scaling>
          <c:orientation val="minMax"/>
          <c:max val="8"/>
        </c:scaling>
        <c:delete val="0"/>
        <c:axPos val="r"/>
        <c:numFmt formatCode="General" sourceLinked="1"/>
        <c:majorTickMark val="cross"/>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8496"/>
        <c:crosses val="max"/>
        <c:crossBetween val="between"/>
      </c:valAx>
      <c:spPr>
        <a:noFill/>
        <a:ln w="18521">
          <a:noFill/>
        </a:ln>
      </c:spPr>
    </c:plotArea>
    <c:legend>
      <c:legendPos val="r"/>
      <c:layout>
        <c:manualLayout>
          <c:xMode val="edge"/>
          <c:yMode val="edge"/>
          <c:x val="0.3434131058734578"/>
          <c:y val="0.92761896125573018"/>
          <c:w val="0.59999398886506183"/>
          <c:h val="6.4389429933521258E-2"/>
        </c:manualLayout>
      </c:layout>
      <c:overlay val="0"/>
      <c:spPr>
        <a:solidFill>
          <a:schemeClr val="bg1"/>
        </a:solidFill>
        <a:ln w="12700">
          <a:noFill/>
          <a:prstDash val="solid"/>
        </a:ln>
      </c:spPr>
      <c:txPr>
        <a:bodyPr/>
        <a:lstStyle/>
        <a:p>
          <a:pPr>
            <a:defRPr sz="10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747" b="1" i="0" u="none" strike="noStrike" baseline="0">
          <a:solidFill>
            <a:schemeClr val="tx1"/>
          </a:solidFill>
          <a:latin typeface="Arial"/>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chemeClr val="tx1"/>
                </a:solidFill>
                <a:latin typeface="+mn-lt"/>
                <a:ea typeface="Times New Roman"/>
                <a:cs typeface="Times New Roman"/>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Credit Union Yield on Assets</a:t>
            </a:r>
          </a:p>
          <a:p>
            <a:pPr>
              <a:defRPr sz="1600" b="1" i="0" u="none" strike="noStrike" baseline="0">
                <a:solidFill>
                  <a:schemeClr val="tx1"/>
                </a:solidFill>
                <a:latin typeface="+mn-lt"/>
                <a:ea typeface="Times New Roman"/>
                <a:cs typeface="Times New Roman"/>
              </a:defRPr>
            </a:pPr>
            <a:r>
              <a:rPr lang="en-US" sz="1600" b="1" i="0" u="none" strike="noStrike" baseline="0">
                <a:solidFill>
                  <a:srgbClr val="000000"/>
                </a:solidFill>
                <a:latin typeface="+mn-lt"/>
                <a:cs typeface="Calibri"/>
              </a:rPr>
              <a:t> </a:t>
            </a:r>
            <a:r>
              <a:rPr lang="en-US" sz="1400" b="0" i="0" u="none" strike="noStrike" baseline="0">
                <a:solidFill>
                  <a:srgbClr val="000000"/>
                </a:solidFill>
                <a:latin typeface="Century Gothic" panose="020B0502020202020204" pitchFamily="34" charset="0"/>
                <a:cs typeface="Calibri"/>
              </a:rPr>
              <a:t>(Percent of Average Assets)</a:t>
            </a:r>
          </a:p>
        </c:rich>
      </c:tx>
      <c:layout>
        <c:manualLayout>
          <c:xMode val="edge"/>
          <c:yMode val="edge"/>
          <c:x val="0.34615354631393941"/>
          <c:y val="3.4618157632554152E-2"/>
        </c:manualLayout>
      </c:layout>
      <c:overlay val="0"/>
      <c:spPr>
        <a:noFill/>
        <a:ln w="18521">
          <a:noFill/>
        </a:ln>
      </c:spPr>
    </c:title>
    <c:autoTitleDeleted val="0"/>
    <c:plotArea>
      <c:layout>
        <c:manualLayout>
          <c:layoutTarget val="inner"/>
          <c:xMode val="edge"/>
          <c:yMode val="edge"/>
          <c:x val="7.0397111913357402E-2"/>
          <c:y val="0.1510370421736788"/>
          <c:w val="0.86823104693140796"/>
          <c:h val="0.68546248189763936"/>
        </c:manualLayout>
      </c:layout>
      <c:barChart>
        <c:barDir val="col"/>
        <c:grouping val="clustered"/>
        <c:varyColors val="0"/>
        <c:ser>
          <c:idx val="0"/>
          <c:order val="0"/>
          <c:tx>
            <c:strRef>
              <c:f>Sheet1!$B$1</c:f>
              <c:strCache>
                <c:ptCount val="1"/>
                <c:pt idx="0">
                  <c:v>YOA</c:v>
                </c:pt>
              </c:strCache>
            </c:strRef>
          </c:tx>
          <c:spPr>
            <a:solidFill>
              <a:srgbClr val="193061"/>
            </a:solidFill>
            <a:ln w="9261">
              <a:solidFill>
                <a:srgbClr val="193061"/>
              </a:solidFill>
              <a:prstDash val="solid"/>
            </a:ln>
          </c:spPr>
          <c:invertIfNegative val="0"/>
          <c:dPt>
            <c:idx val="14"/>
            <c:invertIfNegative val="0"/>
            <c:bubble3D val="0"/>
            <c:extLst>
              <c:ext xmlns:c16="http://schemas.microsoft.com/office/drawing/2014/chart" uri="{C3380CC4-5D6E-409C-BE32-E72D297353CC}">
                <c16:uniqueId val="{00000000-E3C3-422F-9164-68A548DD0F92}"/>
              </c:ext>
            </c:extLst>
          </c:dPt>
          <c:dPt>
            <c:idx val="15"/>
            <c:invertIfNegative val="0"/>
            <c:bubble3D val="0"/>
            <c:extLst>
              <c:ext xmlns:c16="http://schemas.microsoft.com/office/drawing/2014/chart" uri="{C3380CC4-5D6E-409C-BE32-E72D297353CC}">
                <c16:uniqueId val="{00000001-E3C3-422F-9164-68A548DD0F92}"/>
              </c:ext>
            </c:extLst>
          </c:dPt>
          <c:dPt>
            <c:idx val="16"/>
            <c:invertIfNegative val="0"/>
            <c:bubble3D val="0"/>
            <c:extLst>
              <c:ext xmlns:c16="http://schemas.microsoft.com/office/drawing/2014/chart" uri="{C3380CC4-5D6E-409C-BE32-E72D297353CC}">
                <c16:uniqueId val="{00000002-E3C3-422F-9164-68A548DD0F92}"/>
              </c:ext>
            </c:extLst>
          </c:dPt>
          <c:dPt>
            <c:idx val="17"/>
            <c:invertIfNegative val="0"/>
            <c:bubble3D val="0"/>
            <c:extLst>
              <c:ext xmlns:c16="http://schemas.microsoft.com/office/drawing/2014/chart" uri="{C3380CC4-5D6E-409C-BE32-E72D297353CC}">
                <c16:uniqueId val="{00000003-E3C3-422F-9164-68A548DD0F92}"/>
              </c:ext>
            </c:extLst>
          </c:dPt>
          <c:dPt>
            <c:idx val="19"/>
            <c:invertIfNegative val="0"/>
            <c:bubble3D val="0"/>
            <c:extLst>
              <c:ext xmlns:c16="http://schemas.microsoft.com/office/drawing/2014/chart" uri="{C3380CC4-5D6E-409C-BE32-E72D297353CC}">
                <c16:uniqueId val="{00000004-E3C3-422F-9164-68A548DD0F92}"/>
              </c:ext>
            </c:extLst>
          </c:dPt>
          <c:dPt>
            <c:idx val="20"/>
            <c:invertIfNegative val="0"/>
            <c:bubble3D val="0"/>
            <c:extLst>
              <c:ext xmlns:c16="http://schemas.microsoft.com/office/drawing/2014/chart" uri="{C3380CC4-5D6E-409C-BE32-E72D297353CC}">
                <c16:uniqueId val="{00000005-E3C3-422F-9164-68A548DD0F92}"/>
              </c:ext>
            </c:extLst>
          </c:dPt>
          <c:dPt>
            <c:idx val="21"/>
            <c:invertIfNegative val="0"/>
            <c:bubble3D val="0"/>
            <c:extLst>
              <c:ext xmlns:c16="http://schemas.microsoft.com/office/drawing/2014/chart" uri="{C3380CC4-5D6E-409C-BE32-E72D297353CC}">
                <c16:uniqueId val="{00000006-E3C3-422F-9164-68A548DD0F92}"/>
              </c:ext>
            </c:extLst>
          </c:dPt>
          <c:dPt>
            <c:idx val="22"/>
            <c:invertIfNegative val="0"/>
            <c:bubble3D val="0"/>
            <c:extLst>
              <c:ext xmlns:c16="http://schemas.microsoft.com/office/drawing/2014/chart" uri="{C3380CC4-5D6E-409C-BE32-E72D297353CC}">
                <c16:uniqueId val="{00000007-E3C3-422F-9164-68A548DD0F92}"/>
              </c:ext>
            </c:extLst>
          </c:dPt>
          <c:dPt>
            <c:idx val="23"/>
            <c:invertIfNegative val="0"/>
            <c:bubble3D val="0"/>
            <c:spPr>
              <a:pattFill prst="wdDnDiag">
                <a:fgClr>
                  <a:srgbClr val="193061"/>
                </a:fgClr>
                <a:bgClr>
                  <a:srgbClr val="002060"/>
                </a:bgClr>
              </a:pattFill>
              <a:ln w="9261">
                <a:solidFill>
                  <a:srgbClr val="193061"/>
                </a:solidFill>
                <a:prstDash val="solid"/>
              </a:ln>
            </c:spPr>
            <c:extLst>
              <c:ext xmlns:c16="http://schemas.microsoft.com/office/drawing/2014/chart" uri="{C3380CC4-5D6E-409C-BE32-E72D297353CC}">
                <c16:uniqueId val="{00000009-E3C3-422F-9164-68A548DD0F92}"/>
              </c:ext>
            </c:extLst>
          </c:dPt>
          <c:dPt>
            <c:idx val="24"/>
            <c:invertIfNegative val="0"/>
            <c:bubble3D val="0"/>
            <c:spPr>
              <a:pattFill prst="wdUpDiag">
                <a:fgClr>
                  <a:srgbClr val="193061"/>
                </a:fgClr>
                <a:bgClr>
                  <a:srgbClr val="FFFFFF"/>
                </a:bgClr>
              </a:pattFill>
              <a:ln w="9261">
                <a:solidFill>
                  <a:srgbClr val="193061"/>
                </a:solidFill>
                <a:prstDash val="solid"/>
              </a:ln>
            </c:spPr>
            <c:extLst>
              <c:ext xmlns:c16="http://schemas.microsoft.com/office/drawing/2014/chart" uri="{C3380CC4-5D6E-409C-BE32-E72D297353CC}">
                <c16:uniqueId val="{0000000B-E3C3-422F-9164-68A548DD0F92}"/>
              </c:ext>
            </c:extLst>
          </c:dPt>
          <c:dPt>
            <c:idx val="26"/>
            <c:invertIfNegative val="0"/>
            <c:bubble3D val="0"/>
            <c:extLst>
              <c:ext xmlns:c16="http://schemas.microsoft.com/office/drawing/2014/chart" uri="{C3380CC4-5D6E-409C-BE32-E72D297353CC}">
                <c16:uniqueId val="{0000000C-E3C3-422F-9164-68A548DD0F92}"/>
              </c:ext>
            </c:extLst>
          </c:dPt>
          <c:dLbls>
            <c:dLbl>
              <c:idx val="20"/>
              <c:numFmt formatCode="0.00" sourceLinked="0"/>
              <c:spPr>
                <a:noFill/>
                <a:ln w="18521">
                  <a:noFill/>
                </a:ln>
              </c:spPr>
              <c:txPr>
                <a:bodyPr/>
                <a:lstStyle/>
                <a:p>
                  <a:pPr>
                    <a:defRPr sz="1000" b="1" i="0" u="none" strike="noStrike" baseline="0">
                      <a:solidFill>
                        <a:schemeClr val="tx1"/>
                      </a:solidFill>
                      <a:latin typeface="Century Gothic" panose="020B0502020202020204" pitchFamily="34" charset="0"/>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C3-422F-9164-68A548DD0F92}"/>
                </c:ext>
              </c:extLst>
            </c:dLbl>
            <c:numFmt formatCode="0.00" sourceLinked="0"/>
            <c:spPr>
              <a:noFill/>
              <a:ln w="18521">
                <a:noFill/>
              </a:ln>
            </c:spPr>
            <c:txPr>
              <a:bodyPr wrap="square" lIns="38100" tIns="19050" rIns="38100" bIns="19050" anchor="ctr">
                <a:spAutoFit/>
              </a:bodyPr>
              <a:lstStyle/>
              <a:p>
                <a:pPr algn="just">
                  <a:defRPr sz="1000" b="1" i="0" u="none" strike="noStrike" baseline="0">
                    <a:solidFill>
                      <a:schemeClr val="tx1"/>
                    </a:solidFill>
                    <a:latin typeface="Century Gothic" panose="020B0502020202020204" pitchFamily="34" charset="0"/>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Q1 25</c:v>
                </c:pt>
              </c:strCache>
            </c:strRef>
          </c:cat>
          <c:val>
            <c:numRef>
              <c:f>Sheet1!$B$2:$B$26</c:f>
              <c:numCache>
                <c:formatCode>General</c:formatCode>
                <c:ptCount val="25"/>
                <c:pt idx="0">
                  <c:v>6.93</c:v>
                </c:pt>
                <c:pt idx="1">
                  <c:v>5.89</c:v>
                </c:pt>
                <c:pt idx="2">
                  <c:v>5.03</c:v>
                </c:pt>
                <c:pt idx="3">
                  <c:v>4.72</c:v>
                </c:pt>
                <c:pt idx="4">
                  <c:v>4.97</c:v>
                </c:pt>
                <c:pt idx="5">
                  <c:v>5.52</c:v>
                </c:pt>
                <c:pt idx="6">
                  <c:v>5.89</c:v>
                </c:pt>
                <c:pt idx="7">
                  <c:v>5.56</c:v>
                </c:pt>
                <c:pt idx="8">
                  <c:v>4.91</c:v>
                </c:pt>
                <c:pt idx="9">
                  <c:v>4.46</c:v>
                </c:pt>
                <c:pt idx="10">
                  <c:v>4.05</c:v>
                </c:pt>
                <c:pt idx="11">
                  <c:v>3.62</c:v>
                </c:pt>
                <c:pt idx="12">
                  <c:v>3.36</c:v>
                </c:pt>
                <c:pt idx="13">
                  <c:v>3.36</c:v>
                </c:pt>
                <c:pt idx="14">
                  <c:v>3.36</c:v>
                </c:pt>
                <c:pt idx="15">
                  <c:v>3.4</c:v>
                </c:pt>
                <c:pt idx="16">
                  <c:v>3.53</c:v>
                </c:pt>
                <c:pt idx="17">
                  <c:v>3.8</c:v>
                </c:pt>
                <c:pt idx="18">
                  <c:v>4.04</c:v>
                </c:pt>
                <c:pt idx="19">
                  <c:v>3.53</c:v>
                </c:pt>
                <c:pt idx="20">
                  <c:v>3.02</c:v>
                </c:pt>
                <c:pt idx="21">
                  <c:v>3.38</c:v>
                </c:pt>
                <c:pt idx="22">
                  <c:v>4.4400000000000004</c:v>
                </c:pt>
                <c:pt idx="23">
                  <c:v>5.05</c:v>
                </c:pt>
                <c:pt idx="24">
                  <c:v>5.0599999999999996</c:v>
                </c:pt>
              </c:numCache>
            </c:numRef>
          </c:val>
          <c:extLst>
            <c:ext xmlns:c16="http://schemas.microsoft.com/office/drawing/2014/chart" uri="{C3380CC4-5D6E-409C-BE32-E72D297353CC}">
              <c16:uniqueId val="{0000000D-E3C3-422F-9164-68A548DD0F92}"/>
            </c:ext>
          </c:extLst>
        </c:ser>
        <c:dLbls>
          <c:showLegendKey val="0"/>
          <c:showVal val="0"/>
          <c:showCatName val="0"/>
          <c:showSerName val="0"/>
          <c:showPercent val="0"/>
          <c:showBubbleSize val="0"/>
        </c:dLbls>
        <c:gapWidth val="100"/>
        <c:axId val="188375040"/>
        <c:axId val="188376960"/>
      </c:barChart>
      <c:lineChart>
        <c:grouping val="standard"/>
        <c:varyColors val="0"/>
        <c:ser>
          <c:idx val="1"/>
          <c:order val="1"/>
          <c:tx>
            <c:strRef>
              <c:f>Sheet1!$C$1</c:f>
              <c:strCache>
                <c:ptCount val="1"/>
                <c:pt idx="0">
                  <c:v>10-Yr Treasury Rate</c:v>
                </c:pt>
              </c:strCache>
            </c:strRef>
          </c:tx>
          <c:spPr>
            <a:ln w="25400">
              <a:solidFill>
                <a:srgbClr val="FF0000"/>
              </a:solidFill>
              <a:prstDash val="solid"/>
            </a:ln>
          </c:spPr>
          <c:marker>
            <c:symbol val="square"/>
            <c:size val="3"/>
            <c:spPr>
              <a:solidFill>
                <a:srgbClr val="FF0000"/>
              </a:solidFill>
              <a:ln w="25400">
                <a:solidFill>
                  <a:srgbClr val="FF0000"/>
                </a:solidFill>
                <a:prstDash val="solid"/>
              </a:ln>
            </c:spPr>
          </c:marker>
          <c:cat>
            <c:strRef>
              <c:f>Sheet1!$A$2:$A$26</c:f>
              <c:strCache>
                <c:ptCount val="2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Q1 25</c:v>
                </c:pt>
              </c:strCache>
            </c:strRef>
          </c:cat>
          <c:val>
            <c:numRef>
              <c:f>Sheet1!$C$2:$C$26</c:f>
              <c:numCache>
                <c:formatCode>General</c:formatCode>
                <c:ptCount val="25"/>
                <c:pt idx="0">
                  <c:v>5.0199999999999996</c:v>
                </c:pt>
                <c:pt idx="1">
                  <c:v>4.6100000000000003</c:v>
                </c:pt>
                <c:pt idx="2">
                  <c:v>4.0199999999999996</c:v>
                </c:pt>
                <c:pt idx="3">
                  <c:v>4.2699999999999996</c:v>
                </c:pt>
                <c:pt idx="4">
                  <c:v>4.29</c:v>
                </c:pt>
                <c:pt idx="5">
                  <c:v>4.79</c:v>
                </c:pt>
                <c:pt idx="6">
                  <c:v>4.63</c:v>
                </c:pt>
                <c:pt idx="7">
                  <c:v>3.67</c:v>
                </c:pt>
                <c:pt idx="8">
                  <c:v>3.26</c:v>
                </c:pt>
                <c:pt idx="9">
                  <c:v>3.21</c:v>
                </c:pt>
                <c:pt idx="10">
                  <c:v>2.79</c:v>
                </c:pt>
                <c:pt idx="11">
                  <c:v>1.8</c:v>
                </c:pt>
                <c:pt idx="12">
                  <c:v>2.35</c:v>
                </c:pt>
                <c:pt idx="13">
                  <c:v>2.54</c:v>
                </c:pt>
                <c:pt idx="14">
                  <c:v>2.14</c:v>
                </c:pt>
                <c:pt idx="15">
                  <c:v>1.84</c:v>
                </c:pt>
                <c:pt idx="16">
                  <c:v>2.33</c:v>
                </c:pt>
                <c:pt idx="17">
                  <c:v>2.91</c:v>
                </c:pt>
                <c:pt idx="18">
                  <c:v>2.14</c:v>
                </c:pt>
                <c:pt idx="19">
                  <c:v>0.89</c:v>
                </c:pt>
                <c:pt idx="20">
                  <c:v>1.45</c:v>
                </c:pt>
                <c:pt idx="21">
                  <c:v>2.95</c:v>
                </c:pt>
                <c:pt idx="22" formatCode="0.00">
                  <c:v>3.9590000000000001</c:v>
                </c:pt>
                <c:pt idx="23" formatCode="0.00">
                  <c:v>4.21</c:v>
                </c:pt>
                <c:pt idx="24">
                  <c:v>4.45</c:v>
                </c:pt>
              </c:numCache>
            </c:numRef>
          </c:val>
          <c:smooth val="0"/>
          <c:extLst>
            <c:ext xmlns:c16="http://schemas.microsoft.com/office/drawing/2014/chart" uri="{C3380CC4-5D6E-409C-BE32-E72D297353CC}">
              <c16:uniqueId val="{0000000E-E3C3-422F-9164-68A548DD0F92}"/>
            </c:ext>
          </c:extLst>
        </c:ser>
        <c:ser>
          <c:idx val="2"/>
          <c:order val="2"/>
          <c:tx>
            <c:strRef>
              <c:f>Sheet1!$D$1</c:f>
              <c:strCache>
                <c:ptCount val="1"/>
                <c:pt idx="0">
                  <c:v>4.5% Long Run YOA Average</c:v>
                </c:pt>
              </c:strCache>
            </c:strRef>
          </c:tx>
          <c:spPr>
            <a:ln w="25400">
              <a:solidFill>
                <a:srgbClr val="FFC000"/>
              </a:solidFill>
            </a:ln>
          </c:spPr>
          <c:marker>
            <c:symbol val="none"/>
          </c:marker>
          <c:cat>
            <c:strRef>
              <c:f>Sheet1!$A$2:$A$26</c:f>
              <c:strCache>
                <c:ptCount val="25"/>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Q1 25</c:v>
                </c:pt>
              </c:strCache>
            </c:strRef>
          </c:cat>
          <c:val>
            <c:numRef>
              <c:f>Sheet1!$D$2:$D$26</c:f>
              <c:numCache>
                <c:formatCode>General</c:formatCode>
                <c:ptCount val="25"/>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numCache>
            </c:numRef>
          </c:val>
          <c:smooth val="0"/>
          <c:extLst>
            <c:ext xmlns:c16="http://schemas.microsoft.com/office/drawing/2014/chart" uri="{C3380CC4-5D6E-409C-BE32-E72D297353CC}">
              <c16:uniqueId val="{0000000F-E3C3-422F-9164-68A548DD0F92}"/>
            </c:ext>
          </c:extLst>
        </c:ser>
        <c:dLbls>
          <c:showLegendKey val="0"/>
          <c:showVal val="0"/>
          <c:showCatName val="0"/>
          <c:showSerName val="0"/>
          <c:showPercent val="0"/>
          <c:showBubbleSize val="0"/>
        </c:dLbls>
        <c:marker val="1"/>
        <c:smooth val="0"/>
        <c:axId val="188378496"/>
        <c:axId val="188404864"/>
      </c:lineChart>
      <c:catAx>
        <c:axId val="188375040"/>
        <c:scaling>
          <c:orientation val="minMax"/>
        </c:scaling>
        <c:delete val="0"/>
        <c:axPos val="b"/>
        <c:numFmt formatCode="General" sourceLinked="1"/>
        <c:majorTickMark val="out"/>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6960"/>
        <c:crosses val="autoZero"/>
        <c:auto val="1"/>
        <c:lblAlgn val="ctr"/>
        <c:lblOffset val="100"/>
        <c:tickLblSkip val="1"/>
        <c:tickMarkSkip val="1"/>
        <c:noMultiLvlLbl val="0"/>
      </c:catAx>
      <c:valAx>
        <c:axId val="188376960"/>
        <c:scaling>
          <c:orientation val="minMax"/>
        </c:scaling>
        <c:delete val="0"/>
        <c:axPos val="l"/>
        <c:majorGridlines>
          <c:spPr>
            <a:ln w="2315">
              <a:solidFill>
                <a:srgbClr val="FFFFFF">
                  <a:lumMod val="85000"/>
                </a:srgbClr>
              </a:solidFill>
              <a:prstDash val="solid"/>
            </a:ln>
          </c:spPr>
        </c:majorGridlines>
        <c:numFmt formatCode="General" sourceLinked="1"/>
        <c:majorTickMark val="out"/>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5040"/>
        <c:crosses val="autoZero"/>
        <c:crossBetween val="between"/>
      </c:valAx>
      <c:catAx>
        <c:axId val="188378496"/>
        <c:scaling>
          <c:orientation val="minMax"/>
        </c:scaling>
        <c:delete val="1"/>
        <c:axPos val="b"/>
        <c:numFmt formatCode="General" sourceLinked="1"/>
        <c:majorTickMark val="out"/>
        <c:minorTickMark val="none"/>
        <c:tickLblPos val="nextTo"/>
        <c:crossAx val="188404864"/>
        <c:crosses val="autoZero"/>
        <c:auto val="1"/>
        <c:lblAlgn val="ctr"/>
        <c:lblOffset val="100"/>
        <c:noMultiLvlLbl val="0"/>
      </c:catAx>
      <c:valAx>
        <c:axId val="188404864"/>
        <c:scaling>
          <c:orientation val="minMax"/>
          <c:max val="8"/>
        </c:scaling>
        <c:delete val="0"/>
        <c:axPos val="r"/>
        <c:numFmt formatCode="General" sourceLinked="1"/>
        <c:majorTickMark val="cross"/>
        <c:minorTickMark val="none"/>
        <c:tickLblPos val="nextTo"/>
        <c:spPr>
          <a:ln w="2315">
            <a:solidFill>
              <a:srgbClr val="FFFFFF">
                <a:lumMod val="85000"/>
              </a:srgbClr>
            </a:solidFill>
            <a:prstDash val="solid"/>
          </a:ln>
        </c:spPr>
        <c:txPr>
          <a:bodyPr rot="0" vert="horz"/>
          <a:lstStyle/>
          <a:p>
            <a:pPr>
              <a:defRPr sz="1000" b="0" i="0" u="none" strike="noStrike" baseline="0">
                <a:solidFill>
                  <a:schemeClr val="tx1"/>
                </a:solidFill>
                <a:latin typeface="Century Gothic" panose="020B0502020202020204" pitchFamily="34" charset="0"/>
                <a:ea typeface="Times New Roman"/>
                <a:cs typeface="Times New Roman"/>
              </a:defRPr>
            </a:pPr>
            <a:endParaRPr lang="en-US"/>
          </a:p>
        </c:txPr>
        <c:crossAx val="188378496"/>
        <c:crosses val="max"/>
        <c:crossBetween val="between"/>
      </c:valAx>
      <c:spPr>
        <a:noFill/>
        <a:ln w="18521">
          <a:noFill/>
        </a:ln>
      </c:spPr>
    </c:plotArea>
    <c:legend>
      <c:legendPos val="r"/>
      <c:layout>
        <c:manualLayout>
          <c:xMode val="edge"/>
          <c:yMode val="edge"/>
          <c:x val="0.3434131058734578"/>
          <c:y val="0.92761896125573018"/>
          <c:w val="0.59999398886506183"/>
          <c:h val="6.4389429933521258E-2"/>
        </c:manualLayout>
      </c:layout>
      <c:overlay val="0"/>
      <c:spPr>
        <a:solidFill>
          <a:schemeClr val="bg1"/>
        </a:solidFill>
        <a:ln w="12700">
          <a:noFill/>
          <a:prstDash val="solid"/>
        </a:ln>
      </c:spPr>
      <c:txPr>
        <a:bodyPr/>
        <a:lstStyle/>
        <a:p>
          <a:pPr>
            <a:defRPr sz="1000" b="0" i="0" u="none" strike="noStrike" baseline="0">
              <a:solidFill>
                <a:schemeClr val="tx1"/>
              </a:solidFill>
              <a:latin typeface="Century Gothic" panose="020B0502020202020204" pitchFamily="34" charset="0"/>
              <a:ea typeface="Arial"/>
              <a:cs typeface="Arial"/>
            </a:defRPr>
          </a:pPr>
          <a:endParaRPr lang="en-US"/>
        </a:p>
      </c:txPr>
    </c:legend>
    <c:plotVisOnly val="1"/>
    <c:dispBlanksAs val="gap"/>
    <c:showDLblsOverMax val="0"/>
  </c:chart>
  <c:spPr>
    <a:noFill/>
    <a:ln w="19050">
      <a:noFill/>
      <a:prstDash val="solid"/>
    </a:ln>
  </c:spPr>
  <c:txPr>
    <a:bodyPr/>
    <a:lstStyle/>
    <a:p>
      <a:pPr>
        <a:defRPr sz="747" b="1" i="0" u="none" strike="noStrike" baseline="0">
          <a:solidFill>
            <a:schemeClr val="tx1"/>
          </a:solidFill>
          <a:latin typeface="Arial"/>
          <a:ea typeface="Arial"/>
          <a:cs typeface="Aria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7" b="1" i="0" u="none" strike="noStrike" baseline="0">
                <a:solidFill>
                  <a:schemeClr val="tx1"/>
                </a:solidFill>
                <a:latin typeface="Times New Roman"/>
                <a:ea typeface="Times New Roman"/>
                <a:cs typeface="Times New Roman"/>
              </a:defRPr>
            </a:pPr>
            <a:r>
              <a:rPr lang="en-US"/>
              <a:t>Job Openings, Hires, and Quits
(Thousands, SA)</a:t>
            </a:r>
          </a:p>
        </c:rich>
      </c:tx>
      <c:layout>
        <c:manualLayout>
          <c:xMode val="edge"/>
          <c:yMode val="edge"/>
          <c:x val="0.23190789059864247"/>
          <c:y val="1.9067810553531555E-2"/>
        </c:manualLayout>
      </c:layout>
      <c:overlay val="0"/>
      <c:spPr>
        <a:noFill/>
        <a:ln w="33831">
          <a:noFill/>
        </a:ln>
      </c:spPr>
    </c:title>
    <c:autoTitleDeleted val="0"/>
    <c:plotArea>
      <c:layout>
        <c:manualLayout>
          <c:layoutTarget val="inner"/>
          <c:xMode val="edge"/>
          <c:yMode val="edge"/>
          <c:x val="0.125"/>
          <c:y val="0.18432203389830509"/>
          <c:w val="0.79605263157894735"/>
          <c:h val="0.72457627118644063"/>
        </c:manualLayout>
      </c:layout>
      <c:areaChart>
        <c:grouping val="standard"/>
        <c:varyColors val="0"/>
        <c:ser>
          <c:idx val="2"/>
          <c:order val="1"/>
          <c:tx>
            <c:strRef>
              <c:f>Sheet1!$D$1</c:f>
              <c:strCache>
                <c:ptCount val="1"/>
                <c:pt idx="0">
                  <c:v>Recession</c:v>
                </c:pt>
              </c:strCache>
            </c:strRef>
          </c:tx>
          <c:spPr>
            <a:solidFill>
              <a:schemeClr val="folHlink"/>
            </a:solidFill>
            <a:ln w="33831">
              <a:noFill/>
            </a:ln>
          </c:spPr>
          <c:cat>
            <c:strRef>
              <c:f>Sheet1!$A$2:$A$226</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Sheet1!$D$2:$D$226</c:f>
              <c:numCache>
                <c:formatCode>General</c:formatCode>
                <c:ptCount val="225"/>
                <c:pt idx="11">
                  <c:v>12000</c:v>
                </c:pt>
                <c:pt idx="12">
                  <c:v>12000</c:v>
                </c:pt>
                <c:pt idx="13">
                  <c:v>12000</c:v>
                </c:pt>
                <c:pt idx="14">
                  <c:v>12000</c:v>
                </c:pt>
                <c:pt idx="15">
                  <c:v>12000</c:v>
                </c:pt>
                <c:pt idx="16">
                  <c:v>12000</c:v>
                </c:pt>
                <c:pt idx="17">
                  <c:v>12000</c:v>
                </c:pt>
                <c:pt idx="18">
                  <c:v>12000</c:v>
                </c:pt>
                <c:pt idx="19">
                  <c:v>12000</c:v>
                </c:pt>
                <c:pt idx="20">
                  <c:v>12000</c:v>
                </c:pt>
                <c:pt idx="21">
                  <c:v>12000</c:v>
                </c:pt>
                <c:pt idx="22">
                  <c:v>12000</c:v>
                </c:pt>
                <c:pt idx="23">
                  <c:v>12000</c:v>
                </c:pt>
                <c:pt idx="24">
                  <c:v>12000</c:v>
                </c:pt>
                <c:pt idx="25">
                  <c:v>12000</c:v>
                </c:pt>
                <c:pt idx="26">
                  <c:v>12000</c:v>
                </c:pt>
                <c:pt idx="27">
                  <c:v>12000</c:v>
                </c:pt>
                <c:pt idx="28">
                  <c:v>12000</c:v>
                </c:pt>
                <c:pt idx="29">
                  <c:v>12000</c:v>
                </c:pt>
                <c:pt idx="158">
                  <c:v>12000</c:v>
                </c:pt>
                <c:pt idx="159">
                  <c:v>12000</c:v>
                </c:pt>
                <c:pt idx="160">
                  <c:v>12000</c:v>
                </c:pt>
              </c:numCache>
            </c:numRef>
          </c:val>
          <c:extLst>
            <c:ext xmlns:c16="http://schemas.microsoft.com/office/drawing/2014/chart" uri="{C3380CC4-5D6E-409C-BE32-E72D297353CC}">
              <c16:uniqueId val="{00000000-7DE0-40F4-919D-61A99625AB68}"/>
            </c:ext>
          </c:extLst>
        </c:ser>
        <c:dLbls>
          <c:showLegendKey val="0"/>
          <c:showVal val="0"/>
          <c:showCatName val="0"/>
          <c:showSerName val="0"/>
          <c:showPercent val="0"/>
          <c:showBubbleSize val="0"/>
        </c:dLbls>
        <c:axId val="230113024"/>
        <c:axId val="1"/>
      </c:areaChart>
      <c:lineChart>
        <c:grouping val="standard"/>
        <c:varyColors val="0"/>
        <c:ser>
          <c:idx val="3"/>
          <c:order val="2"/>
          <c:tx>
            <c:strRef>
              <c:f>Sheet1!$E$1</c:f>
              <c:strCache>
                <c:ptCount val="1"/>
                <c:pt idx="0">
                  <c:v>Hires</c:v>
                </c:pt>
              </c:strCache>
            </c:strRef>
          </c:tx>
          <c:spPr>
            <a:ln w="50747">
              <a:solidFill>
                <a:srgbClr val="00FF00"/>
              </a:solidFill>
              <a:prstDash val="solid"/>
            </a:ln>
          </c:spPr>
          <c:marker>
            <c:symbol val="diamond"/>
            <c:size val="2"/>
            <c:spPr>
              <a:noFill/>
              <a:ln>
                <a:solidFill>
                  <a:srgbClr val="00FF00"/>
                </a:solidFill>
                <a:prstDash val="solid"/>
              </a:ln>
            </c:spPr>
          </c:marker>
          <c:cat>
            <c:strRef>
              <c:f>Sheet1!$A$2:$A$226</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Sheet1!$E$2:$E$226</c:f>
              <c:numCache>
                <c:formatCode>General</c:formatCode>
                <c:ptCount val="225"/>
                <c:pt idx="0">
                  <c:v>5426</c:v>
                </c:pt>
                <c:pt idx="1">
                  <c:v>5160</c:v>
                </c:pt>
                <c:pt idx="2">
                  <c:v>5479</c:v>
                </c:pt>
                <c:pt idx="3">
                  <c:v>5353</c:v>
                </c:pt>
                <c:pt idx="4">
                  <c:v>5469</c:v>
                </c:pt>
                <c:pt idx="5">
                  <c:v>5267</c:v>
                </c:pt>
                <c:pt idx="6">
                  <c:v>5217</c:v>
                </c:pt>
                <c:pt idx="7">
                  <c:v>5358</c:v>
                </c:pt>
                <c:pt idx="8">
                  <c:v>5344</c:v>
                </c:pt>
                <c:pt idx="9">
                  <c:v>5398</c:v>
                </c:pt>
                <c:pt idx="10">
                  <c:v>5176</c:v>
                </c:pt>
                <c:pt idx="11">
                  <c:v>5119</c:v>
                </c:pt>
                <c:pt idx="12">
                  <c:v>5071</c:v>
                </c:pt>
                <c:pt idx="13">
                  <c:v>5077</c:v>
                </c:pt>
                <c:pt idx="14">
                  <c:v>4924</c:v>
                </c:pt>
                <c:pt idx="15">
                  <c:v>4948</c:v>
                </c:pt>
                <c:pt idx="16">
                  <c:v>4691</c:v>
                </c:pt>
                <c:pt idx="17">
                  <c:v>4893</c:v>
                </c:pt>
                <c:pt idx="18">
                  <c:v>4637</c:v>
                </c:pt>
                <c:pt idx="19">
                  <c:v>4682</c:v>
                </c:pt>
                <c:pt idx="20">
                  <c:v>4499</c:v>
                </c:pt>
                <c:pt idx="21">
                  <c:v>4548</c:v>
                </c:pt>
                <c:pt idx="22">
                  <c:v>4104</c:v>
                </c:pt>
                <c:pt idx="23">
                  <c:v>4348</c:v>
                </c:pt>
                <c:pt idx="24">
                  <c:v>4095</c:v>
                </c:pt>
                <c:pt idx="25">
                  <c:v>4061</c:v>
                </c:pt>
                <c:pt idx="26">
                  <c:v>3858</c:v>
                </c:pt>
                <c:pt idx="27">
                  <c:v>3888</c:v>
                </c:pt>
                <c:pt idx="28">
                  <c:v>3758</c:v>
                </c:pt>
                <c:pt idx="29">
                  <c:v>3639</c:v>
                </c:pt>
                <c:pt idx="30">
                  <c:v>3857</c:v>
                </c:pt>
                <c:pt idx="31">
                  <c:v>3810</c:v>
                </c:pt>
                <c:pt idx="32">
                  <c:v>3944</c:v>
                </c:pt>
                <c:pt idx="33">
                  <c:v>3838</c:v>
                </c:pt>
                <c:pt idx="34">
                  <c:v>4024</c:v>
                </c:pt>
                <c:pt idx="35">
                  <c:v>4004</c:v>
                </c:pt>
                <c:pt idx="36">
                  <c:v>3904</c:v>
                </c:pt>
                <c:pt idx="37">
                  <c:v>3864</c:v>
                </c:pt>
                <c:pt idx="38">
                  <c:v>4302</c:v>
                </c:pt>
                <c:pt idx="39">
                  <c:v>4159</c:v>
                </c:pt>
                <c:pt idx="40">
                  <c:v>4420</c:v>
                </c:pt>
                <c:pt idx="41">
                  <c:v>4111</c:v>
                </c:pt>
                <c:pt idx="42">
                  <c:v>4163</c:v>
                </c:pt>
                <c:pt idx="43">
                  <c:v>4046</c:v>
                </c:pt>
                <c:pt idx="44">
                  <c:v>4034</c:v>
                </c:pt>
                <c:pt idx="45">
                  <c:v>4173</c:v>
                </c:pt>
                <c:pt idx="46">
                  <c:v>4182</c:v>
                </c:pt>
                <c:pt idx="47">
                  <c:v>4299</c:v>
                </c:pt>
                <c:pt idx="48">
                  <c:v>4000</c:v>
                </c:pt>
                <c:pt idx="49">
                  <c:v>4231</c:v>
                </c:pt>
                <c:pt idx="50">
                  <c:v>4430</c:v>
                </c:pt>
                <c:pt idx="51">
                  <c:v>4296</c:v>
                </c:pt>
                <c:pt idx="52">
                  <c:v>4261</c:v>
                </c:pt>
                <c:pt idx="53">
                  <c:v>4366</c:v>
                </c:pt>
                <c:pt idx="54">
                  <c:v>4261</c:v>
                </c:pt>
                <c:pt idx="55">
                  <c:v>4298</c:v>
                </c:pt>
                <c:pt idx="56">
                  <c:v>4429</c:v>
                </c:pt>
                <c:pt idx="57">
                  <c:v>4370</c:v>
                </c:pt>
                <c:pt idx="58">
                  <c:v>4365</c:v>
                </c:pt>
                <c:pt idx="59">
                  <c:v>4356</c:v>
                </c:pt>
                <c:pt idx="60">
                  <c:v>4457</c:v>
                </c:pt>
                <c:pt idx="61">
                  <c:v>4560</c:v>
                </c:pt>
                <c:pt idx="62">
                  <c:v>4575</c:v>
                </c:pt>
                <c:pt idx="63">
                  <c:v>4389</c:v>
                </c:pt>
                <c:pt idx="64">
                  <c:v>4533</c:v>
                </c:pt>
                <c:pt idx="65">
                  <c:v>4440</c:v>
                </c:pt>
                <c:pt idx="66">
                  <c:v>4327</c:v>
                </c:pt>
                <c:pt idx="67">
                  <c:v>4450</c:v>
                </c:pt>
                <c:pt idx="68">
                  <c:v>4302</c:v>
                </c:pt>
                <c:pt idx="69">
                  <c:v>4389</c:v>
                </c:pt>
                <c:pt idx="70">
                  <c:v>4489</c:v>
                </c:pt>
                <c:pt idx="71">
                  <c:v>4452</c:v>
                </c:pt>
                <c:pt idx="72">
                  <c:v>4487</c:v>
                </c:pt>
                <c:pt idx="73">
                  <c:v>4571</c:v>
                </c:pt>
                <c:pt idx="74">
                  <c:v>4369</c:v>
                </c:pt>
                <c:pt idx="75">
                  <c:v>4572</c:v>
                </c:pt>
                <c:pt idx="76">
                  <c:v>4663</c:v>
                </c:pt>
                <c:pt idx="77">
                  <c:v>4440</c:v>
                </c:pt>
                <c:pt idx="78">
                  <c:v>4561</c:v>
                </c:pt>
                <c:pt idx="79">
                  <c:v>4730</c:v>
                </c:pt>
                <c:pt idx="80">
                  <c:v>4726</c:v>
                </c:pt>
                <c:pt idx="81">
                  <c:v>4518</c:v>
                </c:pt>
                <c:pt idx="82">
                  <c:v>4622</c:v>
                </c:pt>
                <c:pt idx="83">
                  <c:v>4614</c:v>
                </c:pt>
                <c:pt idx="84">
                  <c:v>4626</c:v>
                </c:pt>
                <c:pt idx="85">
                  <c:v>4696</c:v>
                </c:pt>
                <c:pt idx="86">
                  <c:v>4763</c:v>
                </c:pt>
                <c:pt idx="87">
                  <c:v>4880</c:v>
                </c:pt>
                <c:pt idx="88">
                  <c:v>4808</c:v>
                </c:pt>
                <c:pt idx="89">
                  <c:v>4925</c:v>
                </c:pt>
                <c:pt idx="90">
                  <c:v>5008</c:v>
                </c:pt>
                <c:pt idx="91">
                  <c:v>4810</c:v>
                </c:pt>
                <c:pt idx="92">
                  <c:v>5149</c:v>
                </c:pt>
                <c:pt idx="93">
                  <c:v>5111</c:v>
                </c:pt>
                <c:pt idx="94">
                  <c:v>4978</c:v>
                </c:pt>
                <c:pt idx="95">
                  <c:v>5192</c:v>
                </c:pt>
                <c:pt idx="96">
                  <c:v>5061</c:v>
                </c:pt>
                <c:pt idx="97">
                  <c:v>5127</c:v>
                </c:pt>
                <c:pt idx="98">
                  <c:v>5126</c:v>
                </c:pt>
                <c:pt idx="99">
                  <c:v>5196</c:v>
                </c:pt>
                <c:pt idx="100">
                  <c:v>5142</c:v>
                </c:pt>
                <c:pt idx="101">
                  <c:v>5125</c:v>
                </c:pt>
                <c:pt idx="102">
                  <c:v>5150</c:v>
                </c:pt>
                <c:pt idx="103">
                  <c:v>5163</c:v>
                </c:pt>
                <c:pt idx="104">
                  <c:v>5287</c:v>
                </c:pt>
                <c:pt idx="105">
                  <c:v>5338</c:v>
                </c:pt>
                <c:pt idx="106">
                  <c:v>5358</c:v>
                </c:pt>
                <c:pt idx="107">
                  <c:v>5540</c:v>
                </c:pt>
                <c:pt idx="108">
                  <c:v>5220</c:v>
                </c:pt>
                <c:pt idx="109">
                  <c:v>5470</c:v>
                </c:pt>
                <c:pt idx="110">
                  <c:v>5359</c:v>
                </c:pt>
                <c:pt idx="111">
                  <c:v>5294</c:v>
                </c:pt>
                <c:pt idx="112">
                  <c:v>5197</c:v>
                </c:pt>
                <c:pt idx="113">
                  <c:v>5281</c:v>
                </c:pt>
                <c:pt idx="114">
                  <c:v>5426</c:v>
                </c:pt>
                <c:pt idx="115">
                  <c:v>5327</c:v>
                </c:pt>
                <c:pt idx="116">
                  <c:v>5306</c:v>
                </c:pt>
                <c:pt idx="117">
                  <c:v>5210</c:v>
                </c:pt>
                <c:pt idx="118">
                  <c:v>5308</c:v>
                </c:pt>
                <c:pt idx="119">
                  <c:v>5343</c:v>
                </c:pt>
                <c:pt idx="120">
                  <c:v>5499</c:v>
                </c:pt>
                <c:pt idx="121">
                  <c:v>5350</c:v>
                </c:pt>
                <c:pt idx="122">
                  <c:v>5395</c:v>
                </c:pt>
                <c:pt idx="123">
                  <c:v>5272</c:v>
                </c:pt>
                <c:pt idx="124">
                  <c:v>5477</c:v>
                </c:pt>
                <c:pt idx="125">
                  <c:v>5635</c:v>
                </c:pt>
                <c:pt idx="126">
                  <c:v>5497</c:v>
                </c:pt>
                <c:pt idx="127">
                  <c:v>5519</c:v>
                </c:pt>
                <c:pt idx="128">
                  <c:v>5450</c:v>
                </c:pt>
                <c:pt idx="129">
                  <c:v>5581</c:v>
                </c:pt>
                <c:pt idx="130">
                  <c:v>5494</c:v>
                </c:pt>
                <c:pt idx="131">
                  <c:v>5421</c:v>
                </c:pt>
                <c:pt idx="132">
                  <c:v>5512</c:v>
                </c:pt>
                <c:pt idx="133">
                  <c:v>5624</c:v>
                </c:pt>
                <c:pt idx="134">
                  <c:v>5623</c:v>
                </c:pt>
                <c:pt idx="135">
                  <c:v>5590</c:v>
                </c:pt>
                <c:pt idx="136">
                  <c:v>5859</c:v>
                </c:pt>
                <c:pt idx="137">
                  <c:v>5760</c:v>
                </c:pt>
                <c:pt idx="138">
                  <c:v>5649</c:v>
                </c:pt>
                <c:pt idx="139">
                  <c:v>5815</c:v>
                </c:pt>
                <c:pt idx="140">
                  <c:v>5625</c:v>
                </c:pt>
                <c:pt idx="141">
                  <c:v>5907</c:v>
                </c:pt>
                <c:pt idx="142">
                  <c:v>5826</c:v>
                </c:pt>
                <c:pt idx="143">
                  <c:v>5768</c:v>
                </c:pt>
                <c:pt idx="144">
                  <c:v>5786</c:v>
                </c:pt>
                <c:pt idx="145">
                  <c:v>5704</c:v>
                </c:pt>
                <c:pt idx="146">
                  <c:v>5689</c:v>
                </c:pt>
                <c:pt idx="147">
                  <c:v>6016</c:v>
                </c:pt>
                <c:pt idx="148">
                  <c:v>5686</c:v>
                </c:pt>
                <c:pt idx="149">
                  <c:v>5801</c:v>
                </c:pt>
                <c:pt idx="150">
                  <c:v>5871</c:v>
                </c:pt>
                <c:pt idx="151">
                  <c:v>5900</c:v>
                </c:pt>
                <c:pt idx="152">
                  <c:v>5963</c:v>
                </c:pt>
                <c:pt idx="153">
                  <c:v>5781</c:v>
                </c:pt>
                <c:pt idx="154">
                  <c:v>5847</c:v>
                </c:pt>
                <c:pt idx="155">
                  <c:v>5951</c:v>
                </c:pt>
                <c:pt idx="156">
                  <c:v>5968</c:v>
                </c:pt>
                <c:pt idx="157">
                  <c:v>5997</c:v>
                </c:pt>
                <c:pt idx="158">
                  <c:v>5195</c:v>
                </c:pt>
                <c:pt idx="159">
                  <c:v>4016</c:v>
                </c:pt>
                <c:pt idx="160">
                  <c:v>8136</c:v>
                </c:pt>
                <c:pt idx="161">
                  <c:v>7461</c:v>
                </c:pt>
                <c:pt idx="162">
                  <c:v>6304</c:v>
                </c:pt>
                <c:pt idx="163">
                  <c:v>5993</c:v>
                </c:pt>
                <c:pt idx="164">
                  <c:v>5974</c:v>
                </c:pt>
                <c:pt idx="165">
                  <c:v>6090</c:v>
                </c:pt>
                <c:pt idx="166">
                  <c:v>5883</c:v>
                </c:pt>
                <c:pt idx="167">
                  <c:v>5573</c:v>
                </c:pt>
                <c:pt idx="168">
                  <c:v>5607</c:v>
                </c:pt>
                <c:pt idx="169">
                  <c:v>5832</c:v>
                </c:pt>
                <c:pt idx="170">
                  <c:v>6161</c:v>
                </c:pt>
                <c:pt idx="171">
                  <c:v>6178</c:v>
                </c:pt>
                <c:pt idx="172">
                  <c:v>6021</c:v>
                </c:pt>
                <c:pt idx="173">
                  <c:v>6581</c:v>
                </c:pt>
                <c:pt idx="174">
                  <c:v>6723</c:v>
                </c:pt>
                <c:pt idx="175">
                  <c:v>6374</c:v>
                </c:pt>
                <c:pt idx="176">
                  <c:v>6644</c:v>
                </c:pt>
                <c:pt idx="177">
                  <c:v>6682</c:v>
                </c:pt>
                <c:pt idx="178">
                  <c:v>6816</c:v>
                </c:pt>
                <c:pt idx="179">
                  <c:v>6618</c:v>
                </c:pt>
                <c:pt idx="180">
                  <c:v>6421</c:v>
                </c:pt>
                <c:pt idx="181">
                  <c:v>6862</c:v>
                </c:pt>
                <c:pt idx="182">
                  <c:v>6619</c:v>
                </c:pt>
                <c:pt idx="183">
                  <c:v>6576</c:v>
                </c:pt>
                <c:pt idx="184">
                  <c:v>6465</c:v>
                </c:pt>
                <c:pt idx="185">
                  <c:v>6449</c:v>
                </c:pt>
                <c:pt idx="186">
                  <c:v>6457</c:v>
                </c:pt>
                <c:pt idx="187">
                  <c:v>6453</c:v>
                </c:pt>
                <c:pt idx="188">
                  <c:v>6188</c:v>
                </c:pt>
                <c:pt idx="189">
                  <c:v>6118</c:v>
                </c:pt>
                <c:pt idx="190">
                  <c:v>6106</c:v>
                </c:pt>
                <c:pt idx="191">
                  <c:v>6143</c:v>
                </c:pt>
                <c:pt idx="192">
                  <c:v>6374</c:v>
                </c:pt>
                <c:pt idx="193">
                  <c:v>6058</c:v>
                </c:pt>
                <c:pt idx="194">
                  <c:v>5955</c:v>
                </c:pt>
                <c:pt idx="195">
                  <c:v>5951</c:v>
                </c:pt>
                <c:pt idx="196">
                  <c:v>6171</c:v>
                </c:pt>
                <c:pt idx="197">
                  <c:v>5895</c:v>
                </c:pt>
                <c:pt idx="198">
                  <c:v>5733</c:v>
                </c:pt>
                <c:pt idx="199">
                  <c:v>5888</c:v>
                </c:pt>
                <c:pt idx="200">
                  <c:v>5851</c:v>
                </c:pt>
                <c:pt idx="201">
                  <c:v>5814</c:v>
                </c:pt>
                <c:pt idx="202">
                  <c:v>5569</c:v>
                </c:pt>
                <c:pt idx="203">
                  <c:v>5787</c:v>
                </c:pt>
                <c:pt idx="204">
                  <c:v>5698</c:v>
                </c:pt>
                <c:pt idx="205">
                  <c:v>5781</c:v>
                </c:pt>
                <c:pt idx="206">
                  <c:v>5617</c:v>
                </c:pt>
                <c:pt idx="207">
                  <c:v>5615</c:v>
                </c:pt>
                <c:pt idx="208">
                  <c:v>5655</c:v>
                </c:pt>
                <c:pt idx="209">
                  <c:v>5248</c:v>
                </c:pt>
                <c:pt idx="210">
                  <c:v>5416</c:v>
                </c:pt>
                <c:pt idx="211">
                  <c:v>5435</c:v>
                </c:pt>
                <c:pt idx="212">
                  <c:v>5582</c:v>
                </c:pt>
                <c:pt idx="213">
                  <c:v>5394</c:v>
                </c:pt>
                <c:pt idx="214">
                  <c:v>5373</c:v>
                </c:pt>
                <c:pt idx="215">
                  <c:v>5462</c:v>
                </c:pt>
                <c:pt idx="216">
                  <c:v>5371</c:v>
                </c:pt>
                <c:pt idx="217">
                  <c:v>5370</c:v>
                </c:pt>
                <c:pt idx="218">
                  <c:v>5404</c:v>
                </c:pt>
                <c:pt idx="219">
                  <c:v>5573</c:v>
                </c:pt>
              </c:numCache>
            </c:numRef>
          </c:val>
          <c:smooth val="0"/>
          <c:extLst>
            <c:ext xmlns:c16="http://schemas.microsoft.com/office/drawing/2014/chart" uri="{C3380CC4-5D6E-409C-BE32-E72D297353CC}">
              <c16:uniqueId val="{00000001-7DE0-40F4-919D-61A99625AB68}"/>
            </c:ext>
          </c:extLst>
        </c:ser>
        <c:ser>
          <c:idx val="4"/>
          <c:order val="3"/>
          <c:tx>
            <c:strRef>
              <c:f>Sheet1!$F$1</c:f>
              <c:strCache>
                <c:ptCount val="1"/>
                <c:pt idx="0">
                  <c:v>Quits</c:v>
                </c:pt>
              </c:strCache>
            </c:strRef>
          </c:tx>
          <c:spPr>
            <a:ln w="16916">
              <a:solidFill>
                <a:srgbClr val="FF0000"/>
              </a:solidFill>
              <a:prstDash val="solid"/>
            </a:ln>
          </c:spPr>
          <c:marker>
            <c:symbol val="star"/>
            <c:size val="6"/>
            <c:spPr>
              <a:noFill/>
              <a:ln>
                <a:solidFill>
                  <a:srgbClr val="FF0000"/>
                </a:solidFill>
                <a:prstDash val="solid"/>
              </a:ln>
            </c:spPr>
          </c:marker>
          <c:cat>
            <c:strRef>
              <c:f>Sheet1!$A$2:$A$226</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Sheet1!$F$2:$F$226</c:f>
              <c:numCache>
                <c:formatCode>General</c:formatCode>
                <c:ptCount val="225"/>
                <c:pt idx="0">
                  <c:v>2956</c:v>
                </c:pt>
                <c:pt idx="1">
                  <c:v>2933</c:v>
                </c:pt>
                <c:pt idx="2">
                  <c:v>2997</c:v>
                </c:pt>
                <c:pt idx="3">
                  <c:v>2911</c:v>
                </c:pt>
                <c:pt idx="4">
                  <c:v>3010</c:v>
                </c:pt>
                <c:pt idx="5">
                  <c:v>2910</c:v>
                </c:pt>
                <c:pt idx="6">
                  <c:v>2951</c:v>
                </c:pt>
                <c:pt idx="7">
                  <c:v>3014</c:v>
                </c:pt>
                <c:pt idx="8">
                  <c:v>2691</c:v>
                </c:pt>
                <c:pt idx="9">
                  <c:v>2926</c:v>
                </c:pt>
                <c:pt idx="10">
                  <c:v>2784</c:v>
                </c:pt>
                <c:pt idx="11">
                  <c:v>2773</c:v>
                </c:pt>
                <c:pt idx="12">
                  <c:v>2847</c:v>
                </c:pt>
                <c:pt idx="13">
                  <c:v>2881</c:v>
                </c:pt>
                <c:pt idx="14">
                  <c:v>2661</c:v>
                </c:pt>
                <c:pt idx="15">
                  <c:v>2837</c:v>
                </c:pt>
                <c:pt idx="16">
                  <c:v>2607</c:v>
                </c:pt>
                <c:pt idx="17">
                  <c:v>2595</c:v>
                </c:pt>
                <c:pt idx="18">
                  <c:v>2489</c:v>
                </c:pt>
                <c:pt idx="19">
                  <c:v>2445</c:v>
                </c:pt>
                <c:pt idx="20">
                  <c:v>2468</c:v>
                </c:pt>
                <c:pt idx="21">
                  <c:v>2347</c:v>
                </c:pt>
                <c:pt idx="22">
                  <c:v>2157</c:v>
                </c:pt>
                <c:pt idx="23">
                  <c:v>2084</c:v>
                </c:pt>
                <c:pt idx="24">
                  <c:v>1976</c:v>
                </c:pt>
                <c:pt idx="25">
                  <c:v>1952</c:v>
                </c:pt>
                <c:pt idx="26">
                  <c:v>1834</c:v>
                </c:pt>
                <c:pt idx="27">
                  <c:v>1712</c:v>
                </c:pt>
                <c:pt idx="28">
                  <c:v>1683</c:v>
                </c:pt>
                <c:pt idx="29">
                  <c:v>1685</c:v>
                </c:pt>
                <c:pt idx="30">
                  <c:v>1685</c:v>
                </c:pt>
                <c:pt idx="31">
                  <c:v>1555</c:v>
                </c:pt>
                <c:pt idx="32">
                  <c:v>1627</c:v>
                </c:pt>
                <c:pt idx="33">
                  <c:v>1660</c:v>
                </c:pt>
                <c:pt idx="34">
                  <c:v>1810</c:v>
                </c:pt>
                <c:pt idx="35">
                  <c:v>1766</c:v>
                </c:pt>
                <c:pt idx="36">
                  <c:v>1742</c:v>
                </c:pt>
                <c:pt idx="37">
                  <c:v>1844</c:v>
                </c:pt>
                <c:pt idx="38">
                  <c:v>1856</c:v>
                </c:pt>
                <c:pt idx="39">
                  <c:v>1897</c:v>
                </c:pt>
                <c:pt idx="40">
                  <c:v>1813</c:v>
                </c:pt>
                <c:pt idx="41">
                  <c:v>1911</c:v>
                </c:pt>
                <c:pt idx="42">
                  <c:v>1785</c:v>
                </c:pt>
                <c:pt idx="43">
                  <c:v>1842</c:v>
                </c:pt>
                <c:pt idx="44">
                  <c:v>1895</c:v>
                </c:pt>
                <c:pt idx="45">
                  <c:v>1846</c:v>
                </c:pt>
                <c:pt idx="46">
                  <c:v>1887</c:v>
                </c:pt>
                <c:pt idx="47">
                  <c:v>1977</c:v>
                </c:pt>
                <c:pt idx="48">
                  <c:v>1832</c:v>
                </c:pt>
                <c:pt idx="49">
                  <c:v>1958</c:v>
                </c:pt>
                <c:pt idx="50">
                  <c:v>2033</c:v>
                </c:pt>
                <c:pt idx="51">
                  <c:v>1882</c:v>
                </c:pt>
                <c:pt idx="52">
                  <c:v>1965</c:v>
                </c:pt>
                <c:pt idx="53">
                  <c:v>1923</c:v>
                </c:pt>
                <c:pt idx="54">
                  <c:v>1986</c:v>
                </c:pt>
                <c:pt idx="55">
                  <c:v>2031</c:v>
                </c:pt>
                <c:pt idx="56">
                  <c:v>2041</c:v>
                </c:pt>
                <c:pt idx="57">
                  <c:v>1997</c:v>
                </c:pt>
                <c:pt idx="58">
                  <c:v>2039</c:v>
                </c:pt>
                <c:pt idx="59">
                  <c:v>1981</c:v>
                </c:pt>
                <c:pt idx="60">
                  <c:v>2030</c:v>
                </c:pt>
                <c:pt idx="61">
                  <c:v>2130</c:v>
                </c:pt>
                <c:pt idx="62">
                  <c:v>2167</c:v>
                </c:pt>
                <c:pt idx="63">
                  <c:v>2134</c:v>
                </c:pt>
                <c:pt idx="64">
                  <c:v>2138</c:v>
                </c:pt>
                <c:pt idx="65">
                  <c:v>2152</c:v>
                </c:pt>
                <c:pt idx="66">
                  <c:v>2072</c:v>
                </c:pt>
                <c:pt idx="67">
                  <c:v>2069</c:v>
                </c:pt>
                <c:pt idx="68">
                  <c:v>1950</c:v>
                </c:pt>
                <c:pt idx="69">
                  <c:v>2035</c:v>
                </c:pt>
                <c:pt idx="70">
                  <c:v>2078</c:v>
                </c:pt>
                <c:pt idx="71">
                  <c:v>2051</c:v>
                </c:pt>
                <c:pt idx="72">
                  <c:v>2280</c:v>
                </c:pt>
                <c:pt idx="73">
                  <c:v>2298</c:v>
                </c:pt>
                <c:pt idx="74">
                  <c:v>2124</c:v>
                </c:pt>
                <c:pt idx="75">
                  <c:v>2296</c:v>
                </c:pt>
                <c:pt idx="76">
                  <c:v>2234</c:v>
                </c:pt>
                <c:pt idx="77">
                  <c:v>2203</c:v>
                </c:pt>
                <c:pt idx="78">
                  <c:v>2363</c:v>
                </c:pt>
                <c:pt idx="79">
                  <c:v>2316</c:v>
                </c:pt>
                <c:pt idx="80">
                  <c:v>2302</c:v>
                </c:pt>
                <c:pt idx="81">
                  <c:v>2372</c:v>
                </c:pt>
                <c:pt idx="82">
                  <c:v>2391</c:v>
                </c:pt>
                <c:pt idx="83">
                  <c:v>2287</c:v>
                </c:pt>
                <c:pt idx="84">
                  <c:v>2311</c:v>
                </c:pt>
                <c:pt idx="85">
                  <c:v>2411</c:v>
                </c:pt>
                <c:pt idx="86">
                  <c:v>2449</c:v>
                </c:pt>
                <c:pt idx="87">
                  <c:v>2474</c:v>
                </c:pt>
                <c:pt idx="88">
                  <c:v>2483</c:v>
                </c:pt>
                <c:pt idx="89">
                  <c:v>2507</c:v>
                </c:pt>
                <c:pt idx="90">
                  <c:v>2633</c:v>
                </c:pt>
                <c:pt idx="91">
                  <c:v>2549</c:v>
                </c:pt>
                <c:pt idx="92">
                  <c:v>2732</c:v>
                </c:pt>
                <c:pt idx="93">
                  <c:v>2718</c:v>
                </c:pt>
                <c:pt idx="94">
                  <c:v>2600</c:v>
                </c:pt>
                <c:pt idx="95">
                  <c:v>2552</c:v>
                </c:pt>
                <c:pt idx="96">
                  <c:v>2764</c:v>
                </c:pt>
                <c:pt idx="97">
                  <c:v>2741</c:v>
                </c:pt>
                <c:pt idx="98">
                  <c:v>2754</c:v>
                </c:pt>
                <c:pt idx="99">
                  <c:v>2705</c:v>
                </c:pt>
                <c:pt idx="100">
                  <c:v>2743</c:v>
                </c:pt>
                <c:pt idx="101">
                  <c:v>2756</c:v>
                </c:pt>
                <c:pt idx="102">
                  <c:v>2764</c:v>
                </c:pt>
                <c:pt idx="103">
                  <c:v>2879</c:v>
                </c:pt>
                <c:pt idx="104">
                  <c:v>2778</c:v>
                </c:pt>
                <c:pt idx="105">
                  <c:v>2810</c:v>
                </c:pt>
                <c:pt idx="106">
                  <c:v>2897</c:v>
                </c:pt>
                <c:pt idx="107">
                  <c:v>3056</c:v>
                </c:pt>
                <c:pt idx="108">
                  <c:v>2875</c:v>
                </c:pt>
                <c:pt idx="109">
                  <c:v>2994</c:v>
                </c:pt>
                <c:pt idx="110">
                  <c:v>2917</c:v>
                </c:pt>
                <c:pt idx="111">
                  <c:v>2955</c:v>
                </c:pt>
                <c:pt idx="112">
                  <c:v>3009</c:v>
                </c:pt>
                <c:pt idx="113">
                  <c:v>3018</c:v>
                </c:pt>
                <c:pt idx="114">
                  <c:v>2967</c:v>
                </c:pt>
                <c:pt idx="115">
                  <c:v>2998</c:v>
                </c:pt>
                <c:pt idx="116">
                  <c:v>3047</c:v>
                </c:pt>
                <c:pt idx="117">
                  <c:v>3074</c:v>
                </c:pt>
                <c:pt idx="118">
                  <c:v>3026</c:v>
                </c:pt>
                <c:pt idx="119">
                  <c:v>2989</c:v>
                </c:pt>
                <c:pt idx="120">
                  <c:v>3188</c:v>
                </c:pt>
                <c:pt idx="121">
                  <c:v>3089</c:v>
                </c:pt>
                <c:pt idx="122">
                  <c:v>3150</c:v>
                </c:pt>
                <c:pt idx="123">
                  <c:v>3028</c:v>
                </c:pt>
                <c:pt idx="124">
                  <c:v>3111</c:v>
                </c:pt>
                <c:pt idx="125">
                  <c:v>3154</c:v>
                </c:pt>
                <c:pt idx="126">
                  <c:v>3097</c:v>
                </c:pt>
                <c:pt idx="127">
                  <c:v>3103</c:v>
                </c:pt>
                <c:pt idx="128">
                  <c:v>3190</c:v>
                </c:pt>
                <c:pt idx="129">
                  <c:v>3219</c:v>
                </c:pt>
                <c:pt idx="130">
                  <c:v>3186</c:v>
                </c:pt>
                <c:pt idx="131">
                  <c:v>3222</c:v>
                </c:pt>
                <c:pt idx="132">
                  <c:v>3019</c:v>
                </c:pt>
                <c:pt idx="133">
                  <c:v>3222</c:v>
                </c:pt>
                <c:pt idx="134">
                  <c:v>3323</c:v>
                </c:pt>
                <c:pt idx="135">
                  <c:v>3370</c:v>
                </c:pt>
                <c:pt idx="136">
                  <c:v>3382</c:v>
                </c:pt>
                <c:pt idx="137">
                  <c:v>3382</c:v>
                </c:pt>
                <c:pt idx="138">
                  <c:v>3426</c:v>
                </c:pt>
                <c:pt idx="139">
                  <c:v>3423</c:v>
                </c:pt>
                <c:pt idx="140">
                  <c:v>3391</c:v>
                </c:pt>
                <c:pt idx="141">
                  <c:v>3458</c:v>
                </c:pt>
                <c:pt idx="142">
                  <c:v>3511</c:v>
                </c:pt>
                <c:pt idx="143">
                  <c:v>3407</c:v>
                </c:pt>
                <c:pt idx="144">
                  <c:v>3517</c:v>
                </c:pt>
                <c:pt idx="145">
                  <c:v>3547</c:v>
                </c:pt>
                <c:pt idx="146">
                  <c:v>3529</c:v>
                </c:pt>
                <c:pt idx="147">
                  <c:v>3501</c:v>
                </c:pt>
                <c:pt idx="148">
                  <c:v>3472</c:v>
                </c:pt>
                <c:pt idx="149">
                  <c:v>3474</c:v>
                </c:pt>
                <c:pt idx="150">
                  <c:v>3654</c:v>
                </c:pt>
                <c:pt idx="151">
                  <c:v>3540</c:v>
                </c:pt>
                <c:pt idx="152">
                  <c:v>3447</c:v>
                </c:pt>
                <c:pt idx="153">
                  <c:v>3452</c:v>
                </c:pt>
                <c:pt idx="154">
                  <c:v>3541</c:v>
                </c:pt>
                <c:pt idx="155">
                  <c:v>3487</c:v>
                </c:pt>
                <c:pt idx="156">
                  <c:v>3567</c:v>
                </c:pt>
                <c:pt idx="157">
                  <c:v>3463</c:v>
                </c:pt>
                <c:pt idx="158">
                  <c:v>2931</c:v>
                </c:pt>
                <c:pt idx="159">
                  <c:v>2002</c:v>
                </c:pt>
                <c:pt idx="160">
                  <c:v>2251</c:v>
                </c:pt>
                <c:pt idx="161">
                  <c:v>2590</c:v>
                </c:pt>
                <c:pt idx="162">
                  <c:v>3035</c:v>
                </c:pt>
                <c:pt idx="163">
                  <c:v>2917</c:v>
                </c:pt>
                <c:pt idx="164">
                  <c:v>3156</c:v>
                </c:pt>
                <c:pt idx="165">
                  <c:v>3308</c:v>
                </c:pt>
                <c:pt idx="166">
                  <c:v>3258</c:v>
                </c:pt>
                <c:pt idx="167">
                  <c:v>3379</c:v>
                </c:pt>
                <c:pt idx="168">
                  <c:v>3289</c:v>
                </c:pt>
                <c:pt idx="169">
                  <c:v>3435</c:v>
                </c:pt>
                <c:pt idx="170">
                  <c:v>3646</c:v>
                </c:pt>
                <c:pt idx="171">
                  <c:v>3940</c:v>
                </c:pt>
                <c:pt idx="172">
                  <c:v>3828</c:v>
                </c:pt>
                <c:pt idx="173">
                  <c:v>4006</c:v>
                </c:pt>
                <c:pt idx="174">
                  <c:v>4076</c:v>
                </c:pt>
                <c:pt idx="175">
                  <c:v>4169</c:v>
                </c:pt>
                <c:pt idx="176">
                  <c:v>4294</c:v>
                </c:pt>
                <c:pt idx="177">
                  <c:v>4140</c:v>
                </c:pt>
                <c:pt idx="178">
                  <c:v>4471</c:v>
                </c:pt>
                <c:pt idx="179">
                  <c:v>4314</c:v>
                </c:pt>
                <c:pt idx="180">
                  <c:v>4439</c:v>
                </c:pt>
                <c:pt idx="181">
                  <c:v>4265</c:v>
                </c:pt>
                <c:pt idx="182">
                  <c:v>4447</c:v>
                </c:pt>
                <c:pt idx="183">
                  <c:v>4515</c:v>
                </c:pt>
                <c:pt idx="184">
                  <c:v>4253</c:v>
                </c:pt>
                <c:pt idx="185">
                  <c:v>4163</c:v>
                </c:pt>
                <c:pt idx="186">
                  <c:v>4048</c:v>
                </c:pt>
                <c:pt idx="187">
                  <c:v>4200</c:v>
                </c:pt>
                <c:pt idx="188">
                  <c:v>4060</c:v>
                </c:pt>
                <c:pt idx="189">
                  <c:v>3949</c:v>
                </c:pt>
                <c:pt idx="190">
                  <c:v>4092</c:v>
                </c:pt>
                <c:pt idx="191">
                  <c:v>4098</c:v>
                </c:pt>
                <c:pt idx="192">
                  <c:v>3882</c:v>
                </c:pt>
                <c:pt idx="193">
                  <c:v>3964</c:v>
                </c:pt>
                <c:pt idx="194">
                  <c:v>3809</c:v>
                </c:pt>
                <c:pt idx="195">
                  <c:v>3611</c:v>
                </c:pt>
                <c:pt idx="196">
                  <c:v>4009</c:v>
                </c:pt>
                <c:pt idx="197">
                  <c:v>3716</c:v>
                </c:pt>
                <c:pt idx="198">
                  <c:v>3615</c:v>
                </c:pt>
                <c:pt idx="199">
                  <c:v>3595</c:v>
                </c:pt>
                <c:pt idx="200">
                  <c:v>3596</c:v>
                </c:pt>
                <c:pt idx="201">
                  <c:v>3634</c:v>
                </c:pt>
                <c:pt idx="202">
                  <c:v>3516</c:v>
                </c:pt>
                <c:pt idx="203">
                  <c:v>3439</c:v>
                </c:pt>
                <c:pt idx="204">
                  <c:v>3446</c:v>
                </c:pt>
                <c:pt idx="205">
                  <c:v>3527</c:v>
                </c:pt>
                <c:pt idx="206">
                  <c:v>3409</c:v>
                </c:pt>
                <c:pt idx="207">
                  <c:v>3452</c:v>
                </c:pt>
                <c:pt idx="208">
                  <c:v>3403</c:v>
                </c:pt>
                <c:pt idx="209">
                  <c:v>3214</c:v>
                </c:pt>
                <c:pt idx="210">
                  <c:v>3243</c:v>
                </c:pt>
                <c:pt idx="211">
                  <c:v>3178</c:v>
                </c:pt>
                <c:pt idx="212">
                  <c:v>3098</c:v>
                </c:pt>
                <c:pt idx="213">
                  <c:v>3283</c:v>
                </c:pt>
                <c:pt idx="214">
                  <c:v>3130</c:v>
                </c:pt>
                <c:pt idx="215">
                  <c:v>3197</c:v>
                </c:pt>
                <c:pt idx="216">
                  <c:v>3256</c:v>
                </c:pt>
                <c:pt idx="217">
                  <c:v>3250</c:v>
                </c:pt>
                <c:pt idx="218">
                  <c:v>3344</c:v>
                </c:pt>
                <c:pt idx="219">
                  <c:v>3194</c:v>
                </c:pt>
              </c:numCache>
            </c:numRef>
          </c:val>
          <c:smooth val="0"/>
          <c:extLst>
            <c:ext xmlns:c16="http://schemas.microsoft.com/office/drawing/2014/chart" uri="{C3380CC4-5D6E-409C-BE32-E72D297353CC}">
              <c16:uniqueId val="{00000002-7DE0-40F4-919D-61A99625AB68}"/>
            </c:ext>
          </c:extLst>
        </c:ser>
        <c:dLbls>
          <c:showLegendKey val="0"/>
          <c:showVal val="0"/>
          <c:showCatName val="0"/>
          <c:showSerName val="0"/>
          <c:showPercent val="0"/>
          <c:showBubbleSize val="0"/>
        </c:dLbls>
        <c:marker val="1"/>
        <c:smooth val="0"/>
        <c:axId val="230113024"/>
        <c:axId val="1"/>
      </c:lineChart>
      <c:lineChart>
        <c:grouping val="standard"/>
        <c:varyColors val="0"/>
        <c:ser>
          <c:idx val="1"/>
          <c:order val="0"/>
          <c:tx>
            <c:strRef>
              <c:f>Sheet1!$C$1</c:f>
              <c:strCache>
                <c:ptCount val="1"/>
                <c:pt idx="0">
                  <c:v>Job Openings</c:v>
                </c:pt>
              </c:strCache>
            </c:strRef>
          </c:tx>
          <c:spPr>
            <a:ln w="50747">
              <a:solidFill>
                <a:srgbClr val="0000FF"/>
              </a:solidFill>
              <a:prstDash val="solid"/>
            </a:ln>
          </c:spPr>
          <c:marker>
            <c:symbol val="none"/>
          </c:marker>
          <c:cat>
            <c:strRef>
              <c:f>Sheet1!$A$2:$A$226</c:f>
              <c:strCache>
                <c:ptCount val="217"/>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pt idx="204">
                  <c:v>24</c:v>
                </c:pt>
                <c:pt idx="216">
                  <c:v>25</c:v>
                </c:pt>
              </c:strCache>
            </c:strRef>
          </c:cat>
          <c:val>
            <c:numRef>
              <c:f>Sheet1!$C$2:$C$226</c:f>
              <c:numCache>
                <c:formatCode>General</c:formatCode>
                <c:ptCount val="225"/>
                <c:pt idx="0">
                  <c:v>4763</c:v>
                </c:pt>
                <c:pt idx="1">
                  <c:v>4699</c:v>
                </c:pt>
                <c:pt idx="2">
                  <c:v>4962</c:v>
                </c:pt>
                <c:pt idx="3">
                  <c:v>4689</c:v>
                </c:pt>
                <c:pt idx="4">
                  <c:v>4657</c:v>
                </c:pt>
                <c:pt idx="5">
                  <c:v>4859</c:v>
                </c:pt>
                <c:pt idx="6">
                  <c:v>4598</c:v>
                </c:pt>
                <c:pt idx="7">
                  <c:v>4546</c:v>
                </c:pt>
                <c:pt idx="8">
                  <c:v>4652</c:v>
                </c:pt>
                <c:pt idx="9">
                  <c:v>4636</c:v>
                </c:pt>
                <c:pt idx="10">
                  <c:v>4646</c:v>
                </c:pt>
                <c:pt idx="11">
                  <c:v>4545</c:v>
                </c:pt>
                <c:pt idx="12">
                  <c:v>4624</c:v>
                </c:pt>
                <c:pt idx="13">
                  <c:v>4279</c:v>
                </c:pt>
                <c:pt idx="14">
                  <c:v>4225</c:v>
                </c:pt>
                <c:pt idx="15">
                  <c:v>4035</c:v>
                </c:pt>
                <c:pt idx="16">
                  <c:v>4194</c:v>
                </c:pt>
                <c:pt idx="17">
                  <c:v>3830</c:v>
                </c:pt>
                <c:pt idx="18">
                  <c:v>3749</c:v>
                </c:pt>
                <c:pt idx="19">
                  <c:v>3674</c:v>
                </c:pt>
                <c:pt idx="20">
                  <c:v>3222</c:v>
                </c:pt>
                <c:pt idx="21">
                  <c:v>3377</c:v>
                </c:pt>
                <c:pt idx="22">
                  <c:v>3231</c:v>
                </c:pt>
                <c:pt idx="23">
                  <c:v>3146</c:v>
                </c:pt>
                <c:pt idx="24">
                  <c:v>2738</c:v>
                </c:pt>
                <c:pt idx="25">
                  <c:v>2864</c:v>
                </c:pt>
                <c:pt idx="26">
                  <c:v>2534</c:v>
                </c:pt>
                <c:pt idx="27">
                  <c:v>2295</c:v>
                </c:pt>
                <c:pt idx="28">
                  <c:v>2549</c:v>
                </c:pt>
                <c:pt idx="29">
                  <c:v>2503</c:v>
                </c:pt>
                <c:pt idx="30">
                  <c:v>2232</c:v>
                </c:pt>
                <c:pt idx="31">
                  <c:v>2338</c:v>
                </c:pt>
                <c:pt idx="32">
                  <c:v>2487</c:v>
                </c:pt>
                <c:pt idx="33">
                  <c:v>2406</c:v>
                </c:pt>
                <c:pt idx="34">
                  <c:v>2503</c:v>
                </c:pt>
                <c:pt idx="35">
                  <c:v>2568</c:v>
                </c:pt>
                <c:pt idx="36">
                  <c:v>2837</c:v>
                </c:pt>
                <c:pt idx="37">
                  <c:v>2666</c:v>
                </c:pt>
                <c:pt idx="38">
                  <c:v>2679</c:v>
                </c:pt>
                <c:pt idx="39">
                  <c:v>3153</c:v>
                </c:pt>
                <c:pt idx="40">
                  <c:v>2988</c:v>
                </c:pt>
                <c:pt idx="41">
                  <c:v>2801</c:v>
                </c:pt>
                <c:pt idx="42">
                  <c:v>3082</c:v>
                </c:pt>
                <c:pt idx="43">
                  <c:v>2999</c:v>
                </c:pt>
                <c:pt idx="44">
                  <c:v>2918</c:v>
                </c:pt>
                <c:pt idx="45">
                  <c:v>3235</c:v>
                </c:pt>
                <c:pt idx="46">
                  <c:v>3211</c:v>
                </c:pt>
                <c:pt idx="47">
                  <c:v>3058</c:v>
                </c:pt>
                <c:pt idx="48">
                  <c:v>3104</c:v>
                </c:pt>
                <c:pt idx="49">
                  <c:v>3226</c:v>
                </c:pt>
                <c:pt idx="50">
                  <c:v>3261</c:v>
                </c:pt>
                <c:pt idx="51">
                  <c:v>3259</c:v>
                </c:pt>
                <c:pt idx="52">
                  <c:v>3179</c:v>
                </c:pt>
                <c:pt idx="53">
                  <c:v>3455</c:v>
                </c:pt>
                <c:pt idx="54">
                  <c:v>3623</c:v>
                </c:pt>
                <c:pt idx="55">
                  <c:v>3329</c:v>
                </c:pt>
                <c:pt idx="56">
                  <c:v>3774</c:v>
                </c:pt>
                <c:pt idx="57">
                  <c:v>3619</c:v>
                </c:pt>
                <c:pt idx="58">
                  <c:v>3565</c:v>
                </c:pt>
                <c:pt idx="59">
                  <c:v>3768</c:v>
                </c:pt>
                <c:pt idx="60">
                  <c:v>3909</c:v>
                </c:pt>
                <c:pt idx="61">
                  <c:v>3616</c:v>
                </c:pt>
                <c:pt idx="62">
                  <c:v>3979</c:v>
                </c:pt>
                <c:pt idx="63">
                  <c:v>3793</c:v>
                </c:pt>
                <c:pt idx="64">
                  <c:v>3835</c:v>
                </c:pt>
                <c:pt idx="65">
                  <c:v>3911</c:v>
                </c:pt>
                <c:pt idx="66">
                  <c:v>3735</c:v>
                </c:pt>
                <c:pt idx="67">
                  <c:v>3809</c:v>
                </c:pt>
                <c:pt idx="68">
                  <c:v>3882</c:v>
                </c:pt>
                <c:pt idx="69">
                  <c:v>3775</c:v>
                </c:pt>
                <c:pt idx="70">
                  <c:v>3878</c:v>
                </c:pt>
                <c:pt idx="71">
                  <c:v>3970</c:v>
                </c:pt>
                <c:pt idx="72">
                  <c:v>3923</c:v>
                </c:pt>
                <c:pt idx="73">
                  <c:v>4004</c:v>
                </c:pt>
                <c:pt idx="74">
                  <c:v>4076</c:v>
                </c:pt>
                <c:pt idx="75">
                  <c:v>3988</c:v>
                </c:pt>
                <c:pt idx="76">
                  <c:v>4145</c:v>
                </c:pt>
                <c:pt idx="77">
                  <c:v>4150</c:v>
                </c:pt>
                <c:pt idx="78">
                  <c:v>3885</c:v>
                </c:pt>
                <c:pt idx="79">
                  <c:v>4085</c:v>
                </c:pt>
                <c:pt idx="80">
                  <c:v>4128</c:v>
                </c:pt>
                <c:pt idx="81">
                  <c:v>4222</c:v>
                </c:pt>
                <c:pt idx="82">
                  <c:v>4119</c:v>
                </c:pt>
                <c:pt idx="83">
                  <c:v>4121</c:v>
                </c:pt>
                <c:pt idx="84">
                  <c:v>4127</c:v>
                </c:pt>
                <c:pt idx="85">
                  <c:v>4373</c:v>
                </c:pt>
                <c:pt idx="86">
                  <c:v>4388</c:v>
                </c:pt>
                <c:pt idx="87">
                  <c:v>4566</c:v>
                </c:pt>
                <c:pt idx="88">
                  <c:v>4747</c:v>
                </c:pt>
                <c:pt idx="89">
                  <c:v>4982</c:v>
                </c:pt>
                <c:pt idx="90">
                  <c:v>4846</c:v>
                </c:pt>
                <c:pt idx="91">
                  <c:v>5349</c:v>
                </c:pt>
                <c:pt idx="92">
                  <c:v>4914</c:v>
                </c:pt>
                <c:pt idx="93">
                  <c:v>5012</c:v>
                </c:pt>
                <c:pt idx="94">
                  <c:v>4843</c:v>
                </c:pt>
                <c:pt idx="95">
                  <c:v>5130</c:v>
                </c:pt>
                <c:pt idx="96">
                  <c:v>5344</c:v>
                </c:pt>
                <c:pt idx="97">
                  <c:v>5466</c:v>
                </c:pt>
                <c:pt idx="98">
                  <c:v>5210</c:v>
                </c:pt>
                <c:pt idx="99">
                  <c:v>5598</c:v>
                </c:pt>
                <c:pt idx="100">
                  <c:v>5563</c:v>
                </c:pt>
                <c:pt idx="101">
                  <c:v>5248</c:v>
                </c:pt>
                <c:pt idx="102">
                  <c:v>6056</c:v>
                </c:pt>
                <c:pt idx="103">
                  <c:v>5467</c:v>
                </c:pt>
                <c:pt idx="104">
                  <c:v>5488</c:v>
                </c:pt>
                <c:pt idx="105">
                  <c:v>5773</c:v>
                </c:pt>
                <c:pt idx="106">
                  <c:v>5708</c:v>
                </c:pt>
                <c:pt idx="107">
                  <c:v>5845</c:v>
                </c:pt>
                <c:pt idx="108">
                  <c:v>6012</c:v>
                </c:pt>
                <c:pt idx="109">
                  <c:v>5770</c:v>
                </c:pt>
                <c:pt idx="110">
                  <c:v>6129</c:v>
                </c:pt>
                <c:pt idx="111">
                  <c:v>5803</c:v>
                </c:pt>
                <c:pt idx="112">
                  <c:v>5777</c:v>
                </c:pt>
                <c:pt idx="113">
                  <c:v>5742</c:v>
                </c:pt>
                <c:pt idx="114">
                  <c:v>5962</c:v>
                </c:pt>
                <c:pt idx="115">
                  <c:v>5677</c:v>
                </c:pt>
                <c:pt idx="116">
                  <c:v>5868</c:v>
                </c:pt>
                <c:pt idx="117">
                  <c:v>5591</c:v>
                </c:pt>
                <c:pt idx="118">
                  <c:v>5971</c:v>
                </c:pt>
                <c:pt idx="119">
                  <c:v>5964</c:v>
                </c:pt>
                <c:pt idx="120">
                  <c:v>5617</c:v>
                </c:pt>
                <c:pt idx="121">
                  <c:v>5923</c:v>
                </c:pt>
                <c:pt idx="122">
                  <c:v>5811</c:v>
                </c:pt>
                <c:pt idx="123">
                  <c:v>6091</c:v>
                </c:pt>
                <c:pt idx="124">
                  <c:v>5826</c:v>
                </c:pt>
                <c:pt idx="125">
                  <c:v>6305</c:v>
                </c:pt>
                <c:pt idx="126">
                  <c:v>6238</c:v>
                </c:pt>
                <c:pt idx="127">
                  <c:v>6276</c:v>
                </c:pt>
                <c:pt idx="128">
                  <c:v>6320</c:v>
                </c:pt>
                <c:pt idx="129">
                  <c:v>6408</c:v>
                </c:pt>
                <c:pt idx="130">
                  <c:v>6271</c:v>
                </c:pt>
                <c:pt idx="131">
                  <c:v>6336</c:v>
                </c:pt>
                <c:pt idx="132">
                  <c:v>6621</c:v>
                </c:pt>
                <c:pt idx="133">
                  <c:v>6552</c:v>
                </c:pt>
                <c:pt idx="134">
                  <c:v>6818</c:v>
                </c:pt>
                <c:pt idx="135">
                  <c:v>6877</c:v>
                </c:pt>
                <c:pt idx="136">
                  <c:v>7016</c:v>
                </c:pt>
                <c:pt idx="137">
                  <c:v>7230</c:v>
                </c:pt>
                <c:pt idx="138">
                  <c:v>7190</c:v>
                </c:pt>
                <c:pt idx="139">
                  <c:v>7208</c:v>
                </c:pt>
                <c:pt idx="140">
                  <c:v>7411</c:v>
                </c:pt>
                <c:pt idx="141">
                  <c:v>7304</c:v>
                </c:pt>
                <c:pt idx="142">
                  <c:v>7594</c:v>
                </c:pt>
                <c:pt idx="143">
                  <c:v>7489</c:v>
                </c:pt>
                <c:pt idx="144">
                  <c:v>7502</c:v>
                </c:pt>
                <c:pt idx="145">
                  <c:v>7066</c:v>
                </c:pt>
                <c:pt idx="146">
                  <c:v>7317</c:v>
                </c:pt>
                <c:pt idx="147">
                  <c:v>7272</c:v>
                </c:pt>
                <c:pt idx="148">
                  <c:v>7275</c:v>
                </c:pt>
                <c:pt idx="149">
                  <c:v>7194</c:v>
                </c:pt>
                <c:pt idx="150">
                  <c:v>7042</c:v>
                </c:pt>
                <c:pt idx="151">
                  <c:v>7178</c:v>
                </c:pt>
                <c:pt idx="152">
                  <c:v>7124</c:v>
                </c:pt>
                <c:pt idx="153">
                  <c:v>7289</c:v>
                </c:pt>
                <c:pt idx="154">
                  <c:v>6888</c:v>
                </c:pt>
                <c:pt idx="155">
                  <c:v>6699</c:v>
                </c:pt>
                <c:pt idx="156">
                  <c:v>7170</c:v>
                </c:pt>
                <c:pt idx="157">
                  <c:v>6974</c:v>
                </c:pt>
                <c:pt idx="158">
                  <c:v>5924</c:v>
                </c:pt>
                <c:pt idx="159">
                  <c:v>4637</c:v>
                </c:pt>
                <c:pt idx="160">
                  <c:v>5593</c:v>
                </c:pt>
                <c:pt idx="161">
                  <c:v>6156</c:v>
                </c:pt>
                <c:pt idx="162">
                  <c:v>6491</c:v>
                </c:pt>
                <c:pt idx="163">
                  <c:v>6369</c:v>
                </c:pt>
                <c:pt idx="164">
                  <c:v>6505</c:v>
                </c:pt>
                <c:pt idx="165">
                  <c:v>6838</c:v>
                </c:pt>
                <c:pt idx="166">
                  <c:v>6857</c:v>
                </c:pt>
                <c:pt idx="167">
                  <c:v>6758</c:v>
                </c:pt>
                <c:pt idx="168">
                  <c:v>7185</c:v>
                </c:pt>
                <c:pt idx="169">
                  <c:v>7818</c:v>
                </c:pt>
                <c:pt idx="170">
                  <c:v>8519</c:v>
                </c:pt>
                <c:pt idx="171">
                  <c:v>9282</c:v>
                </c:pt>
                <c:pt idx="172">
                  <c:v>9905</c:v>
                </c:pt>
                <c:pt idx="173">
                  <c:v>10317</c:v>
                </c:pt>
                <c:pt idx="174">
                  <c:v>10991</c:v>
                </c:pt>
                <c:pt idx="175">
                  <c:v>10884</c:v>
                </c:pt>
                <c:pt idx="176">
                  <c:v>10875</c:v>
                </c:pt>
                <c:pt idx="177">
                  <c:v>11365</c:v>
                </c:pt>
                <c:pt idx="178">
                  <c:v>11178</c:v>
                </c:pt>
                <c:pt idx="179">
                  <c:v>11511</c:v>
                </c:pt>
                <c:pt idx="180">
                  <c:v>11243</c:v>
                </c:pt>
                <c:pt idx="181">
                  <c:v>11700</c:v>
                </c:pt>
                <c:pt idx="182">
                  <c:v>12182</c:v>
                </c:pt>
                <c:pt idx="183">
                  <c:v>11773</c:v>
                </c:pt>
                <c:pt idx="184">
                  <c:v>11473</c:v>
                </c:pt>
                <c:pt idx="185">
                  <c:v>11204</c:v>
                </c:pt>
                <c:pt idx="186">
                  <c:v>11537</c:v>
                </c:pt>
                <c:pt idx="187">
                  <c:v>10119</c:v>
                </c:pt>
                <c:pt idx="188">
                  <c:v>10784</c:v>
                </c:pt>
                <c:pt idx="189">
                  <c:v>10526</c:v>
                </c:pt>
                <c:pt idx="190">
                  <c:v>10702</c:v>
                </c:pt>
                <c:pt idx="191">
                  <c:v>11000</c:v>
                </c:pt>
                <c:pt idx="192">
                  <c:v>10425</c:v>
                </c:pt>
                <c:pt idx="193">
                  <c:v>9849</c:v>
                </c:pt>
                <c:pt idx="194">
                  <c:v>9623</c:v>
                </c:pt>
                <c:pt idx="195">
                  <c:v>9904</c:v>
                </c:pt>
                <c:pt idx="196">
                  <c:v>9311</c:v>
                </c:pt>
                <c:pt idx="197">
                  <c:v>9125</c:v>
                </c:pt>
                <c:pt idx="198">
                  <c:v>8805</c:v>
                </c:pt>
                <c:pt idx="199">
                  <c:v>9358</c:v>
                </c:pt>
                <c:pt idx="200">
                  <c:v>9307</c:v>
                </c:pt>
                <c:pt idx="201">
                  <c:v>8685</c:v>
                </c:pt>
                <c:pt idx="202">
                  <c:v>8931</c:v>
                </c:pt>
                <c:pt idx="203">
                  <c:v>8889</c:v>
                </c:pt>
                <c:pt idx="204">
                  <c:v>8748</c:v>
                </c:pt>
                <c:pt idx="205">
                  <c:v>8813</c:v>
                </c:pt>
                <c:pt idx="206">
                  <c:v>8355</c:v>
                </c:pt>
                <c:pt idx="207">
                  <c:v>7919</c:v>
                </c:pt>
                <c:pt idx="208">
                  <c:v>8230</c:v>
                </c:pt>
                <c:pt idx="209">
                  <c:v>7910</c:v>
                </c:pt>
                <c:pt idx="210">
                  <c:v>7711</c:v>
                </c:pt>
                <c:pt idx="211">
                  <c:v>7861</c:v>
                </c:pt>
                <c:pt idx="212">
                  <c:v>7372</c:v>
                </c:pt>
                <c:pt idx="213">
                  <c:v>7839</c:v>
                </c:pt>
                <c:pt idx="214">
                  <c:v>8156</c:v>
                </c:pt>
                <c:pt idx="215">
                  <c:v>7600</c:v>
                </c:pt>
                <c:pt idx="216">
                  <c:v>7762</c:v>
                </c:pt>
                <c:pt idx="217">
                  <c:v>7480</c:v>
                </c:pt>
                <c:pt idx="218">
                  <c:v>7200</c:v>
                </c:pt>
                <c:pt idx="219">
                  <c:v>7391</c:v>
                </c:pt>
              </c:numCache>
            </c:numRef>
          </c:val>
          <c:smooth val="0"/>
          <c:extLst>
            <c:ext xmlns:c16="http://schemas.microsoft.com/office/drawing/2014/chart" uri="{C3380CC4-5D6E-409C-BE32-E72D297353CC}">
              <c16:uniqueId val="{00000003-7DE0-40F4-919D-61A99625AB68}"/>
            </c:ext>
          </c:extLst>
        </c:ser>
        <c:dLbls>
          <c:showLegendKey val="0"/>
          <c:showVal val="0"/>
          <c:showCatName val="0"/>
          <c:showSerName val="0"/>
          <c:showPercent val="0"/>
          <c:showBubbleSize val="0"/>
        </c:dLbls>
        <c:marker val="1"/>
        <c:smooth val="0"/>
        <c:axId val="3"/>
        <c:axId val="4"/>
      </c:lineChart>
      <c:catAx>
        <c:axId val="230113024"/>
        <c:scaling>
          <c:orientation val="minMax"/>
        </c:scaling>
        <c:delete val="0"/>
        <c:axPos val="b"/>
        <c:numFmt formatCode="General" sourceLinked="1"/>
        <c:majorTickMark val="out"/>
        <c:minorTickMark val="none"/>
        <c:tickLblPos val="nextTo"/>
        <c:spPr>
          <a:ln w="4229">
            <a:solidFill>
              <a:schemeClr val="tx1"/>
            </a:solidFill>
            <a:prstDash val="solid"/>
          </a:ln>
        </c:spPr>
        <c:txPr>
          <a:bodyPr rot="0" vert="horz"/>
          <a:lstStyle/>
          <a:p>
            <a:pPr>
              <a:defRPr sz="766"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12000"/>
          <c:min val="1000"/>
        </c:scaling>
        <c:delete val="0"/>
        <c:axPos val="l"/>
        <c:majorGridlines>
          <c:spPr>
            <a:ln w="16916">
              <a:solidFill>
                <a:schemeClr val="tx1"/>
              </a:solidFill>
              <a:prstDash val="solid"/>
            </a:ln>
          </c:spPr>
        </c:majorGridlines>
        <c:numFmt formatCode="#,##0" sourceLinked="0"/>
        <c:majorTickMark val="out"/>
        <c:minorTickMark val="none"/>
        <c:tickLblPos val="nextTo"/>
        <c:spPr>
          <a:ln w="4229">
            <a:solidFill>
              <a:schemeClr val="tx1"/>
            </a:solidFill>
            <a:prstDash val="solid"/>
          </a:ln>
        </c:spPr>
        <c:txPr>
          <a:bodyPr rot="0" vert="horz"/>
          <a:lstStyle/>
          <a:p>
            <a:pPr>
              <a:defRPr sz="1066" b="1" i="0" u="none" strike="noStrike" baseline="0">
                <a:solidFill>
                  <a:schemeClr val="tx1"/>
                </a:solidFill>
                <a:latin typeface="Times New Roman"/>
                <a:ea typeface="Times New Roman"/>
                <a:cs typeface="Times New Roman"/>
              </a:defRPr>
            </a:pPr>
            <a:endParaRPr lang="en-US"/>
          </a:p>
        </c:txPr>
        <c:crossAx val="230113024"/>
        <c:crosses val="autoZero"/>
        <c:crossBetween val="midCat"/>
        <c:majorUnit val="500"/>
        <c:minorUnit val="50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2000"/>
          <c:min val="1000"/>
        </c:scaling>
        <c:delete val="0"/>
        <c:axPos val="r"/>
        <c:numFmt formatCode="#,##0" sourceLinked="0"/>
        <c:majorTickMark val="out"/>
        <c:minorTickMark val="none"/>
        <c:tickLblPos val="nextTo"/>
        <c:spPr>
          <a:ln w="4229">
            <a:solidFill>
              <a:schemeClr val="tx1"/>
            </a:solidFill>
            <a:prstDash val="solid"/>
          </a:ln>
        </c:spPr>
        <c:txPr>
          <a:bodyPr rot="0" vert="horz"/>
          <a:lstStyle/>
          <a:p>
            <a:pPr>
              <a:defRPr sz="1066" b="1" i="0" u="none" strike="noStrike" baseline="0">
                <a:solidFill>
                  <a:schemeClr val="tx1"/>
                </a:solidFill>
                <a:latin typeface="Times New Roman"/>
                <a:ea typeface="Times New Roman"/>
                <a:cs typeface="Times New Roman"/>
              </a:defRPr>
            </a:pPr>
            <a:endParaRPr lang="en-US"/>
          </a:p>
        </c:txPr>
        <c:crossAx val="3"/>
        <c:crosses val="max"/>
        <c:crossBetween val="midCat"/>
        <c:majorUnit val="500"/>
        <c:minorUnit val="500"/>
      </c:valAx>
      <c:spPr>
        <a:noFill/>
        <a:ln w="23980">
          <a:noFill/>
        </a:ln>
      </c:spPr>
    </c:plotArea>
    <c:legend>
      <c:legendPos val="r"/>
      <c:layout>
        <c:manualLayout>
          <c:xMode val="edge"/>
          <c:yMode val="edge"/>
          <c:x val="0.43818846173640064"/>
          <c:y val="0.18220331413797156"/>
          <c:w val="0.21744955083228973"/>
          <c:h val="0.13771191287656212"/>
        </c:manualLayout>
      </c:layout>
      <c:overlay val="0"/>
      <c:spPr>
        <a:solidFill>
          <a:schemeClr val="bg1"/>
        </a:solidFill>
        <a:ln w="4229">
          <a:solidFill>
            <a:schemeClr val="tx1"/>
          </a:solidFill>
          <a:prstDash val="solid"/>
        </a:ln>
      </c:spPr>
      <c:txPr>
        <a:bodyPr/>
        <a:lstStyle/>
        <a:p>
          <a:pPr>
            <a:defRPr sz="1225"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0747">
      <a:solidFill>
        <a:schemeClr val="tx1"/>
      </a:solidFill>
      <a:prstDash val="solid"/>
    </a:ln>
  </c:spPr>
  <c:txPr>
    <a:bodyPr/>
    <a:lstStyle/>
    <a:p>
      <a:pPr>
        <a:defRPr sz="2298"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Sheet1!$C$2:$C$380</c:f>
              <c:numCache>
                <c:formatCode>General</c:formatCode>
                <c:ptCount val="379"/>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Sheet1!$D$2:$D$380</c:f>
              <c:numCache>
                <c:formatCode>General</c:formatCode>
                <c:ptCount val="379"/>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pt idx="361">
                  <c:v>4.0999999999999996</c:v>
                </c:pt>
                <c:pt idx="362">
                  <c:v>4.2</c:v>
                </c:pt>
                <c:pt idx="363">
                  <c:v>4.2</c:v>
                </c:pt>
                <c:pt idx="364">
                  <c:v>4.2</c:v>
                </c:pt>
                <c:pt idx="365">
                  <c:v>4.0999999999999996</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2"/>
          <c:tx>
            <c:strRef>
              <c:f>Sheet1!$F$1</c:f>
              <c:strCache>
                <c:ptCount val="1"/>
                <c:pt idx="0">
                  <c:v>4.5% Full Employment Target (Left Axis)</c:v>
                </c:pt>
              </c:strCache>
            </c:strRef>
          </c:tx>
          <c:spPr>
            <a:ln w="45660">
              <a:solidFill>
                <a:srgbClr val="FF9900"/>
              </a:solidFill>
              <a:prstDash val="solid"/>
            </a:ln>
          </c:spPr>
          <c:marker>
            <c:symbol val="none"/>
          </c:marke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Sheet1!$F$2:$F$380</c:f>
              <c:numCache>
                <c:formatCode>General</c:formatCode>
                <c:ptCount val="379"/>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pt idx="366">
                  <c:v>4.5</c:v>
                </c:pt>
                <c:pt idx="367">
                  <c:v>4.5</c:v>
                </c:pt>
                <c:pt idx="368">
                  <c:v>4.5</c:v>
                </c:pt>
                <c:pt idx="369">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spPr>
        <a:noFill/>
        <a:ln w="15220">
          <a:solidFill>
            <a:schemeClr val="tx1"/>
          </a:solidFill>
          <a:prstDash val="solid"/>
        </a:ln>
      </c:spPr>
    </c:plotArea>
    <c:legend>
      <c:legendPos val="r"/>
      <c:layout>
        <c:manualLayout>
          <c:xMode val="edge"/>
          <c:yMode val="edge"/>
          <c:x val="8.2549978972804375E-2"/>
          <c:y val="0.17449025238237298"/>
          <c:w val="0.39607111644134918"/>
          <c:h val="0.23217826766010077"/>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Sheet1!$C$2:$C$380</c:f>
              <c:numCache>
                <c:formatCode>General</c:formatCode>
                <c:ptCount val="379"/>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Sheet1!$D$2:$D$380</c:f>
              <c:numCache>
                <c:formatCode>General</c:formatCode>
                <c:ptCount val="379"/>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pt idx="361">
                  <c:v>4.0999999999999996</c:v>
                </c:pt>
                <c:pt idx="362">
                  <c:v>4.2</c:v>
                </c:pt>
                <c:pt idx="363">
                  <c:v>4.2</c:v>
                </c:pt>
                <c:pt idx="364">
                  <c:v>4.2</c:v>
                </c:pt>
                <c:pt idx="365">
                  <c:v>4.0999999999999996</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Sheet1!$F$2:$F$380</c:f>
              <c:numCache>
                <c:formatCode>General</c:formatCode>
                <c:ptCount val="379"/>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pt idx="366">
                  <c:v>4.5</c:v>
                </c:pt>
                <c:pt idx="367">
                  <c:v>4.5</c:v>
                </c:pt>
                <c:pt idx="368">
                  <c:v>4.5</c:v>
                </c:pt>
                <c:pt idx="369">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Sheet1!$E$2:$E$380</c:f>
              <c:numCache>
                <c:formatCode>General</c:formatCode>
                <c:ptCount val="379"/>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0.84378399999999998</c:v>
                </c:pt>
                <c:pt idx="355">
                  <c:v>0.88921399999999995</c:v>
                </c:pt>
                <c:pt idx="356">
                  <c:v>0.90600000000000003</c:v>
                </c:pt>
                <c:pt idx="357">
                  <c:v>0.93213900000000005</c:v>
                </c:pt>
                <c:pt idx="358">
                  <c:v>1.00865</c:v>
                </c:pt>
                <c:pt idx="359">
                  <c:v>1.0055270000000001</c:v>
                </c:pt>
                <c:pt idx="360">
                  <c:v>1.05</c:v>
                </c:pt>
                <c:pt idx="361">
                  <c:v>0.9</c:v>
                </c:pt>
                <c:pt idx="362">
                  <c:v>0.79</c:v>
                </c:pt>
              </c:numCache>
            </c:numRef>
          </c:val>
          <c:smooth val="0"/>
          <c:extLst>
            <c:ext xmlns:c16="http://schemas.microsoft.com/office/drawing/2014/chart" uri="{C3380CC4-5D6E-409C-BE32-E72D297353CC}">
              <c16:uniqueId val="{00000002-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2549978972804375E-2"/>
          <c:y val="0.17449025238237298"/>
          <c:w val="0.39607111644134918"/>
          <c:h val="0.23217826766010077"/>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Sheet1!$C$2:$C$380</c:f>
              <c:numCache>
                <c:formatCode>General</c:formatCode>
                <c:ptCount val="379"/>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Sheet1!$D$2:$D$380</c:f>
              <c:numCache>
                <c:formatCode>General</c:formatCode>
                <c:ptCount val="379"/>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3.9</c:v>
                </c:pt>
                <c:pt idx="351">
                  <c:v>3.9</c:v>
                </c:pt>
                <c:pt idx="352">
                  <c:v>4</c:v>
                </c:pt>
                <c:pt idx="353">
                  <c:v>4.0999999999999996</c:v>
                </c:pt>
                <c:pt idx="354">
                  <c:v>4.2</c:v>
                </c:pt>
                <c:pt idx="355">
                  <c:v>4.2</c:v>
                </c:pt>
                <c:pt idx="356">
                  <c:v>4.0999999999999996</c:v>
                </c:pt>
                <c:pt idx="357">
                  <c:v>4.0999999999999996</c:v>
                </c:pt>
                <c:pt idx="358">
                  <c:v>4.2</c:v>
                </c:pt>
                <c:pt idx="359">
                  <c:v>4.0999999999999996</c:v>
                </c:pt>
                <c:pt idx="360">
                  <c:v>4</c:v>
                </c:pt>
                <c:pt idx="361">
                  <c:v>4.0999999999999996</c:v>
                </c:pt>
                <c:pt idx="362">
                  <c:v>4.2</c:v>
                </c:pt>
                <c:pt idx="363">
                  <c:v>4.2</c:v>
                </c:pt>
                <c:pt idx="364">
                  <c:v>4.2</c:v>
                </c:pt>
                <c:pt idx="365">
                  <c:v>4.0999999999999996</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Sheet1!$F$2:$F$380</c:f>
              <c:numCache>
                <c:formatCode>General</c:formatCode>
                <c:ptCount val="379"/>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pt idx="361">
                  <c:v>4.5</c:v>
                </c:pt>
                <c:pt idx="362">
                  <c:v>4.5</c:v>
                </c:pt>
                <c:pt idx="363">
                  <c:v>4.5</c:v>
                </c:pt>
                <c:pt idx="364">
                  <c:v>4.5</c:v>
                </c:pt>
                <c:pt idx="365">
                  <c:v>4.5</c:v>
                </c:pt>
                <c:pt idx="366">
                  <c:v>4.5</c:v>
                </c:pt>
                <c:pt idx="367">
                  <c:v>4.5</c:v>
                </c:pt>
                <c:pt idx="368">
                  <c:v>4.5</c:v>
                </c:pt>
                <c:pt idx="369">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Sheet1!$E$2:$E$380</c:f>
              <c:numCache>
                <c:formatCode>General</c:formatCode>
                <c:ptCount val="379"/>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0.84378399999999998</c:v>
                </c:pt>
                <c:pt idx="355">
                  <c:v>0.88921399999999995</c:v>
                </c:pt>
                <c:pt idx="356">
                  <c:v>0.90600000000000003</c:v>
                </c:pt>
                <c:pt idx="357">
                  <c:v>0.93213900000000005</c:v>
                </c:pt>
                <c:pt idx="358">
                  <c:v>1.00865</c:v>
                </c:pt>
                <c:pt idx="359">
                  <c:v>1.0055270000000001</c:v>
                </c:pt>
                <c:pt idx="360">
                  <c:v>1.05</c:v>
                </c:pt>
                <c:pt idx="361">
                  <c:v>0.9</c:v>
                </c:pt>
                <c:pt idx="362">
                  <c:v>0.79</c:v>
                </c:pt>
              </c:numCache>
            </c:numRef>
          </c:val>
          <c:smooth val="0"/>
          <c:extLst>
            <c:ext xmlns:c16="http://schemas.microsoft.com/office/drawing/2014/chart" uri="{C3380CC4-5D6E-409C-BE32-E72D297353CC}">
              <c16:uniqueId val="{00000002-395D-4C93-8755-D17A274E5110}"/>
            </c:ext>
          </c:extLst>
        </c:ser>
        <c:ser>
          <c:idx val="5"/>
          <c:order val="4"/>
          <c:tx>
            <c:strRef>
              <c:f>Sheet1!$G$1</c:f>
              <c:strCache>
                <c:ptCount val="1"/>
                <c:pt idx="0">
                  <c:v>0.75% Natural Delinquency Rate (Right Axis)</c:v>
                </c:pt>
              </c:strCache>
            </c:strRef>
          </c:tx>
          <c:spPr>
            <a:ln w="45660">
              <a:solidFill>
                <a:srgbClr val="FF00FF"/>
              </a:solidFill>
              <a:prstDash val="solid"/>
            </a:ln>
          </c:spPr>
          <c:marker>
            <c:symbol val="none"/>
          </c:marker>
          <c:cat>
            <c:strRef>
              <c:f>Sheet1!$A$2:$A$380</c:f>
              <c:strCache>
                <c:ptCount val="373"/>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pt idx="372">
                  <c:v>26</c:v>
                </c:pt>
              </c:strCache>
            </c:strRef>
          </c:cat>
          <c:val>
            <c:numRef>
              <c:f>Sheet1!$G$2:$G$380</c:f>
              <c:numCache>
                <c:formatCode>General</c:formatCode>
                <c:ptCount val="379"/>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pt idx="361">
                  <c:v>0.75</c:v>
                </c:pt>
                <c:pt idx="362">
                  <c:v>0.75</c:v>
                </c:pt>
                <c:pt idx="363">
                  <c:v>0.75</c:v>
                </c:pt>
                <c:pt idx="364">
                  <c:v>0.75</c:v>
                </c:pt>
                <c:pt idx="365">
                  <c:v>0.75</c:v>
                </c:pt>
                <c:pt idx="366">
                  <c:v>0.75</c:v>
                </c:pt>
                <c:pt idx="367">
                  <c:v>0.75</c:v>
                </c:pt>
                <c:pt idx="368">
                  <c:v>0.75</c:v>
                </c:pt>
                <c:pt idx="369">
                  <c:v>0.75</c:v>
                </c:pt>
              </c:numCache>
            </c:numRef>
          </c:val>
          <c:smooth val="0"/>
          <c:extLst>
            <c:ext xmlns:c16="http://schemas.microsoft.com/office/drawing/2014/chart" uri="{C3380CC4-5D6E-409C-BE32-E72D297353CC}">
              <c16:uniqueId val="{00000003-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2549978972804375E-2"/>
          <c:y val="0.17449025238237298"/>
          <c:w val="0.39607111644134918"/>
          <c:h val="0.23217826766010077"/>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4.1000000000000002E-2</c:v>
                </c:pt>
                <c:pt idx="73"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spPr>
        <a:noFill/>
        <a:ln w="13003">
          <a:solidFill>
            <a:schemeClr val="tx1"/>
          </a:solidFill>
          <a:prstDash val="solid"/>
        </a:ln>
      </c:spPr>
    </c:plotArea>
    <c:legend>
      <c:legendPos val="r"/>
      <c:layout>
        <c:manualLayout>
          <c:xMode val="edge"/>
          <c:yMode val="edge"/>
          <c:x val="6.76155296930291E-2"/>
          <c:y val="0.82710164207997616"/>
          <c:w val="0.27574809559271407"/>
          <c:h val="8.2347363355883274E-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Net Chargeoff Rate
 Versus
Unemployment Rate</a:t>
            </a:r>
          </a:p>
        </c:rich>
      </c:tx>
      <c:layout>
        <c:manualLayout>
          <c:xMode val="edge"/>
          <c:yMode val="edge"/>
          <c:x val="0.3062130177514793"/>
          <c:y val="1.6313213703099511E-3"/>
        </c:manualLayout>
      </c:layout>
      <c:overlay val="0"/>
      <c:spPr>
        <a:noFill/>
        <a:ln w="26006">
          <a:noFill/>
        </a:ln>
      </c:spPr>
    </c:title>
    <c:autoTitleDeleted val="0"/>
    <c:plotArea>
      <c:layout>
        <c:manualLayout>
          <c:layoutTarget val="inner"/>
          <c:xMode val="edge"/>
          <c:yMode val="edge"/>
          <c:x val="6.8047337278106509E-2"/>
          <c:y val="0.18433931484502447"/>
          <c:w val="0.8624260355029586"/>
          <c:h val="0.72267536704730828"/>
        </c:manualLayout>
      </c:layout>
      <c:barChart>
        <c:barDir val="col"/>
        <c:grouping val="clustered"/>
        <c:varyColors val="0"/>
        <c:ser>
          <c:idx val="0"/>
          <c:order val="0"/>
          <c:tx>
            <c:strRef>
              <c:f>Sheet1!$B$1</c:f>
              <c:strCache>
                <c:ptCount val="1"/>
                <c:pt idx="0">
                  <c:v>Unemployment Rate (Left Axis)</c:v>
                </c:pt>
              </c:strCache>
            </c:strRef>
          </c:tx>
          <c:spPr>
            <a:solidFill>
              <a:srgbClr val="CCFFFF"/>
            </a:solidFill>
            <a:ln w="13003">
              <a:solidFill>
                <a:schemeClr val="tx1"/>
              </a:solidFill>
              <a:prstDash val="solid"/>
            </a:ln>
          </c:spPr>
          <c:invertIfNegative val="0"/>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Sheet1!$B$2:$B$77</c:f>
              <c:numCache>
                <c:formatCode>0.00%</c:formatCode>
                <c:ptCount val="76"/>
                <c:pt idx="0">
                  <c:v>4.4999999999999998E-2</c:v>
                </c:pt>
                <c:pt idx="1">
                  <c:v>4.4999999999999998E-2</c:v>
                </c:pt>
                <c:pt idx="2">
                  <c:v>4.6300000000000001E-2</c:v>
                </c:pt>
                <c:pt idx="3">
                  <c:v>4.8300000000000003E-2</c:v>
                </c:pt>
                <c:pt idx="4">
                  <c:v>4.9299999999999997E-2</c:v>
                </c:pt>
                <c:pt idx="5">
                  <c:v>5.33E-2</c:v>
                </c:pt>
                <c:pt idx="6">
                  <c:v>5.96E-2</c:v>
                </c:pt>
                <c:pt idx="7">
                  <c:v>6.8599999999999994E-2</c:v>
                </c:pt>
                <c:pt idx="8">
                  <c:v>8.3299999999999999E-2</c:v>
                </c:pt>
                <c:pt idx="9">
                  <c:v>9.2600000000000002E-2</c:v>
                </c:pt>
                <c:pt idx="10">
                  <c:v>9.6299999999999997E-2</c:v>
                </c:pt>
                <c:pt idx="11">
                  <c:v>0.10059999999999999</c:v>
                </c:pt>
                <c:pt idx="12">
                  <c:v>9.7000000000000003E-2</c:v>
                </c:pt>
                <c:pt idx="13">
                  <c:v>9.6299999999999997E-2</c:v>
                </c:pt>
                <c:pt idx="14">
                  <c:v>9.5299999999999996E-2</c:v>
                </c:pt>
                <c:pt idx="15">
                  <c:v>9.6299999999999997E-2</c:v>
                </c:pt>
                <c:pt idx="16">
                  <c:v>8.8999999999999996E-2</c:v>
                </c:pt>
                <c:pt idx="17">
                  <c:v>9.0300000000000005E-2</c:v>
                </c:pt>
                <c:pt idx="18">
                  <c:v>9.06E-2</c:v>
                </c:pt>
                <c:pt idx="19">
                  <c:v>8.6999999999999994E-2</c:v>
                </c:pt>
                <c:pt idx="20">
                  <c:v>8.3000000000000004E-2</c:v>
                </c:pt>
                <c:pt idx="21">
                  <c:v>8.2000000000000003E-2</c:v>
                </c:pt>
                <c:pt idx="22">
                  <c:v>0.08</c:v>
                </c:pt>
                <c:pt idx="23">
                  <c:v>7.8E-2</c:v>
                </c:pt>
                <c:pt idx="24">
                  <c:v>7.6999999999999999E-2</c:v>
                </c:pt>
                <c:pt idx="25">
                  <c:v>7.5999999999999998E-2</c:v>
                </c:pt>
                <c:pt idx="26">
                  <c:v>7.2999999999999995E-2</c:v>
                </c:pt>
                <c:pt idx="27">
                  <c:v>7.0000000000000007E-2</c:v>
                </c:pt>
                <c:pt idx="28" formatCode="General">
                  <c:v>6.6666666999999999E-2</c:v>
                </c:pt>
                <c:pt idx="29" formatCode="General">
                  <c:v>6.2E-2</c:v>
                </c:pt>
                <c:pt idx="30" formatCode="General">
                  <c:v>6.0666667000000001E-2</c:v>
                </c:pt>
                <c:pt idx="31" formatCode="General">
                  <c:v>5.7000000000000002E-2</c:v>
                </c:pt>
                <c:pt idx="32" formatCode="General">
                  <c:v>5.5333332999999998E-2</c:v>
                </c:pt>
                <c:pt idx="33" formatCode="General">
                  <c:v>5.4333332999999998E-2</c:v>
                </c:pt>
                <c:pt idx="34" formatCode="General">
                  <c:v>5.0999999999999997E-2</c:v>
                </c:pt>
                <c:pt idx="35" formatCode="General">
                  <c:v>5.0333333000000001E-2</c:v>
                </c:pt>
                <c:pt idx="36" formatCode="General">
                  <c:v>4.9000000000000002E-2</c:v>
                </c:pt>
                <c:pt idx="37" formatCode="General">
                  <c:v>4.9333333E-2</c:v>
                </c:pt>
                <c:pt idx="38" formatCode="General">
                  <c:v>4.9000000000000002E-2</c:v>
                </c:pt>
                <c:pt idx="39" formatCode="General">
                  <c:v>4.7666667000000003E-2</c:v>
                </c:pt>
                <c:pt idx="40" formatCode="General">
                  <c:v>4.5666667000000001E-2</c:v>
                </c:pt>
                <c:pt idx="41" formatCode="General">
                  <c:v>4.3666666999999999E-2</c:v>
                </c:pt>
                <c:pt idx="42" formatCode="General">
                  <c:v>4.3333333000000002E-2</c:v>
                </c:pt>
                <c:pt idx="43" formatCode="General">
                  <c:v>4.1666666999999998E-2</c:v>
                </c:pt>
                <c:pt idx="44" formatCode="General">
                  <c:v>4.0333332999999999E-2</c:v>
                </c:pt>
                <c:pt idx="45" formatCode="General">
                  <c:v>3.9333332999999998E-2</c:v>
                </c:pt>
                <c:pt idx="46" formatCode="General">
                  <c:v>3.7666667000000001E-2</c:v>
                </c:pt>
                <c:pt idx="47" formatCode="General">
                  <c:v>3.8333332999999997E-2</c:v>
                </c:pt>
                <c:pt idx="48" formatCode="General">
                  <c:v>3.8666667000000002E-2</c:v>
                </c:pt>
                <c:pt idx="49" formatCode="General">
                  <c:v>3.5999999999999997E-2</c:v>
                </c:pt>
                <c:pt idx="50" formatCode="General">
                  <c:v>3.6333333000000002E-2</c:v>
                </c:pt>
                <c:pt idx="51" formatCode="General">
                  <c:v>3.5999999999999997E-2</c:v>
                </c:pt>
                <c:pt idx="52" formatCode="General">
                  <c:v>3.7999999999999999E-2</c:v>
                </c:pt>
                <c:pt idx="53" formatCode="General">
                  <c:v>0.12966666700000001</c:v>
                </c:pt>
                <c:pt idx="54" formatCode="General">
                  <c:v>8.8333333E-2</c:v>
                </c:pt>
                <c:pt idx="55" formatCode="General">
                  <c:v>6.7666667E-2</c:v>
                </c:pt>
                <c:pt idx="56" formatCode="General">
                  <c:v>6.2333332999999998E-2</c:v>
                </c:pt>
                <c:pt idx="57" formatCode="General">
                  <c:v>5.9333333000000002E-2</c:v>
                </c:pt>
                <c:pt idx="58" formatCode="General">
                  <c:v>5.0666666999999999E-2</c:v>
                </c:pt>
                <c:pt idx="59" formatCode="General">
                  <c:v>4.1666666999999998E-2</c:v>
                </c:pt>
                <c:pt idx="60" formatCode="General">
                  <c:v>3.7999999999999999E-2</c:v>
                </c:pt>
                <c:pt idx="61" formatCode="General">
                  <c:v>3.6333333000000002E-2</c:v>
                </c:pt>
                <c:pt idx="62" formatCode="General">
                  <c:v>3.5333333000000001E-2</c:v>
                </c:pt>
                <c:pt idx="63" formatCode="General">
                  <c:v>3.5666666999999999E-2</c:v>
                </c:pt>
                <c:pt idx="64" formatCode="General">
                  <c:v>3.5000000000000003E-2</c:v>
                </c:pt>
                <c:pt idx="65" formatCode="General">
                  <c:v>3.5666666999999999E-2</c:v>
                </c:pt>
                <c:pt idx="66" formatCode="General">
                  <c:v>3.6999999999999998E-2</c:v>
                </c:pt>
                <c:pt idx="67" formatCode="General">
                  <c:v>3.7333333000000003E-2</c:v>
                </c:pt>
                <c:pt idx="68" formatCode="General">
                  <c:v>3.7999999999999999E-2</c:v>
                </c:pt>
                <c:pt idx="69" formatCode="General">
                  <c:v>0.04</c:v>
                </c:pt>
                <c:pt idx="70" formatCode="General">
                  <c:v>4.2000000000000003E-2</c:v>
                </c:pt>
                <c:pt idx="71" formatCode="General">
                  <c:v>4.1000000000000002E-2</c:v>
                </c:pt>
                <c:pt idx="72" formatCode="General">
                  <c:v>4.2000000000000003E-2</c:v>
                </c:pt>
              </c:numCache>
            </c:numRef>
          </c:val>
          <c:extLst>
            <c:ext xmlns:c16="http://schemas.microsoft.com/office/drawing/2014/chart" uri="{C3380CC4-5D6E-409C-BE32-E72D297353CC}">
              <c16:uniqueId val="{00000000-7B7D-4FC8-83D0-6B98913D4994}"/>
            </c:ext>
          </c:extLst>
        </c:ser>
        <c:dLbls>
          <c:showLegendKey val="0"/>
          <c:showVal val="0"/>
          <c:showCatName val="0"/>
          <c:showSerName val="0"/>
          <c:showPercent val="0"/>
          <c:showBubbleSize val="0"/>
        </c:dLbls>
        <c:gapWidth val="30"/>
        <c:axId val="193629248"/>
        <c:axId val="1"/>
      </c:barChart>
      <c:lineChart>
        <c:grouping val="standard"/>
        <c:varyColors val="0"/>
        <c:ser>
          <c:idx val="1"/>
          <c:order val="1"/>
          <c:tx>
            <c:strRef>
              <c:f>Sheet1!$C$1</c:f>
              <c:strCache>
                <c:ptCount val="1"/>
                <c:pt idx="0">
                  <c:v>Net Chargeoff Rate (Right Axis)</c:v>
                </c:pt>
              </c:strCache>
            </c:strRef>
          </c:tx>
          <c:spPr>
            <a:ln w="39009">
              <a:solidFill>
                <a:srgbClr val="FF0000"/>
              </a:solidFill>
              <a:prstDash val="solid"/>
            </a:ln>
          </c:spPr>
          <c:marker>
            <c:symbol val="none"/>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Sheet1!$C$2:$C$77</c:f>
              <c:numCache>
                <c:formatCode>0.00%</c:formatCode>
                <c:ptCount val="76"/>
                <c:pt idx="0">
                  <c:v>4.4000000000000003E-3</c:v>
                </c:pt>
                <c:pt idx="1">
                  <c:v>4.4000000000000003E-3</c:v>
                </c:pt>
                <c:pt idx="2">
                  <c:v>4.4999999999999997E-3</c:v>
                </c:pt>
                <c:pt idx="3">
                  <c:v>4.8999999999999998E-3</c:v>
                </c:pt>
                <c:pt idx="4">
                  <c:v>6.6E-3</c:v>
                </c:pt>
                <c:pt idx="5">
                  <c:v>6.8999999999999999E-3</c:v>
                </c:pt>
                <c:pt idx="6">
                  <c:v>7.3000000000000001E-3</c:v>
                </c:pt>
                <c:pt idx="7">
                  <c:v>8.0999999999999996E-3</c:v>
                </c:pt>
                <c:pt idx="8">
                  <c:v>1.0999999999999999E-2</c:v>
                </c:pt>
                <c:pt idx="9">
                  <c:v>1.15E-2</c:v>
                </c:pt>
                <c:pt idx="10">
                  <c:v>1.1599999999999999E-2</c:v>
                </c:pt>
                <c:pt idx="11">
                  <c:v>1.2E-2</c:v>
                </c:pt>
                <c:pt idx="12">
                  <c:v>1.1900000000000001E-2</c:v>
                </c:pt>
                <c:pt idx="13">
                  <c:v>1.1599999999999999E-2</c:v>
                </c:pt>
                <c:pt idx="14">
                  <c:v>1.1299999999999999E-2</c:v>
                </c:pt>
                <c:pt idx="15">
                  <c:v>1.14E-2</c:v>
                </c:pt>
                <c:pt idx="16">
                  <c:v>1.01E-2</c:v>
                </c:pt>
                <c:pt idx="17">
                  <c:v>8.9999999999999993E-3</c:v>
                </c:pt>
                <c:pt idx="18">
                  <c:v>8.5000000000000006E-3</c:v>
                </c:pt>
                <c:pt idx="19">
                  <c:v>9.1999999999999998E-3</c:v>
                </c:pt>
                <c:pt idx="20">
                  <c:v>7.9000000000000008E-3</c:v>
                </c:pt>
                <c:pt idx="21">
                  <c:v>7.3000000000000001E-3</c:v>
                </c:pt>
                <c:pt idx="22">
                  <c:v>7.0000000000000001E-3</c:v>
                </c:pt>
                <c:pt idx="23">
                  <c:v>7.3000000000000001E-3</c:v>
                </c:pt>
                <c:pt idx="24">
                  <c:v>6.1000000000000004E-3</c:v>
                </c:pt>
                <c:pt idx="25">
                  <c:v>5.4999999999999997E-3</c:v>
                </c:pt>
                <c:pt idx="26">
                  <c:v>5.4000000000000003E-3</c:v>
                </c:pt>
                <c:pt idx="27">
                  <c:v>5.7000000000000002E-3</c:v>
                </c:pt>
                <c:pt idx="28">
                  <c:v>5.0000000000000001E-3</c:v>
                </c:pt>
                <c:pt idx="29">
                  <c:v>4.7999999999999996E-3</c:v>
                </c:pt>
                <c:pt idx="30">
                  <c:v>4.7000000000000002E-3</c:v>
                </c:pt>
                <c:pt idx="31">
                  <c:v>5.3E-3</c:v>
                </c:pt>
                <c:pt idx="32">
                  <c:v>4.7000000000000002E-3</c:v>
                </c:pt>
                <c:pt idx="33">
                  <c:v>4.5999999999999999E-3</c:v>
                </c:pt>
                <c:pt idx="34">
                  <c:v>4.5999999999999999E-3</c:v>
                </c:pt>
                <c:pt idx="35">
                  <c:v>5.4000000000000003E-3</c:v>
                </c:pt>
                <c:pt idx="36">
                  <c:v>5.1999999999999998E-3</c:v>
                </c:pt>
                <c:pt idx="37">
                  <c:v>5.0000000000000001E-3</c:v>
                </c:pt>
                <c:pt idx="38">
                  <c:v>5.7999999999999996E-3</c:v>
                </c:pt>
                <c:pt idx="39">
                  <c:v>6.0000000000000001E-3</c:v>
                </c:pt>
                <c:pt idx="40">
                  <c:v>5.7999999999999996E-3</c:v>
                </c:pt>
                <c:pt idx="41">
                  <c:v>5.5999999999999999E-3</c:v>
                </c:pt>
                <c:pt idx="42">
                  <c:v>5.4999999999999997E-3</c:v>
                </c:pt>
                <c:pt idx="43">
                  <c:v>7.0000000000000001E-3</c:v>
                </c:pt>
                <c:pt idx="44">
                  <c:v>6.0000000000000001E-3</c:v>
                </c:pt>
                <c:pt idx="45">
                  <c:v>6.1000000000000004E-3</c:v>
                </c:pt>
                <c:pt idx="46">
                  <c:v>5.4999999999999997E-3</c:v>
                </c:pt>
                <c:pt idx="47">
                  <c:v>6.1000000000000004E-3</c:v>
                </c:pt>
                <c:pt idx="48">
                  <c:v>5.7000000000000002E-3</c:v>
                </c:pt>
                <c:pt idx="49" formatCode="General">
                  <c:v>5.4000000000000003E-3</c:v>
                </c:pt>
                <c:pt idx="50" formatCode="General">
                  <c:v>5.4999999999999997E-3</c:v>
                </c:pt>
                <c:pt idx="51" formatCode="General">
                  <c:v>5.8999999999999999E-3</c:v>
                </c:pt>
                <c:pt idx="52" formatCode="General">
                  <c:v>5.7999999999999996E-3</c:v>
                </c:pt>
                <c:pt idx="53" formatCode="General">
                  <c:v>4.7999999999999996E-3</c:v>
                </c:pt>
                <c:pt idx="54" formatCode="General">
                  <c:v>3.8E-3</c:v>
                </c:pt>
                <c:pt idx="55" formatCode="General">
                  <c:v>3.5000000000000001E-3</c:v>
                </c:pt>
                <c:pt idx="56" formatCode="General">
                  <c:v>3.2000000000000002E-3</c:v>
                </c:pt>
                <c:pt idx="57" formatCode="General">
                  <c:v>2.3999999999999998E-3</c:v>
                </c:pt>
                <c:pt idx="58" formatCode="General">
                  <c:v>2.3E-3</c:v>
                </c:pt>
                <c:pt idx="59" formatCode="General">
                  <c:v>2.5999999999999999E-3</c:v>
                </c:pt>
                <c:pt idx="60" formatCode="General">
                  <c:v>2.8E-3</c:v>
                </c:pt>
                <c:pt idx="61" formatCode="General">
                  <c:v>2.8999999999999998E-3</c:v>
                </c:pt>
                <c:pt idx="62" formatCode="General">
                  <c:v>3.3999999999999998E-3</c:v>
                </c:pt>
                <c:pt idx="63" formatCode="General">
                  <c:v>4.3E-3</c:v>
                </c:pt>
                <c:pt idx="64" formatCode="General">
                  <c:v>5.1999999999999998E-3</c:v>
                </c:pt>
                <c:pt idx="65" formatCode="General">
                  <c:v>5.4000000000000003E-3</c:v>
                </c:pt>
                <c:pt idx="66" formatCode="General">
                  <c:v>6.1000000000000004E-3</c:v>
                </c:pt>
                <c:pt idx="67" formatCode="General">
                  <c:v>7.7000000000000002E-3</c:v>
                </c:pt>
                <c:pt idx="68" formatCode="General">
                  <c:v>8.0000000000000002E-3</c:v>
                </c:pt>
                <c:pt idx="69" formatCode="General">
                  <c:v>7.7999999999999996E-3</c:v>
                </c:pt>
                <c:pt idx="70" formatCode="General">
                  <c:v>7.6E-3</c:v>
                </c:pt>
                <c:pt idx="71" formatCode="General">
                  <c:v>7.9000000000000008E-3</c:v>
                </c:pt>
                <c:pt idx="72" formatCode="General">
                  <c:v>8.2000000000000007E-3</c:v>
                </c:pt>
              </c:numCache>
            </c:numRef>
          </c:val>
          <c:smooth val="0"/>
          <c:extLst>
            <c:ext xmlns:c16="http://schemas.microsoft.com/office/drawing/2014/chart" uri="{C3380CC4-5D6E-409C-BE32-E72D297353CC}">
              <c16:uniqueId val="{00000001-7B7D-4FC8-83D0-6B98913D4994}"/>
            </c:ext>
          </c:extLst>
        </c:ser>
        <c:ser>
          <c:idx val="2"/>
          <c:order val="2"/>
          <c:tx>
            <c:strRef>
              <c:f>Sheet1!$D$1</c:f>
              <c:strCache>
                <c:ptCount val="1"/>
                <c:pt idx="0">
                  <c:v>0.5% Natural Chargeoff Rate (Right Axis)</c:v>
                </c:pt>
              </c:strCache>
            </c:strRef>
          </c:tx>
          <c:spPr>
            <a:ln w="13003">
              <a:solidFill>
                <a:srgbClr val="FF9900"/>
              </a:solidFill>
              <a:prstDash val="solid"/>
            </a:ln>
          </c:spPr>
          <c:marker>
            <c:symbol val="triangle"/>
            <c:size val="5"/>
            <c:spPr>
              <a:solidFill>
                <a:srgbClr val="FF9900"/>
              </a:solidFill>
              <a:ln>
                <a:solidFill>
                  <a:srgbClr val="FF9900"/>
                </a:solidFill>
                <a:prstDash val="solid"/>
              </a:ln>
            </c:spPr>
          </c:marker>
          <c:cat>
            <c:strRef>
              <c:f>Sheet1!$A$2:$A$77</c:f>
              <c:strCache>
                <c:ptCount val="76"/>
                <c:pt idx="0">
                  <c:v>07:1</c:v>
                </c:pt>
                <c:pt idx="1">
                  <c:v>07:2</c:v>
                </c:pt>
                <c:pt idx="2">
                  <c:v>07:3</c:v>
                </c:pt>
                <c:pt idx="3">
                  <c:v>07:4</c:v>
                </c:pt>
                <c:pt idx="4">
                  <c:v>08:1</c:v>
                </c:pt>
                <c:pt idx="5">
                  <c:v>08:2</c:v>
                </c:pt>
                <c:pt idx="6">
                  <c:v>08:3</c:v>
                </c:pt>
                <c:pt idx="7">
                  <c:v>08:4</c:v>
                </c:pt>
                <c:pt idx="8">
                  <c:v>09:1</c:v>
                </c:pt>
                <c:pt idx="9">
                  <c:v>09:2</c:v>
                </c:pt>
                <c:pt idx="10">
                  <c:v>09:3</c:v>
                </c:pt>
                <c:pt idx="11">
                  <c:v>09:4</c:v>
                </c:pt>
                <c:pt idx="12">
                  <c:v>10:1</c:v>
                </c:pt>
                <c:pt idx="13">
                  <c:v>10:2</c:v>
                </c:pt>
                <c:pt idx="14">
                  <c:v>10:3</c:v>
                </c:pt>
                <c:pt idx="15">
                  <c:v>10:4</c:v>
                </c:pt>
                <c:pt idx="16">
                  <c:v>11:1</c:v>
                </c:pt>
                <c:pt idx="17">
                  <c:v>11:2</c:v>
                </c:pt>
                <c:pt idx="18">
                  <c:v>11:3</c:v>
                </c:pt>
                <c:pt idx="19">
                  <c:v>11:4</c:v>
                </c:pt>
                <c:pt idx="20">
                  <c:v>12:1</c:v>
                </c:pt>
                <c:pt idx="21">
                  <c:v>12:2</c:v>
                </c:pt>
                <c:pt idx="22">
                  <c:v>12:3</c:v>
                </c:pt>
                <c:pt idx="23">
                  <c:v>12:4</c:v>
                </c:pt>
                <c:pt idx="24">
                  <c:v>13:1</c:v>
                </c:pt>
                <c:pt idx="25">
                  <c:v>13:2</c:v>
                </c:pt>
                <c:pt idx="26">
                  <c:v>13:3</c:v>
                </c:pt>
                <c:pt idx="27">
                  <c:v>13:4</c:v>
                </c:pt>
                <c:pt idx="28">
                  <c:v>14:1</c:v>
                </c:pt>
                <c:pt idx="29">
                  <c:v>14:2</c:v>
                </c:pt>
                <c:pt idx="30">
                  <c:v>14:3</c:v>
                </c:pt>
                <c:pt idx="31">
                  <c:v>14:4</c:v>
                </c:pt>
                <c:pt idx="32">
                  <c:v>15:1</c:v>
                </c:pt>
                <c:pt idx="33">
                  <c:v>15:2</c:v>
                </c:pt>
                <c:pt idx="34">
                  <c:v>15:3</c:v>
                </c:pt>
                <c:pt idx="35">
                  <c:v>15:4</c:v>
                </c:pt>
                <c:pt idx="36">
                  <c:v>16:1</c:v>
                </c:pt>
                <c:pt idx="37">
                  <c:v>16:2</c:v>
                </c:pt>
                <c:pt idx="38">
                  <c:v>16:3</c:v>
                </c:pt>
                <c:pt idx="39">
                  <c:v>16:4</c:v>
                </c:pt>
                <c:pt idx="40">
                  <c:v>17:1</c:v>
                </c:pt>
                <c:pt idx="41">
                  <c:v>17:2</c:v>
                </c:pt>
                <c:pt idx="42">
                  <c:v>17:3</c:v>
                </c:pt>
                <c:pt idx="43">
                  <c:v>17:4</c:v>
                </c:pt>
                <c:pt idx="44">
                  <c:v>18:1</c:v>
                </c:pt>
                <c:pt idx="45">
                  <c:v>18:2</c:v>
                </c:pt>
                <c:pt idx="46">
                  <c:v>18:3</c:v>
                </c:pt>
                <c:pt idx="47">
                  <c:v>18:4</c:v>
                </c:pt>
                <c:pt idx="48">
                  <c:v>19:1</c:v>
                </c:pt>
                <c:pt idx="49">
                  <c:v>19:2</c:v>
                </c:pt>
                <c:pt idx="50">
                  <c:v>19:3</c:v>
                </c:pt>
                <c:pt idx="51">
                  <c:v>19:4</c:v>
                </c:pt>
                <c:pt idx="52">
                  <c:v>20:1</c:v>
                </c:pt>
                <c:pt idx="53">
                  <c:v>20:2</c:v>
                </c:pt>
                <c:pt idx="54">
                  <c:v>20:3</c:v>
                </c:pt>
                <c:pt idx="55">
                  <c:v>20:4</c:v>
                </c:pt>
                <c:pt idx="56">
                  <c:v>21:1</c:v>
                </c:pt>
                <c:pt idx="57">
                  <c:v>21:2</c:v>
                </c:pt>
                <c:pt idx="58">
                  <c:v>21:3</c:v>
                </c:pt>
                <c:pt idx="59">
                  <c:v>21:4</c:v>
                </c:pt>
                <c:pt idx="60">
                  <c:v>22:1</c:v>
                </c:pt>
                <c:pt idx="61">
                  <c:v>22:2</c:v>
                </c:pt>
                <c:pt idx="62">
                  <c:v>22:3</c:v>
                </c:pt>
                <c:pt idx="63">
                  <c:v>22:4</c:v>
                </c:pt>
                <c:pt idx="64">
                  <c:v>23:1</c:v>
                </c:pt>
                <c:pt idx="65">
                  <c:v>23:2</c:v>
                </c:pt>
                <c:pt idx="66">
                  <c:v>23:3</c:v>
                </c:pt>
                <c:pt idx="67">
                  <c:v>23:4</c:v>
                </c:pt>
                <c:pt idx="68">
                  <c:v>24:1</c:v>
                </c:pt>
                <c:pt idx="69">
                  <c:v>24:2</c:v>
                </c:pt>
                <c:pt idx="70">
                  <c:v>24:3</c:v>
                </c:pt>
                <c:pt idx="71">
                  <c:v>24:4</c:v>
                </c:pt>
                <c:pt idx="72">
                  <c:v>25:1</c:v>
                </c:pt>
                <c:pt idx="73">
                  <c:v>25:2</c:v>
                </c:pt>
                <c:pt idx="74">
                  <c:v>25:3</c:v>
                </c:pt>
                <c:pt idx="75">
                  <c:v>25:4</c:v>
                </c:pt>
              </c:strCache>
            </c:strRef>
          </c:cat>
          <c:val>
            <c:numRef>
              <c:f>Sheet1!$D$2:$D$77</c:f>
              <c:numCache>
                <c:formatCode>0.00%</c:formatCode>
                <c:ptCount val="76"/>
                <c:pt idx="0">
                  <c:v>5.0000000000000001E-3</c:v>
                </c:pt>
                <c:pt idx="1">
                  <c:v>5.0000000000000001E-3</c:v>
                </c:pt>
                <c:pt idx="2">
                  <c:v>5.0000000000000001E-3</c:v>
                </c:pt>
                <c:pt idx="3">
                  <c:v>5.0000000000000001E-3</c:v>
                </c:pt>
                <c:pt idx="4">
                  <c:v>5.0000000000000001E-3</c:v>
                </c:pt>
                <c:pt idx="5">
                  <c:v>5.0000000000000001E-3</c:v>
                </c:pt>
                <c:pt idx="6">
                  <c:v>5.0000000000000001E-3</c:v>
                </c:pt>
                <c:pt idx="7">
                  <c:v>5.0000000000000001E-3</c:v>
                </c:pt>
                <c:pt idx="8">
                  <c:v>5.0000000000000001E-3</c:v>
                </c:pt>
                <c:pt idx="9">
                  <c:v>5.0000000000000001E-3</c:v>
                </c:pt>
                <c:pt idx="10">
                  <c:v>5.0000000000000001E-3</c:v>
                </c:pt>
                <c:pt idx="11">
                  <c:v>5.0000000000000001E-3</c:v>
                </c:pt>
                <c:pt idx="12">
                  <c:v>5.0000000000000001E-3</c:v>
                </c:pt>
                <c:pt idx="13">
                  <c:v>5.0000000000000001E-3</c:v>
                </c:pt>
                <c:pt idx="14">
                  <c:v>5.0000000000000001E-3</c:v>
                </c:pt>
                <c:pt idx="15">
                  <c:v>5.0000000000000001E-3</c:v>
                </c:pt>
                <c:pt idx="16">
                  <c:v>5.0000000000000001E-3</c:v>
                </c:pt>
                <c:pt idx="17">
                  <c:v>5.0000000000000001E-3</c:v>
                </c:pt>
                <c:pt idx="18">
                  <c:v>5.0000000000000001E-3</c:v>
                </c:pt>
                <c:pt idx="19">
                  <c:v>5.0000000000000001E-3</c:v>
                </c:pt>
                <c:pt idx="20">
                  <c:v>5.0000000000000001E-3</c:v>
                </c:pt>
                <c:pt idx="21">
                  <c:v>5.0000000000000001E-3</c:v>
                </c:pt>
                <c:pt idx="22">
                  <c:v>5.0000000000000001E-3</c:v>
                </c:pt>
                <c:pt idx="23">
                  <c:v>5.0000000000000001E-3</c:v>
                </c:pt>
                <c:pt idx="24">
                  <c:v>5.0000000000000001E-3</c:v>
                </c:pt>
                <c:pt idx="25">
                  <c:v>5.0000000000000001E-3</c:v>
                </c:pt>
                <c:pt idx="26">
                  <c:v>5.0000000000000001E-3</c:v>
                </c:pt>
                <c:pt idx="27">
                  <c:v>5.0000000000000001E-3</c:v>
                </c:pt>
                <c:pt idx="28">
                  <c:v>5.0000000000000001E-3</c:v>
                </c:pt>
                <c:pt idx="29">
                  <c:v>5.0000000000000001E-3</c:v>
                </c:pt>
                <c:pt idx="30">
                  <c:v>5.0000000000000001E-3</c:v>
                </c:pt>
                <c:pt idx="31">
                  <c:v>5.0000000000000001E-3</c:v>
                </c:pt>
                <c:pt idx="32">
                  <c:v>5.0000000000000001E-3</c:v>
                </c:pt>
                <c:pt idx="33">
                  <c:v>5.0000000000000001E-3</c:v>
                </c:pt>
                <c:pt idx="34">
                  <c:v>5.0000000000000001E-3</c:v>
                </c:pt>
                <c:pt idx="35">
                  <c:v>5.0000000000000001E-3</c:v>
                </c:pt>
                <c:pt idx="36">
                  <c:v>5.0000000000000001E-3</c:v>
                </c:pt>
                <c:pt idx="37">
                  <c:v>5.0000000000000001E-3</c:v>
                </c:pt>
                <c:pt idx="38">
                  <c:v>5.0000000000000001E-3</c:v>
                </c:pt>
                <c:pt idx="39">
                  <c:v>5.0000000000000001E-3</c:v>
                </c:pt>
                <c:pt idx="40">
                  <c:v>5.0000000000000001E-3</c:v>
                </c:pt>
                <c:pt idx="41">
                  <c:v>5.0000000000000001E-3</c:v>
                </c:pt>
                <c:pt idx="42">
                  <c:v>5.0000000000000001E-3</c:v>
                </c:pt>
                <c:pt idx="43">
                  <c:v>5.0000000000000001E-3</c:v>
                </c:pt>
                <c:pt idx="44">
                  <c:v>5.0000000000000001E-3</c:v>
                </c:pt>
                <c:pt idx="45">
                  <c:v>5.0000000000000001E-3</c:v>
                </c:pt>
                <c:pt idx="46">
                  <c:v>5.0000000000000001E-3</c:v>
                </c:pt>
                <c:pt idx="47">
                  <c:v>5.0000000000000001E-3</c:v>
                </c:pt>
                <c:pt idx="48">
                  <c:v>5.0000000000000001E-3</c:v>
                </c:pt>
                <c:pt idx="49">
                  <c:v>5.0000000000000001E-3</c:v>
                </c:pt>
                <c:pt idx="50">
                  <c:v>5.0000000000000001E-3</c:v>
                </c:pt>
                <c:pt idx="51">
                  <c:v>5.0000000000000001E-3</c:v>
                </c:pt>
                <c:pt idx="52">
                  <c:v>5.0000000000000001E-3</c:v>
                </c:pt>
                <c:pt idx="53">
                  <c:v>5.0000000000000001E-3</c:v>
                </c:pt>
                <c:pt idx="54">
                  <c:v>5.0000000000000001E-3</c:v>
                </c:pt>
                <c:pt idx="55">
                  <c:v>5.0000000000000001E-3</c:v>
                </c:pt>
                <c:pt idx="56">
                  <c:v>5.0000000000000001E-3</c:v>
                </c:pt>
                <c:pt idx="57">
                  <c:v>5.0000000000000001E-3</c:v>
                </c:pt>
                <c:pt idx="58">
                  <c:v>5.0000000000000001E-3</c:v>
                </c:pt>
                <c:pt idx="59">
                  <c:v>5.0000000000000001E-3</c:v>
                </c:pt>
                <c:pt idx="60">
                  <c:v>5.0000000000000001E-3</c:v>
                </c:pt>
                <c:pt idx="61">
                  <c:v>5.0000000000000001E-3</c:v>
                </c:pt>
                <c:pt idx="62">
                  <c:v>5.0000000000000001E-3</c:v>
                </c:pt>
                <c:pt idx="63">
                  <c:v>5.0000000000000001E-3</c:v>
                </c:pt>
                <c:pt idx="64">
                  <c:v>5.0000000000000001E-3</c:v>
                </c:pt>
                <c:pt idx="65">
                  <c:v>5.0000000000000001E-3</c:v>
                </c:pt>
                <c:pt idx="66">
                  <c:v>5.0000000000000001E-3</c:v>
                </c:pt>
                <c:pt idx="67">
                  <c:v>5.0000000000000001E-3</c:v>
                </c:pt>
                <c:pt idx="68" formatCode="General">
                  <c:v>5.0000000000000001E-3</c:v>
                </c:pt>
                <c:pt idx="69" formatCode="General">
                  <c:v>5.0000000000000001E-3</c:v>
                </c:pt>
                <c:pt idx="70" formatCode="General">
                  <c:v>5.0000000000000001E-3</c:v>
                </c:pt>
                <c:pt idx="71" formatCode="General">
                  <c:v>5.0000000000000001E-3</c:v>
                </c:pt>
                <c:pt idx="72" formatCode="General">
                  <c:v>5.0000000000000001E-3</c:v>
                </c:pt>
                <c:pt idx="73" formatCode="General">
                  <c:v>5.0000000000000001E-3</c:v>
                </c:pt>
                <c:pt idx="74" formatCode="General">
                  <c:v>5.0000000000000001E-3</c:v>
                </c:pt>
                <c:pt idx="75" formatCode="General">
                  <c:v>5.0000000000000001E-3</c:v>
                </c:pt>
              </c:numCache>
            </c:numRef>
          </c:val>
          <c:smooth val="0"/>
          <c:extLst>
            <c:ext xmlns:c16="http://schemas.microsoft.com/office/drawing/2014/chart" uri="{C3380CC4-5D6E-409C-BE32-E72D297353CC}">
              <c16:uniqueId val="{00000002-7B7D-4FC8-83D0-6B98913D4994}"/>
            </c:ext>
          </c:extLst>
        </c:ser>
        <c:dLbls>
          <c:showLegendKey val="0"/>
          <c:showVal val="0"/>
          <c:showCatName val="0"/>
          <c:showSerName val="0"/>
          <c:showPercent val="0"/>
          <c:showBubbleSize val="0"/>
        </c:dLbls>
        <c:marker val="1"/>
        <c:smooth val="0"/>
        <c:axId val="3"/>
        <c:axId val="4"/>
      </c:lineChart>
      <c:catAx>
        <c:axId val="193629248"/>
        <c:scaling>
          <c:orientation val="minMax"/>
        </c:scaling>
        <c:delete val="0"/>
        <c:axPos val="b"/>
        <c:numFmt formatCode="General" sourceLinked="1"/>
        <c:majorTickMark val="out"/>
        <c:minorTickMark val="none"/>
        <c:tickLblPos val="nextTo"/>
        <c:spPr>
          <a:ln w="3251">
            <a:solidFill>
              <a:schemeClr val="tx1"/>
            </a:solidFill>
            <a:prstDash val="solid"/>
          </a:ln>
        </c:spPr>
        <c:txPr>
          <a:bodyPr rot="0" vert="horz"/>
          <a:lstStyle/>
          <a:p>
            <a:pPr>
              <a:defRPr sz="845" b="1" i="0" u="none" strike="noStrike" baseline="0">
                <a:solidFill>
                  <a:schemeClr val="tx1"/>
                </a:solidFill>
                <a:latin typeface="Arial"/>
                <a:ea typeface="Arial"/>
                <a:cs typeface="Arial"/>
              </a:defRPr>
            </a:pPr>
            <a:endParaRPr lang="en-US"/>
          </a:p>
        </c:txPr>
        <c:crossAx val="1"/>
        <c:crosses val="autoZero"/>
        <c:auto val="1"/>
        <c:lblAlgn val="ctr"/>
        <c:lblOffset val="100"/>
        <c:tickLblSkip val="4"/>
        <c:tickMarkSkip val="1"/>
        <c:noMultiLvlLbl val="0"/>
      </c:catAx>
      <c:valAx>
        <c:axId val="1"/>
        <c:scaling>
          <c:orientation val="minMax"/>
          <c:max val="0.14000000000000001"/>
          <c:min val="0"/>
        </c:scaling>
        <c:delete val="0"/>
        <c:axPos val="l"/>
        <c:majorGridlines>
          <c:spPr>
            <a:ln w="3251">
              <a:solidFill>
                <a:schemeClr val="tx1"/>
              </a:solidFill>
              <a:prstDash val="solid"/>
            </a:ln>
          </c:spPr>
        </c:majorGridlines>
        <c:numFmt formatCode="0%" sourceLinked="0"/>
        <c:majorTickMark val="out"/>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93629248"/>
        <c:crosses val="autoZero"/>
        <c:crossBetween val="between"/>
        <c:maj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4E-2"/>
        </c:scaling>
        <c:delete val="0"/>
        <c:axPos val="r"/>
        <c:numFmt formatCode="0.0%" sourceLinked="0"/>
        <c:majorTickMark val="cross"/>
        <c:minorTickMark val="none"/>
        <c:tickLblPos val="nextTo"/>
        <c:spPr>
          <a:ln w="3251">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3"/>
        <c:crosses val="max"/>
        <c:crossBetween val="between"/>
        <c:majorUnit val="1E-3"/>
      </c:valAx>
      <c:spPr>
        <a:noFill/>
        <a:ln w="13003">
          <a:solidFill>
            <a:schemeClr val="tx1"/>
          </a:solidFill>
          <a:prstDash val="solid"/>
        </a:ln>
      </c:spPr>
    </c:plotArea>
    <c:legend>
      <c:legendPos val="r"/>
      <c:legendEntry>
        <c:idx val="1"/>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Entry>
      <c:layout>
        <c:manualLayout>
          <c:xMode val="edge"/>
          <c:yMode val="edge"/>
          <c:x val="6.76155296930291E-2"/>
          <c:y val="0.74309318493121201"/>
          <c:w val="0.32773124507061857"/>
          <c:h val="0.16635582050464762"/>
        </c:manualLayout>
      </c:layout>
      <c:overlay val="0"/>
      <c:spPr>
        <a:solidFill>
          <a:schemeClr val="bg1"/>
        </a:solidFill>
        <a:ln w="3251">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9009">
      <a:solidFill>
        <a:schemeClr val="tx1"/>
      </a:solidFill>
      <a:prstDash val="solid"/>
    </a:ln>
  </c:spPr>
  <c:txPr>
    <a:bodyPr/>
    <a:lstStyle/>
    <a:p>
      <a:pPr>
        <a:defRPr sz="18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Sheet1!$B$1</c:f>
              <c:strCache>
                <c:ptCount val="1"/>
                <c:pt idx="0">
                  <c:v>Core PCE (excludes food and energy)</c:v>
                </c:pt>
              </c:strCache>
            </c:strRef>
          </c:tx>
          <c:spPr>
            <a:ln w="25400">
              <a:solidFill>
                <a:srgbClr val="FF0000"/>
              </a:solidFill>
            </a:ln>
          </c:spPr>
          <c:marker>
            <c:symbol val="diamond"/>
            <c:size val="3"/>
            <c:spPr>
              <a:noFill/>
              <a:ln>
                <a:noFill/>
                <a:prstDash val="solid"/>
              </a:ln>
            </c:spPr>
          </c:marker>
          <c:cat>
            <c:numRef>
              <c:f>Sheet1!$A$2:$A$138</c:f>
              <c:numCache>
                <c:formatCode>General</c:formatCode>
                <c:ptCount val="137"/>
                <c:pt idx="0">
                  <c:v>15</c:v>
                </c:pt>
                <c:pt idx="12">
                  <c:v>16</c:v>
                </c:pt>
                <c:pt idx="24">
                  <c:v>17</c:v>
                </c:pt>
                <c:pt idx="36">
                  <c:v>18</c:v>
                </c:pt>
                <c:pt idx="48">
                  <c:v>19</c:v>
                </c:pt>
                <c:pt idx="60">
                  <c:v>20</c:v>
                </c:pt>
                <c:pt idx="72">
                  <c:v>21</c:v>
                </c:pt>
                <c:pt idx="84">
                  <c:v>22</c:v>
                </c:pt>
                <c:pt idx="96">
                  <c:v>23</c:v>
                </c:pt>
                <c:pt idx="108">
                  <c:v>24</c:v>
                </c:pt>
                <c:pt idx="120">
                  <c:v>25</c:v>
                </c:pt>
                <c:pt idx="132">
                  <c:v>26</c:v>
                </c:pt>
              </c:numCache>
            </c:numRef>
          </c:cat>
          <c:val>
            <c:numRef>
              <c:f>Sheet1!$B$2:$B$138</c:f>
              <c:numCache>
                <c:formatCode>0.00%</c:formatCode>
                <c:ptCount val="13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3.0648999999999999E-2</c:v>
                </c:pt>
                <c:pt idx="109" formatCode="General">
                  <c:v>2.9288999999999999E-2</c:v>
                </c:pt>
                <c:pt idx="110" formatCode="General">
                  <c:v>2.9796E-2</c:v>
                </c:pt>
                <c:pt idx="111" formatCode="General">
                  <c:v>2.8851000000000002E-2</c:v>
                </c:pt>
                <c:pt idx="112" formatCode="General">
                  <c:v>2.6675000000000001E-2</c:v>
                </c:pt>
                <c:pt idx="113" formatCode="General">
                  <c:v>2.6304999999999999E-2</c:v>
                </c:pt>
                <c:pt idx="114" formatCode="General">
                  <c:v>2.6653E-2</c:v>
                </c:pt>
                <c:pt idx="115" formatCode="General">
                  <c:v>2.7310999999999998E-2</c:v>
                </c:pt>
                <c:pt idx="116" formatCode="General">
                  <c:v>2.6608E-2</c:v>
                </c:pt>
                <c:pt idx="117" formatCode="General">
                  <c:v>2.8244999999999999E-2</c:v>
                </c:pt>
                <c:pt idx="118" formatCode="General">
                  <c:v>2.8319E-2</c:v>
                </c:pt>
                <c:pt idx="119" formatCode="General">
                  <c:v>2.8641E-2</c:v>
                </c:pt>
                <c:pt idx="120" formatCode="General">
                  <c:v>2.6880999999999999E-2</c:v>
                </c:pt>
                <c:pt idx="121" formatCode="General">
                  <c:v>2.9187999999999999E-2</c:v>
                </c:pt>
                <c:pt idx="122" formatCode="General">
                  <c:v>2.7E-2</c:v>
                </c:pt>
                <c:pt idx="123" formatCode="General">
                  <c:v>2.5999999999999999E-2</c:v>
                </c:pt>
                <c:pt idx="124" formatCode="General">
                  <c:v>2.7E-2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Federal Reserve's Core PCE 2% Target</c:v>
                </c:pt>
              </c:strCache>
            </c:strRef>
          </c:tx>
          <c:spPr>
            <a:ln w="27660">
              <a:solidFill>
                <a:srgbClr val="FFC000"/>
              </a:solidFill>
              <a:prstDash val="solid"/>
            </a:ln>
          </c:spPr>
          <c:marker>
            <c:symbol val="none"/>
          </c:marker>
          <c:cat>
            <c:numRef>
              <c:f>Sheet1!$A$2:$A$138</c:f>
              <c:numCache>
                <c:formatCode>General</c:formatCode>
                <c:ptCount val="137"/>
                <c:pt idx="0">
                  <c:v>15</c:v>
                </c:pt>
                <c:pt idx="12">
                  <c:v>16</c:v>
                </c:pt>
                <c:pt idx="24">
                  <c:v>17</c:v>
                </c:pt>
                <c:pt idx="36">
                  <c:v>18</c:v>
                </c:pt>
                <c:pt idx="48">
                  <c:v>19</c:v>
                </c:pt>
                <c:pt idx="60">
                  <c:v>20</c:v>
                </c:pt>
                <c:pt idx="72">
                  <c:v>21</c:v>
                </c:pt>
                <c:pt idx="84">
                  <c:v>22</c:v>
                </c:pt>
                <c:pt idx="96">
                  <c:v>23</c:v>
                </c:pt>
                <c:pt idx="108">
                  <c:v>24</c:v>
                </c:pt>
                <c:pt idx="120">
                  <c:v>25</c:v>
                </c:pt>
                <c:pt idx="132">
                  <c:v>26</c:v>
                </c:pt>
              </c:numCache>
            </c:numRef>
          </c:cat>
          <c:val>
            <c:numRef>
              <c:f>Sheet1!$C$2:$C$138</c:f>
              <c:numCache>
                <c:formatCode>General</c:formatCode>
                <c:ptCount val="13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spPr>
        <a:noFill/>
        <a:ln w="9220">
          <a:solidFill>
            <a:schemeClr val="tx1"/>
          </a:solidFill>
          <a:prstDash val="solid"/>
        </a:ln>
      </c:spPr>
    </c:plotArea>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Sheet1!$B$1</c:f>
              <c:strCache>
                <c:ptCount val="1"/>
                <c:pt idx="0">
                  <c:v>Core PCE (excludes food and energy)</c:v>
                </c:pt>
              </c:strCache>
            </c:strRef>
          </c:tx>
          <c:spPr>
            <a:ln w="25400">
              <a:solidFill>
                <a:srgbClr val="FF0000"/>
              </a:solidFill>
            </a:ln>
          </c:spPr>
          <c:marker>
            <c:symbol val="diamond"/>
            <c:size val="3"/>
            <c:spPr>
              <a:noFill/>
              <a:ln>
                <a:noFill/>
                <a:prstDash val="solid"/>
              </a:ln>
            </c:spPr>
          </c:marker>
          <c:cat>
            <c:numRef>
              <c:f>Sheet1!$A$2:$A$138</c:f>
              <c:numCache>
                <c:formatCode>General</c:formatCode>
                <c:ptCount val="137"/>
                <c:pt idx="0">
                  <c:v>15</c:v>
                </c:pt>
                <c:pt idx="12">
                  <c:v>16</c:v>
                </c:pt>
                <c:pt idx="24">
                  <c:v>17</c:v>
                </c:pt>
                <c:pt idx="36">
                  <c:v>18</c:v>
                </c:pt>
                <c:pt idx="48">
                  <c:v>19</c:v>
                </c:pt>
                <c:pt idx="60">
                  <c:v>20</c:v>
                </c:pt>
                <c:pt idx="72">
                  <c:v>21</c:v>
                </c:pt>
                <c:pt idx="84">
                  <c:v>22</c:v>
                </c:pt>
                <c:pt idx="96">
                  <c:v>23</c:v>
                </c:pt>
                <c:pt idx="108">
                  <c:v>24</c:v>
                </c:pt>
                <c:pt idx="120">
                  <c:v>25</c:v>
                </c:pt>
                <c:pt idx="132">
                  <c:v>26</c:v>
                </c:pt>
              </c:numCache>
            </c:numRef>
          </c:cat>
          <c:val>
            <c:numRef>
              <c:f>Sheet1!$B$2:$B$138</c:f>
              <c:numCache>
                <c:formatCode>0.00%</c:formatCode>
                <c:ptCount val="13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3.0648999999999999E-2</c:v>
                </c:pt>
                <c:pt idx="109" formatCode="General">
                  <c:v>2.9288999999999999E-2</c:v>
                </c:pt>
                <c:pt idx="110" formatCode="General">
                  <c:v>2.9796E-2</c:v>
                </c:pt>
                <c:pt idx="111" formatCode="General">
                  <c:v>2.8851000000000002E-2</c:v>
                </c:pt>
                <c:pt idx="112" formatCode="General">
                  <c:v>2.6675000000000001E-2</c:v>
                </c:pt>
                <c:pt idx="113" formatCode="General">
                  <c:v>2.6304999999999999E-2</c:v>
                </c:pt>
                <c:pt idx="114" formatCode="General">
                  <c:v>2.6653E-2</c:v>
                </c:pt>
                <c:pt idx="115" formatCode="General">
                  <c:v>2.7310999999999998E-2</c:v>
                </c:pt>
                <c:pt idx="116" formatCode="General">
                  <c:v>2.6608E-2</c:v>
                </c:pt>
                <c:pt idx="117" formatCode="General">
                  <c:v>2.8244999999999999E-2</c:v>
                </c:pt>
                <c:pt idx="118" formatCode="General">
                  <c:v>2.8319E-2</c:v>
                </c:pt>
                <c:pt idx="119" formatCode="General">
                  <c:v>2.8641E-2</c:v>
                </c:pt>
                <c:pt idx="120" formatCode="General">
                  <c:v>2.6880999999999999E-2</c:v>
                </c:pt>
                <c:pt idx="121" formatCode="General">
                  <c:v>2.9187999999999999E-2</c:v>
                </c:pt>
                <c:pt idx="122" formatCode="General">
                  <c:v>2.7E-2</c:v>
                </c:pt>
                <c:pt idx="123" formatCode="General">
                  <c:v>2.5999999999999999E-2</c:v>
                </c:pt>
                <c:pt idx="124" formatCode="General">
                  <c:v>2.7E-2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Federal Reserve's Core PCE 2% Target</c:v>
                </c:pt>
              </c:strCache>
            </c:strRef>
          </c:tx>
          <c:spPr>
            <a:ln w="27660">
              <a:solidFill>
                <a:srgbClr val="FFC000"/>
              </a:solidFill>
              <a:prstDash val="solid"/>
            </a:ln>
          </c:spPr>
          <c:marker>
            <c:symbol val="none"/>
          </c:marker>
          <c:cat>
            <c:numRef>
              <c:f>Sheet1!$A$2:$A$138</c:f>
              <c:numCache>
                <c:formatCode>General</c:formatCode>
                <c:ptCount val="137"/>
                <c:pt idx="0">
                  <c:v>15</c:v>
                </c:pt>
                <c:pt idx="12">
                  <c:v>16</c:v>
                </c:pt>
                <c:pt idx="24">
                  <c:v>17</c:v>
                </c:pt>
                <c:pt idx="36">
                  <c:v>18</c:v>
                </c:pt>
                <c:pt idx="48">
                  <c:v>19</c:v>
                </c:pt>
                <c:pt idx="60">
                  <c:v>20</c:v>
                </c:pt>
                <c:pt idx="72">
                  <c:v>21</c:v>
                </c:pt>
                <c:pt idx="84">
                  <c:v>22</c:v>
                </c:pt>
                <c:pt idx="96">
                  <c:v>23</c:v>
                </c:pt>
                <c:pt idx="108">
                  <c:v>24</c:v>
                </c:pt>
                <c:pt idx="120">
                  <c:v>25</c:v>
                </c:pt>
                <c:pt idx="132">
                  <c:v>26</c:v>
                </c:pt>
              </c:numCache>
            </c:numRef>
          </c:cat>
          <c:val>
            <c:numRef>
              <c:f>Sheet1!$C$2:$C$138</c:f>
              <c:numCache>
                <c:formatCode>General</c:formatCode>
                <c:ptCount val="13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spPr>
        <a:noFill/>
        <a:ln w="9220">
          <a:solidFill>
            <a:schemeClr val="tx1"/>
          </a:solidFill>
          <a:prstDash val="solid"/>
        </a:ln>
      </c:spPr>
    </c:plotArea>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798"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798">
                <a:latin typeface="Times New Roman" panose="02020603050405020304" pitchFamily="18" charset="0"/>
                <a:cs typeface="Times New Roman" panose="02020603050405020304" pitchFamily="18" charset="0"/>
              </a:rPr>
              <a:t>Treasury Yield Curves </a:t>
            </a:r>
          </a:p>
        </c:rich>
      </c:tx>
      <c:layout>
        <c:manualLayout>
          <c:xMode val="edge"/>
          <c:yMode val="edge"/>
          <c:x val="0.29765883814902333"/>
          <c:y val="8.5763364498910553E-3"/>
        </c:manualLayout>
      </c:layout>
      <c:overlay val="0"/>
      <c:spPr>
        <a:noFill/>
        <a:ln w="27393">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090">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AB48-4F88-8BF7-852020FD4C11}"/>
            </c:ext>
          </c:extLst>
        </c:ser>
        <c:dLbls>
          <c:showLegendKey val="0"/>
          <c:showVal val="0"/>
          <c:showCatName val="0"/>
          <c:showSerName val="0"/>
          <c:showPercent val="0"/>
          <c:showBubbleSize val="0"/>
        </c:dLbls>
        <c:marker val="1"/>
        <c:smooth val="0"/>
        <c:axId val="201517024"/>
        <c:axId val="1"/>
      </c:lineChart>
      <c:lineChart>
        <c:grouping val="standard"/>
        <c:varyColors val="0"/>
        <c:ser>
          <c:idx val="0"/>
          <c:order val="1"/>
          <c:tx>
            <c:strRef>
              <c:f>Sheet1!$C$1</c:f>
              <c:strCache>
                <c:ptCount val="1"/>
                <c:pt idx="0">
                  <c:v>March 2023</c:v>
                </c:pt>
              </c:strCache>
            </c:strRef>
          </c:tx>
          <c:spPr>
            <a:ln w="13696">
              <a:solidFill>
                <a:srgbClr val="FF0000"/>
              </a:solidFill>
              <a:prstDash val="solid"/>
            </a:ln>
          </c:spPr>
          <c:marker>
            <c:symbol val="diamond"/>
            <c:size val="4"/>
            <c:spPr>
              <a:solidFill>
                <a:srgbClr val="FF0000"/>
              </a:solidFill>
              <a:ln>
                <a:solidFill>
                  <a:srgbClr val="FF00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4.91</c:v>
                </c:pt>
                <c:pt idx="1">
                  <c:v>5.18</c:v>
                </c:pt>
                <c:pt idx="2">
                  <c:v>5.03</c:v>
                </c:pt>
                <c:pt idx="3">
                  <c:v>4.8899999999999997</c:v>
                </c:pt>
                <c:pt idx="4">
                  <c:v>4.8600000000000003</c:v>
                </c:pt>
                <c:pt idx="5">
                  <c:v>4.74</c:v>
                </c:pt>
                <c:pt idx="6">
                  <c:v>4.5999999999999996</c:v>
                </c:pt>
                <c:pt idx="7">
                  <c:v>4.51</c:v>
                </c:pt>
                <c:pt idx="8">
                  <c:v>4.45</c:v>
                </c:pt>
                <c:pt idx="9">
                  <c:v>4.3600000000000003</c:v>
                </c:pt>
                <c:pt idx="10">
                  <c:v>4.26</c:v>
                </c:pt>
                <c:pt idx="11">
                  <c:v>4.2</c:v>
                </c:pt>
                <c:pt idx="12">
                  <c:v>4.17</c:v>
                </c:pt>
                <c:pt idx="13">
                  <c:v>4.16</c:v>
                </c:pt>
                <c:pt idx="14">
                  <c:v>4.1500000000000004</c:v>
                </c:pt>
                <c:pt idx="15">
                  <c:v>4.13</c:v>
                </c:pt>
                <c:pt idx="16">
                  <c:v>4.0999999999999996</c:v>
                </c:pt>
                <c:pt idx="17">
                  <c:v>4.07</c:v>
                </c:pt>
                <c:pt idx="18">
                  <c:v>4.03</c:v>
                </c:pt>
                <c:pt idx="19">
                  <c:v>4</c:v>
                </c:pt>
                <c:pt idx="20">
                  <c:v>3.97</c:v>
                </c:pt>
                <c:pt idx="21">
                  <c:v>3.95</c:v>
                </c:pt>
                <c:pt idx="22">
                  <c:v>3.95</c:v>
                </c:pt>
                <c:pt idx="23">
                  <c:v>3.95</c:v>
                </c:pt>
                <c:pt idx="24">
                  <c:v>3.96</c:v>
                </c:pt>
                <c:pt idx="25">
                  <c:v>3.97</c:v>
                </c:pt>
                <c:pt idx="26">
                  <c:v>3.99</c:v>
                </c:pt>
                <c:pt idx="27">
                  <c:v>4.01</c:v>
                </c:pt>
                <c:pt idx="28">
                  <c:v>4.03</c:v>
                </c:pt>
                <c:pt idx="29">
                  <c:v>4.05</c:v>
                </c:pt>
                <c:pt idx="30">
                  <c:v>4.07</c:v>
                </c:pt>
                <c:pt idx="31">
                  <c:v>4.09</c:v>
                </c:pt>
                <c:pt idx="32">
                  <c:v>4.0999999999999996</c:v>
                </c:pt>
                <c:pt idx="33">
                  <c:v>4.1100000000000003</c:v>
                </c:pt>
                <c:pt idx="34">
                  <c:v>4.12</c:v>
                </c:pt>
                <c:pt idx="35">
                  <c:v>4.13</c:v>
                </c:pt>
                <c:pt idx="36">
                  <c:v>4.13</c:v>
                </c:pt>
                <c:pt idx="37">
                  <c:v>4.13</c:v>
                </c:pt>
                <c:pt idx="38">
                  <c:v>4.13</c:v>
                </c:pt>
                <c:pt idx="39">
                  <c:v>4.13</c:v>
                </c:pt>
                <c:pt idx="40">
                  <c:v>4.12</c:v>
                </c:pt>
                <c:pt idx="41">
                  <c:v>4.1100000000000003</c:v>
                </c:pt>
                <c:pt idx="42">
                  <c:v>4.0999999999999996</c:v>
                </c:pt>
                <c:pt idx="43">
                  <c:v>4.09</c:v>
                </c:pt>
                <c:pt idx="44">
                  <c:v>4.08</c:v>
                </c:pt>
                <c:pt idx="45">
                  <c:v>4.07</c:v>
                </c:pt>
                <c:pt idx="46">
                  <c:v>4.05</c:v>
                </c:pt>
                <c:pt idx="47">
                  <c:v>4.04</c:v>
                </c:pt>
                <c:pt idx="48">
                  <c:v>4.03</c:v>
                </c:pt>
                <c:pt idx="49">
                  <c:v>4.01</c:v>
                </c:pt>
                <c:pt idx="50">
                  <c:v>4</c:v>
                </c:pt>
                <c:pt idx="51">
                  <c:v>3.99</c:v>
                </c:pt>
                <c:pt idx="52">
                  <c:v>3.98</c:v>
                </c:pt>
                <c:pt idx="53">
                  <c:v>3.97</c:v>
                </c:pt>
                <c:pt idx="54">
                  <c:v>3.95</c:v>
                </c:pt>
                <c:pt idx="55">
                  <c:v>3.94</c:v>
                </c:pt>
                <c:pt idx="56">
                  <c:v>3.94</c:v>
                </c:pt>
                <c:pt idx="57">
                  <c:v>3.93</c:v>
                </c:pt>
                <c:pt idx="58">
                  <c:v>3.92</c:v>
                </c:pt>
                <c:pt idx="59">
                  <c:v>3.91</c:v>
                </c:pt>
                <c:pt idx="60">
                  <c:v>3.9</c:v>
                </c:pt>
              </c:numCache>
            </c:numRef>
          </c:val>
          <c:smooth val="0"/>
          <c:extLst>
            <c:ext xmlns:c16="http://schemas.microsoft.com/office/drawing/2014/chart" uri="{C3380CC4-5D6E-409C-BE32-E72D297353CC}">
              <c16:uniqueId val="{00000001-AB48-4F88-8BF7-852020FD4C11}"/>
            </c:ext>
          </c:extLst>
        </c:ser>
        <c:ser>
          <c:idx val="2"/>
          <c:order val="2"/>
          <c:tx>
            <c:strRef>
              <c:f>Sheet1!$D$1</c:f>
              <c:strCache>
                <c:ptCount val="1"/>
                <c:pt idx="0">
                  <c:v>June 2025</c:v>
                </c:pt>
              </c:strCache>
            </c:strRef>
          </c:tx>
          <c:spPr>
            <a:ln w="13696">
              <a:solidFill>
                <a:srgbClr val="00FF00"/>
              </a:solidFill>
              <a:prstDash val="solid"/>
            </a:ln>
          </c:spPr>
          <c:marker>
            <c:symbol val="triangle"/>
            <c:size val="4"/>
            <c:spPr>
              <a:solidFill>
                <a:srgbClr val="00FF00"/>
              </a:solidFill>
              <a:ln>
                <a:solidFill>
                  <a:srgbClr val="00FF0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4.34</c:v>
                </c:pt>
                <c:pt idx="1">
                  <c:v>4.2699999999999996</c:v>
                </c:pt>
                <c:pt idx="2">
                  <c:v>4.0199999999999996</c:v>
                </c:pt>
                <c:pt idx="3">
                  <c:v>3.93</c:v>
                </c:pt>
                <c:pt idx="4">
                  <c:v>3.96</c:v>
                </c:pt>
                <c:pt idx="5">
                  <c:v>3.98</c:v>
                </c:pt>
                <c:pt idx="6">
                  <c:v>3.98</c:v>
                </c:pt>
                <c:pt idx="7">
                  <c:v>4</c:v>
                </c:pt>
                <c:pt idx="8">
                  <c:v>4.0199999999999996</c:v>
                </c:pt>
                <c:pt idx="9">
                  <c:v>4.04</c:v>
                </c:pt>
                <c:pt idx="10">
                  <c:v>4.0599999999999996</c:v>
                </c:pt>
                <c:pt idx="11">
                  <c:v>4.09</c:v>
                </c:pt>
                <c:pt idx="12">
                  <c:v>4.12</c:v>
                </c:pt>
                <c:pt idx="13">
                  <c:v>4.1500000000000004</c:v>
                </c:pt>
                <c:pt idx="14">
                  <c:v>4.18</c:v>
                </c:pt>
                <c:pt idx="15">
                  <c:v>4.21</c:v>
                </c:pt>
                <c:pt idx="16">
                  <c:v>4.2300000000000004</c:v>
                </c:pt>
                <c:pt idx="17">
                  <c:v>4.25</c:v>
                </c:pt>
                <c:pt idx="18">
                  <c:v>4.26</c:v>
                </c:pt>
                <c:pt idx="19">
                  <c:v>4.28</c:v>
                </c:pt>
                <c:pt idx="20">
                  <c:v>4.29</c:v>
                </c:pt>
                <c:pt idx="21">
                  <c:v>4.3</c:v>
                </c:pt>
                <c:pt idx="22">
                  <c:v>4.32</c:v>
                </c:pt>
                <c:pt idx="23">
                  <c:v>4.33</c:v>
                </c:pt>
                <c:pt idx="24">
                  <c:v>4.3499999999999996</c:v>
                </c:pt>
                <c:pt idx="25">
                  <c:v>4.3600000000000003</c:v>
                </c:pt>
                <c:pt idx="26">
                  <c:v>4.38</c:v>
                </c:pt>
                <c:pt idx="27">
                  <c:v>4.3899999999999997</c:v>
                </c:pt>
                <c:pt idx="28">
                  <c:v>4.41</c:v>
                </c:pt>
                <c:pt idx="29">
                  <c:v>4.43</c:v>
                </c:pt>
                <c:pt idx="30">
                  <c:v>4.45</c:v>
                </c:pt>
                <c:pt idx="31">
                  <c:v>4.47</c:v>
                </c:pt>
                <c:pt idx="32">
                  <c:v>4.49</c:v>
                </c:pt>
                <c:pt idx="33">
                  <c:v>4.51</c:v>
                </c:pt>
                <c:pt idx="34">
                  <c:v>4.53</c:v>
                </c:pt>
                <c:pt idx="35">
                  <c:v>4.55</c:v>
                </c:pt>
                <c:pt idx="36">
                  <c:v>4.57</c:v>
                </c:pt>
                <c:pt idx="37">
                  <c:v>4.59</c:v>
                </c:pt>
                <c:pt idx="38">
                  <c:v>4.6100000000000003</c:v>
                </c:pt>
                <c:pt idx="39">
                  <c:v>4.62</c:v>
                </c:pt>
                <c:pt idx="40">
                  <c:v>4.63</c:v>
                </c:pt>
                <c:pt idx="41">
                  <c:v>4.6399999999999997</c:v>
                </c:pt>
                <c:pt idx="42">
                  <c:v>4.6399999999999997</c:v>
                </c:pt>
                <c:pt idx="43">
                  <c:v>4.6399999999999997</c:v>
                </c:pt>
                <c:pt idx="44">
                  <c:v>4.6399999999999997</c:v>
                </c:pt>
                <c:pt idx="45">
                  <c:v>4.6399999999999997</c:v>
                </c:pt>
                <c:pt idx="46">
                  <c:v>4.63</c:v>
                </c:pt>
                <c:pt idx="47">
                  <c:v>4.63</c:v>
                </c:pt>
                <c:pt idx="48">
                  <c:v>4.62</c:v>
                </c:pt>
                <c:pt idx="49">
                  <c:v>4.62</c:v>
                </c:pt>
                <c:pt idx="50">
                  <c:v>4.6100000000000003</c:v>
                </c:pt>
                <c:pt idx="51">
                  <c:v>4.5999999999999996</c:v>
                </c:pt>
                <c:pt idx="52">
                  <c:v>4.5999999999999996</c:v>
                </c:pt>
                <c:pt idx="53">
                  <c:v>4.5999999999999996</c:v>
                </c:pt>
                <c:pt idx="54">
                  <c:v>4.59</c:v>
                </c:pt>
                <c:pt idx="55">
                  <c:v>4.59</c:v>
                </c:pt>
                <c:pt idx="56">
                  <c:v>4.59</c:v>
                </c:pt>
                <c:pt idx="57">
                  <c:v>4.59</c:v>
                </c:pt>
                <c:pt idx="58">
                  <c:v>4.58</c:v>
                </c:pt>
                <c:pt idx="59">
                  <c:v>4.58</c:v>
                </c:pt>
                <c:pt idx="60">
                  <c:v>4.58</c:v>
                </c:pt>
              </c:numCache>
            </c:numRef>
          </c:val>
          <c:smooth val="0"/>
          <c:extLst>
            <c:ext xmlns:c16="http://schemas.microsoft.com/office/drawing/2014/chart" uri="{C3380CC4-5D6E-409C-BE32-E72D297353CC}">
              <c16:uniqueId val="{00000002-AB48-4F88-8BF7-852020FD4C11}"/>
            </c:ext>
          </c:extLst>
        </c:ser>
        <c:dLbls>
          <c:showLegendKey val="0"/>
          <c:showVal val="0"/>
          <c:showCatName val="0"/>
          <c:showSerName val="0"/>
          <c:showPercent val="0"/>
          <c:showBubbleSize val="0"/>
        </c:dLbls>
        <c:marker val="1"/>
        <c:smooth val="0"/>
        <c:axId val="3"/>
        <c:axId val="4"/>
      </c:lineChart>
      <c:catAx>
        <c:axId val="201517024"/>
        <c:scaling>
          <c:orientation val="minMax"/>
        </c:scaling>
        <c:delete val="0"/>
        <c:axPos val="b"/>
        <c:title>
          <c:tx>
            <c:rich>
              <a:bodyPr/>
              <a:lstStyle/>
              <a:p>
                <a:pPr>
                  <a:defRPr sz="1599" b="1" i="0" u="none" strike="noStrike" baseline="0">
                    <a:solidFill>
                      <a:srgbClr val="000000"/>
                    </a:solidFill>
                    <a:latin typeface="Times New Roman"/>
                    <a:ea typeface="Times New Roman"/>
                    <a:cs typeface="Times New Roman"/>
                  </a:defRPr>
                </a:pPr>
                <a:r>
                  <a:rPr lang="en-US"/>
                  <a:t>Years to Maturity</a:t>
                </a:r>
              </a:p>
            </c:rich>
          </c:tx>
          <c:layout>
            <c:manualLayout>
              <c:xMode val="edge"/>
              <c:yMode val="edge"/>
              <c:x val="0.39632102325237517"/>
              <c:y val="0.93825050053223591"/>
            </c:manualLayout>
          </c:layout>
          <c:overlay val="0"/>
          <c:spPr>
            <a:noFill/>
            <a:ln w="27393">
              <a:noFill/>
            </a:ln>
          </c:spPr>
        </c:title>
        <c:numFmt formatCode="General" sourceLinked="1"/>
        <c:majorTickMark val="out"/>
        <c:minorTickMark val="none"/>
        <c:tickLblPos val="nextTo"/>
        <c:spPr>
          <a:ln w="3425">
            <a:solidFill>
              <a:schemeClr val="tx1"/>
            </a:solidFill>
            <a:prstDash val="solid"/>
          </a:ln>
        </c:spPr>
        <c:txPr>
          <a:bodyPr rot="0" vert="horz"/>
          <a:lstStyle/>
          <a:p>
            <a:pPr>
              <a:defRPr sz="1294"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25">
              <a:solidFill>
                <a:schemeClr val="tx1"/>
              </a:solidFill>
              <a:prstDash val="solid"/>
            </a:ln>
          </c:spPr>
        </c:majorGridlines>
        <c:title>
          <c:tx>
            <c:rich>
              <a:bodyPr/>
              <a:lstStyle/>
              <a:p>
                <a:pPr>
                  <a:defRPr sz="1799" b="1" i="0" u="none" strike="noStrike" baseline="0">
                    <a:solidFill>
                      <a:srgbClr val="000000"/>
                    </a:solidFill>
                    <a:latin typeface="Times New Roman"/>
                    <a:ea typeface="Times New Roman"/>
                    <a:cs typeface="Times New Roman"/>
                  </a:defRPr>
                </a:pPr>
                <a:r>
                  <a:rPr lang="en-US"/>
                  <a:t>Yield to Maturity</a:t>
                </a:r>
              </a:p>
            </c:rich>
          </c:tx>
          <c:layout>
            <c:manualLayout>
              <c:xMode val="edge"/>
              <c:yMode val="edge"/>
              <c:x val="1.6272169662432497E-2"/>
              <c:y val="0.29023168590017023"/>
            </c:manualLayout>
          </c:layout>
          <c:overlay val="0"/>
          <c:spPr>
            <a:noFill/>
            <a:ln w="27393">
              <a:noFill/>
            </a:ln>
          </c:spPr>
        </c:title>
        <c:numFmt formatCode="0.0" sourceLinked="0"/>
        <c:majorTickMark val="out"/>
        <c:minorTickMark val="none"/>
        <c:tickLblPos val="nextTo"/>
        <c:spPr>
          <a:ln w="3425">
            <a:solidFill>
              <a:schemeClr val="tx1"/>
            </a:solidFill>
            <a:prstDash val="solid"/>
          </a:ln>
        </c:spPr>
        <c:txPr>
          <a:bodyPr rot="0" vert="horz"/>
          <a:lstStyle/>
          <a:p>
            <a:pPr>
              <a:defRPr sz="1294" b="1" i="0" u="none" strike="noStrike" baseline="0">
                <a:solidFill>
                  <a:schemeClr val="tx1"/>
                </a:solidFill>
                <a:latin typeface="Arial"/>
                <a:ea typeface="Arial"/>
                <a:cs typeface="Arial"/>
              </a:defRPr>
            </a:pPr>
            <a:endParaRPr lang="en-US"/>
          </a:p>
        </c:txPr>
        <c:crossAx val="201517024"/>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25">
            <a:solidFill>
              <a:schemeClr val="tx1"/>
            </a:solidFill>
            <a:prstDash val="solid"/>
          </a:ln>
        </c:spPr>
        <c:txPr>
          <a:bodyPr rot="0" vert="horz"/>
          <a:lstStyle/>
          <a:p>
            <a:pPr>
              <a:defRPr sz="1294"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696">
          <a:solidFill>
            <a:schemeClr val="tx1"/>
          </a:solidFill>
          <a:prstDash val="solid"/>
        </a:ln>
      </c:spPr>
    </c:plotArea>
    <c:legend>
      <c:legendPos val="r"/>
      <c:layout>
        <c:manualLayout>
          <c:xMode val="edge"/>
          <c:yMode val="edge"/>
          <c:x val="0.62284539459653132"/>
          <c:y val="0.68762545970187106"/>
          <c:w val="0.26845895075683246"/>
          <c:h val="0.19402128174680944"/>
        </c:manualLayout>
      </c:layout>
      <c:overlay val="0"/>
      <c:spPr>
        <a:solidFill>
          <a:schemeClr val="bg1"/>
        </a:solidFill>
        <a:ln w="3425">
          <a:solidFill>
            <a:schemeClr val="tx1"/>
          </a:solidFill>
          <a:prstDash val="solid"/>
        </a:ln>
      </c:spPr>
      <c:txPr>
        <a:bodyPr/>
        <a:lstStyle/>
        <a:p>
          <a:pPr>
            <a:defRPr sz="1999"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090">
      <a:solidFill>
        <a:schemeClr val="tx1"/>
      </a:solidFill>
      <a:prstDash val="solid"/>
    </a:ln>
  </c:spPr>
  <c:txPr>
    <a:bodyPr/>
    <a:lstStyle/>
    <a:p>
      <a:pPr>
        <a:defRPr sz="1942" b="1" i="0" u="none" strike="noStrike" baseline="0">
          <a:solidFill>
            <a:schemeClr val="tx1"/>
          </a:solidFill>
          <a:latin typeface="Arial"/>
          <a:ea typeface="Arial"/>
          <a:cs typeface="Aria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pt idx="120">
                  <c:v>4.3</c:v>
                </c:pt>
                <c:pt idx="121">
                  <c:v>4.3</c:v>
                </c:pt>
                <c:pt idx="122">
                  <c:v>4.3</c:v>
                </c:pt>
                <c:pt idx="123">
                  <c:v>4.3</c:v>
                </c:pt>
                <c:pt idx="124">
                  <c:v>4.3</c:v>
                </c:pt>
                <c:pt idx="125">
                  <c:v>4.3</c:v>
                </c:pt>
                <c:pt idx="126">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a:ea typeface="Times New Roman"/>
                <a:cs typeface="Times New Roman"/>
              </a:defRPr>
            </a:pPr>
            <a:r>
              <a:rPr lang="en-US" sz="2800"/>
              <a:t>Money Supply Growth, M2 </a:t>
            </a:r>
          </a:p>
        </c:rich>
      </c:tx>
      <c:layout>
        <c:manualLayout>
          <c:xMode val="edge"/>
          <c:yMode val="edge"/>
          <c:x val="0.28344993079035147"/>
          <c:y val="3.3897475108999799E-2"/>
        </c:manualLayout>
      </c:layout>
      <c:overlay val="0"/>
      <c:spPr>
        <a:noFill/>
        <a:ln w="28927">
          <a:noFill/>
        </a:ln>
      </c:spPr>
    </c:title>
    <c:autoTitleDeleted val="0"/>
    <c:plotArea>
      <c:layout>
        <c:manualLayout>
          <c:layoutTarget val="inner"/>
          <c:xMode val="edge"/>
          <c:yMode val="edge"/>
          <c:x val="5.9800664451827246E-2"/>
          <c:y val="0.17314487632508835"/>
          <c:w val="0.87375415282392022"/>
          <c:h val="0.79151943462897523"/>
        </c:manualLayout>
      </c:layout>
      <c:areaChart>
        <c:grouping val="standard"/>
        <c:varyColors val="0"/>
        <c:ser>
          <c:idx val="2"/>
          <c:order val="1"/>
          <c:tx>
            <c:strRef>
              <c:f>Sheet1!$C$1</c:f>
              <c:strCache>
                <c:ptCount val="1"/>
                <c:pt idx="0">
                  <c:v>Recession</c:v>
                </c:pt>
              </c:strCache>
            </c:strRef>
          </c:tx>
          <c:spPr>
            <a:solidFill>
              <a:srgbClr val="FF99CC"/>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Sheet1!$C$2:$C$438</c:f>
              <c:numCache>
                <c:formatCode>General</c:formatCode>
                <c:ptCount val="437"/>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D19C-4BFE-91FE-8A0E5401587C}"/>
            </c:ext>
          </c:extLst>
        </c:ser>
        <c:dLbls>
          <c:showLegendKey val="0"/>
          <c:showVal val="0"/>
          <c:showCatName val="0"/>
          <c:showSerName val="0"/>
          <c:showPercent val="0"/>
          <c:showBubbleSize val="0"/>
        </c:dLbls>
        <c:axId val="231879832"/>
        <c:axId val="1"/>
      </c:areaChart>
      <c:areaChart>
        <c:grouping val="stacked"/>
        <c:varyColors val="0"/>
        <c:ser>
          <c:idx val="0"/>
          <c:order val="0"/>
          <c:tx>
            <c:strRef>
              <c:f>Sheet1!$B$1</c:f>
              <c:strCache>
                <c:ptCount val="1"/>
                <c:pt idx="0">
                  <c:v>M2</c:v>
                </c:pt>
              </c:strCache>
            </c:strRef>
          </c:tx>
          <c:spPr>
            <a:solidFill>
              <a:srgbClr val="3366FF"/>
            </a:solidFill>
            <a:ln w="14464">
              <a:solidFill>
                <a:schemeClr val="tx1"/>
              </a:solidFill>
              <a:prstDash val="solid"/>
            </a:ln>
          </c:spPr>
          <c:cat>
            <c:strRef>
              <c:f>Sheet1!$A$2:$A$438</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Sheet1!$B$2:$B$438</c:f>
              <c:numCache>
                <c:formatCode>0.00%</c:formatCode>
                <c:ptCount val="437"/>
                <c:pt idx="0">
                  <c:v>5.7099999999999998E-2</c:v>
                </c:pt>
                <c:pt idx="1">
                  <c:v>6.4199999999999993E-2</c:v>
                </c:pt>
                <c:pt idx="2">
                  <c:v>6.3200000000000006E-2</c:v>
                </c:pt>
                <c:pt idx="3">
                  <c:v>6.5299999999999997E-2</c:v>
                </c:pt>
                <c:pt idx="4">
                  <c:v>6.4299999999999996E-2</c:v>
                </c:pt>
                <c:pt idx="5">
                  <c:v>6.2199999999999998E-2</c:v>
                </c:pt>
                <c:pt idx="6">
                  <c:v>5.7000000000000002E-2</c:v>
                </c:pt>
                <c:pt idx="7">
                  <c:v>5.5199999999999999E-2</c:v>
                </c:pt>
                <c:pt idx="8">
                  <c:v>5.4300000000000001E-2</c:v>
                </c:pt>
                <c:pt idx="9">
                  <c:v>4.7699999999999999E-2</c:v>
                </c:pt>
                <c:pt idx="10">
                  <c:v>4.1500000000000002E-2</c:v>
                </c:pt>
                <c:pt idx="11">
                  <c:v>3.8100000000000002E-2</c:v>
                </c:pt>
                <c:pt idx="12">
                  <c:v>3.8100000000000002E-2</c:v>
                </c:pt>
                <c:pt idx="13">
                  <c:v>3.8399999999999997E-2</c:v>
                </c:pt>
                <c:pt idx="14">
                  <c:v>4.0099999999999997E-2</c:v>
                </c:pt>
                <c:pt idx="15">
                  <c:v>4.0599999999999997E-2</c:v>
                </c:pt>
                <c:pt idx="16">
                  <c:v>4.41E-2</c:v>
                </c:pt>
                <c:pt idx="17">
                  <c:v>4.2500000000000003E-2</c:v>
                </c:pt>
                <c:pt idx="18">
                  <c:v>4.07E-2</c:v>
                </c:pt>
                <c:pt idx="19">
                  <c:v>3.49E-2</c:v>
                </c:pt>
                <c:pt idx="20">
                  <c:v>3.09E-2</c:v>
                </c:pt>
                <c:pt idx="21">
                  <c:v>3.0300000000000001E-2</c:v>
                </c:pt>
                <c:pt idx="22">
                  <c:v>3.0499999999999999E-2</c:v>
                </c:pt>
                <c:pt idx="23">
                  <c:v>3.0700000000000002E-2</c:v>
                </c:pt>
                <c:pt idx="24">
                  <c:v>2.7699999999999999E-2</c:v>
                </c:pt>
                <c:pt idx="25">
                  <c:v>2.86E-2</c:v>
                </c:pt>
                <c:pt idx="26">
                  <c:v>2.52E-2</c:v>
                </c:pt>
                <c:pt idx="27">
                  <c:v>0.02</c:v>
                </c:pt>
                <c:pt idx="28">
                  <c:v>1.6400000000000001E-2</c:v>
                </c:pt>
                <c:pt idx="29">
                  <c:v>1.32E-2</c:v>
                </c:pt>
                <c:pt idx="30">
                  <c:v>1.0800000000000001E-2</c:v>
                </c:pt>
                <c:pt idx="31">
                  <c:v>1.2500000000000001E-2</c:v>
                </c:pt>
                <c:pt idx="32">
                  <c:v>1.6199999999999999E-2</c:v>
                </c:pt>
                <c:pt idx="33">
                  <c:v>1.8100000000000002E-2</c:v>
                </c:pt>
                <c:pt idx="34">
                  <c:v>1.84E-2</c:v>
                </c:pt>
                <c:pt idx="35">
                  <c:v>1.55E-2</c:v>
                </c:pt>
                <c:pt idx="36">
                  <c:v>1.14E-2</c:v>
                </c:pt>
                <c:pt idx="37">
                  <c:v>4.1000000000000003E-3</c:v>
                </c:pt>
                <c:pt idx="38">
                  <c:v>2E-3</c:v>
                </c:pt>
                <c:pt idx="39">
                  <c:v>2.3999999999999998E-3</c:v>
                </c:pt>
                <c:pt idx="40">
                  <c:v>1.0699999999999999E-2</c:v>
                </c:pt>
                <c:pt idx="41">
                  <c:v>1.41E-2</c:v>
                </c:pt>
                <c:pt idx="42">
                  <c:v>1.37E-2</c:v>
                </c:pt>
                <c:pt idx="43">
                  <c:v>1.37E-2</c:v>
                </c:pt>
                <c:pt idx="44">
                  <c:v>1.21E-2</c:v>
                </c:pt>
                <c:pt idx="45">
                  <c:v>9.2999999999999992E-3</c:v>
                </c:pt>
                <c:pt idx="46">
                  <c:v>1.21E-2</c:v>
                </c:pt>
                <c:pt idx="47">
                  <c:v>1.46E-2</c:v>
                </c:pt>
                <c:pt idx="48">
                  <c:v>1.61E-2</c:v>
                </c:pt>
                <c:pt idx="49">
                  <c:v>1.7999999999999999E-2</c:v>
                </c:pt>
                <c:pt idx="50">
                  <c:v>2.0199999999999999E-2</c:v>
                </c:pt>
                <c:pt idx="51">
                  <c:v>2.1399999999999999E-2</c:v>
                </c:pt>
                <c:pt idx="52">
                  <c:v>1.6500000000000001E-2</c:v>
                </c:pt>
                <c:pt idx="53">
                  <c:v>1.12E-2</c:v>
                </c:pt>
                <c:pt idx="54">
                  <c:v>1.35E-2</c:v>
                </c:pt>
                <c:pt idx="55">
                  <c:v>1.24E-2</c:v>
                </c:pt>
                <c:pt idx="56">
                  <c:v>1.03E-2</c:v>
                </c:pt>
                <c:pt idx="57">
                  <c:v>8.8000000000000005E-3</c:v>
                </c:pt>
                <c:pt idx="58">
                  <c:v>5.4999999999999997E-3</c:v>
                </c:pt>
                <c:pt idx="59">
                  <c:v>3.7000000000000002E-3</c:v>
                </c:pt>
                <c:pt idx="60">
                  <c:v>5.0000000000000001E-3</c:v>
                </c:pt>
                <c:pt idx="61">
                  <c:v>4.1999999999999997E-3</c:v>
                </c:pt>
                <c:pt idx="62">
                  <c:v>3.2000000000000002E-3</c:v>
                </c:pt>
                <c:pt idx="63">
                  <c:v>3.7000000000000002E-3</c:v>
                </c:pt>
                <c:pt idx="64">
                  <c:v>7.9000000000000008E-3</c:v>
                </c:pt>
                <c:pt idx="65">
                  <c:v>1.89E-2</c:v>
                </c:pt>
                <c:pt idx="66">
                  <c:v>2.2100000000000002E-2</c:v>
                </c:pt>
                <c:pt idx="67">
                  <c:v>2.8500000000000001E-2</c:v>
                </c:pt>
                <c:pt idx="68">
                  <c:v>3.2199999999999999E-2</c:v>
                </c:pt>
                <c:pt idx="69">
                  <c:v>3.6299999999999999E-2</c:v>
                </c:pt>
                <c:pt idx="70">
                  <c:v>3.7600000000000001E-2</c:v>
                </c:pt>
                <c:pt idx="71">
                  <c:v>3.95E-2</c:v>
                </c:pt>
                <c:pt idx="72">
                  <c:v>4.41E-2</c:v>
                </c:pt>
                <c:pt idx="73">
                  <c:v>4.82E-2</c:v>
                </c:pt>
                <c:pt idx="74">
                  <c:v>5.5100000000000003E-2</c:v>
                </c:pt>
                <c:pt idx="75">
                  <c:v>5.7599999999999998E-2</c:v>
                </c:pt>
                <c:pt idx="76">
                  <c:v>5.2999999999999999E-2</c:v>
                </c:pt>
                <c:pt idx="77">
                  <c:v>4.8099999999999997E-2</c:v>
                </c:pt>
                <c:pt idx="78">
                  <c:v>4.7500000000000001E-2</c:v>
                </c:pt>
                <c:pt idx="79">
                  <c:v>4.3400000000000001E-2</c:v>
                </c:pt>
                <c:pt idx="80">
                  <c:v>4.1599999999999998E-2</c:v>
                </c:pt>
                <c:pt idx="81">
                  <c:v>4.2599999999999999E-2</c:v>
                </c:pt>
                <c:pt idx="82">
                  <c:v>4.5400000000000003E-2</c:v>
                </c:pt>
                <c:pt idx="83">
                  <c:v>4.9299999999999997E-2</c:v>
                </c:pt>
                <c:pt idx="84">
                  <c:v>4.8399999999999999E-2</c:v>
                </c:pt>
                <c:pt idx="85">
                  <c:v>4.7600000000000003E-2</c:v>
                </c:pt>
                <c:pt idx="86">
                  <c:v>4.4299999999999999E-2</c:v>
                </c:pt>
                <c:pt idx="87">
                  <c:v>4.5699999999999998E-2</c:v>
                </c:pt>
                <c:pt idx="88">
                  <c:v>4.4900000000000002E-2</c:v>
                </c:pt>
                <c:pt idx="89">
                  <c:v>4.6600000000000003E-2</c:v>
                </c:pt>
                <c:pt idx="90">
                  <c:v>4.6800000000000001E-2</c:v>
                </c:pt>
                <c:pt idx="91">
                  <c:v>5.2200000000000003E-2</c:v>
                </c:pt>
                <c:pt idx="92">
                  <c:v>5.5800000000000002E-2</c:v>
                </c:pt>
                <c:pt idx="93">
                  <c:v>5.6300000000000003E-2</c:v>
                </c:pt>
                <c:pt idx="94">
                  <c:v>5.67E-2</c:v>
                </c:pt>
                <c:pt idx="95">
                  <c:v>5.5800000000000002E-2</c:v>
                </c:pt>
                <c:pt idx="96">
                  <c:v>5.7599999999999998E-2</c:v>
                </c:pt>
                <c:pt idx="97">
                  <c:v>6.1600000000000002E-2</c:v>
                </c:pt>
                <c:pt idx="98">
                  <c:v>6.54E-2</c:v>
                </c:pt>
                <c:pt idx="99">
                  <c:v>6.7599999999999993E-2</c:v>
                </c:pt>
                <c:pt idx="100">
                  <c:v>7.0199999999999999E-2</c:v>
                </c:pt>
                <c:pt idx="101">
                  <c:v>7.1300000000000002E-2</c:v>
                </c:pt>
                <c:pt idx="102">
                  <c:v>7.1499999999999994E-2</c:v>
                </c:pt>
                <c:pt idx="103">
                  <c:v>6.9500000000000006E-2</c:v>
                </c:pt>
                <c:pt idx="104">
                  <c:v>7.3800000000000004E-2</c:v>
                </c:pt>
                <c:pt idx="105">
                  <c:v>7.7799999999999994E-2</c:v>
                </c:pt>
                <c:pt idx="106">
                  <c:v>8.2600000000000007E-2</c:v>
                </c:pt>
                <c:pt idx="107">
                  <c:v>8.4500000000000006E-2</c:v>
                </c:pt>
                <c:pt idx="108">
                  <c:v>8.43E-2</c:v>
                </c:pt>
                <c:pt idx="109">
                  <c:v>8.3199999999999996E-2</c:v>
                </c:pt>
                <c:pt idx="110">
                  <c:v>7.6999999999999999E-2</c:v>
                </c:pt>
                <c:pt idx="111">
                  <c:v>7.7100000000000002E-2</c:v>
                </c:pt>
                <c:pt idx="112">
                  <c:v>7.7200000000000005E-2</c:v>
                </c:pt>
                <c:pt idx="113">
                  <c:v>7.6799999999999993E-2</c:v>
                </c:pt>
                <c:pt idx="114">
                  <c:v>7.7600000000000002E-2</c:v>
                </c:pt>
                <c:pt idx="115">
                  <c:v>7.5999999999999998E-2</c:v>
                </c:pt>
                <c:pt idx="116">
                  <c:v>6.9800000000000001E-2</c:v>
                </c:pt>
                <c:pt idx="117">
                  <c:v>6.5799999999999997E-2</c:v>
                </c:pt>
                <c:pt idx="118">
                  <c:v>6.08E-2</c:v>
                </c:pt>
                <c:pt idx="119">
                  <c:v>5.9499999999999997E-2</c:v>
                </c:pt>
                <c:pt idx="120">
                  <c:v>6.0499999999999998E-2</c:v>
                </c:pt>
                <c:pt idx="121">
                  <c:v>5.7700000000000001E-2</c:v>
                </c:pt>
                <c:pt idx="122">
                  <c:v>6.1899999999999997E-2</c:v>
                </c:pt>
                <c:pt idx="123">
                  <c:v>6.7699999999999996E-2</c:v>
                </c:pt>
                <c:pt idx="124">
                  <c:v>6.0699999999999997E-2</c:v>
                </c:pt>
                <c:pt idx="125">
                  <c:v>5.8700000000000002E-2</c:v>
                </c:pt>
                <c:pt idx="126">
                  <c:v>5.6800000000000003E-2</c:v>
                </c:pt>
                <c:pt idx="127">
                  <c:v>5.8400000000000001E-2</c:v>
                </c:pt>
                <c:pt idx="128">
                  <c:v>6.2300000000000001E-2</c:v>
                </c:pt>
                <c:pt idx="129">
                  <c:v>6.1699999999999998E-2</c:v>
                </c:pt>
                <c:pt idx="130">
                  <c:v>5.8599999999999999E-2</c:v>
                </c:pt>
                <c:pt idx="131">
                  <c:v>6.08E-2</c:v>
                </c:pt>
                <c:pt idx="132">
                  <c:v>6.5699999999999995E-2</c:v>
                </c:pt>
                <c:pt idx="133">
                  <c:v>7.0599999999999996E-2</c:v>
                </c:pt>
                <c:pt idx="134">
                  <c:v>7.6100000000000001E-2</c:v>
                </c:pt>
                <c:pt idx="135">
                  <c:v>7.7100000000000002E-2</c:v>
                </c:pt>
                <c:pt idx="136">
                  <c:v>7.85E-2</c:v>
                </c:pt>
                <c:pt idx="137">
                  <c:v>8.3400000000000002E-2</c:v>
                </c:pt>
                <c:pt idx="138">
                  <c:v>8.5900000000000004E-2</c:v>
                </c:pt>
                <c:pt idx="139">
                  <c:v>8.6699999999999999E-2</c:v>
                </c:pt>
                <c:pt idx="140">
                  <c:v>0.1003</c:v>
                </c:pt>
                <c:pt idx="141">
                  <c:v>9.5100000000000004E-2</c:v>
                </c:pt>
                <c:pt idx="142">
                  <c:v>0.1012</c:v>
                </c:pt>
                <c:pt idx="143">
                  <c:v>0.1038</c:v>
                </c:pt>
                <c:pt idx="144">
                  <c:v>9.6000000000000002E-2</c:v>
                </c:pt>
                <c:pt idx="145">
                  <c:v>9.35E-2</c:v>
                </c:pt>
                <c:pt idx="146">
                  <c:v>8.43E-2</c:v>
                </c:pt>
                <c:pt idx="147">
                  <c:v>7.0499999999999993E-2</c:v>
                </c:pt>
                <c:pt idx="148">
                  <c:v>7.5700000000000003E-2</c:v>
                </c:pt>
                <c:pt idx="149">
                  <c:v>7.0699999999999999E-2</c:v>
                </c:pt>
                <c:pt idx="150">
                  <c:v>7.2800000000000004E-2</c:v>
                </c:pt>
                <c:pt idx="151">
                  <c:v>7.46E-2</c:v>
                </c:pt>
                <c:pt idx="152">
                  <c:v>5.8400000000000001E-2</c:v>
                </c:pt>
                <c:pt idx="153">
                  <c:v>6.7299999999999999E-2</c:v>
                </c:pt>
                <c:pt idx="154">
                  <c:v>6.8400000000000002E-2</c:v>
                </c:pt>
                <c:pt idx="155">
                  <c:v>6.2600000000000003E-2</c:v>
                </c:pt>
                <c:pt idx="156">
                  <c:v>6.4000000000000001E-2</c:v>
                </c:pt>
                <c:pt idx="157">
                  <c:v>6.4600000000000005E-2</c:v>
                </c:pt>
                <c:pt idx="158">
                  <c:v>6.6100000000000006E-2</c:v>
                </c:pt>
                <c:pt idx="159">
                  <c:v>7.22E-2</c:v>
                </c:pt>
                <c:pt idx="160">
                  <c:v>7.9000000000000001E-2</c:v>
                </c:pt>
                <c:pt idx="161">
                  <c:v>8.1900000000000001E-2</c:v>
                </c:pt>
                <c:pt idx="162">
                  <c:v>8.1600000000000006E-2</c:v>
                </c:pt>
                <c:pt idx="163">
                  <c:v>8.4000000000000005E-2</c:v>
                </c:pt>
                <c:pt idx="164">
                  <c:v>7.5200000000000003E-2</c:v>
                </c:pt>
                <c:pt idx="165">
                  <c:v>6.4799999999999996E-2</c:v>
                </c:pt>
                <c:pt idx="166">
                  <c:v>5.6000000000000001E-2</c:v>
                </c:pt>
                <c:pt idx="167">
                  <c:v>5.1799999999999999E-2</c:v>
                </c:pt>
                <c:pt idx="168">
                  <c:v>4.6600000000000003E-2</c:v>
                </c:pt>
                <c:pt idx="169">
                  <c:v>4.6800000000000001E-2</c:v>
                </c:pt>
                <c:pt idx="170">
                  <c:v>4.9299999999999997E-2</c:v>
                </c:pt>
                <c:pt idx="171">
                  <c:v>4.9399999999999999E-2</c:v>
                </c:pt>
                <c:pt idx="172">
                  <c:v>5.21E-2</c:v>
                </c:pt>
                <c:pt idx="173">
                  <c:v>4.6899999999999997E-2</c:v>
                </c:pt>
                <c:pt idx="174">
                  <c:v>4.07E-2</c:v>
                </c:pt>
                <c:pt idx="175">
                  <c:v>3.44E-2</c:v>
                </c:pt>
                <c:pt idx="176">
                  <c:v>4.41E-2</c:v>
                </c:pt>
                <c:pt idx="177">
                  <c:v>5.0200000000000002E-2</c:v>
                </c:pt>
                <c:pt idx="178">
                  <c:v>5.5300000000000002E-2</c:v>
                </c:pt>
                <c:pt idx="179">
                  <c:v>5.8599999999999999E-2</c:v>
                </c:pt>
                <c:pt idx="180" formatCode="General">
                  <c:v>5.7663800000000001E-2</c:v>
                </c:pt>
                <c:pt idx="181" formatCode="General">
                  <c:v>5.2245899999999998E-2</c:v>
                </c:pt>
                <c:pt idx="182" formatCode="General">
                  <c:v>4.7586499999999997E-2</c:v>
                </c:pt>
                <c:pt idx="183" formatCode="General">
                  <c:v>4.2870100000000001E-2</c:v>
                </c:pt>
                <c:pt idx="184" formatCode="General">
                  <c:v>3.2810499999999999E-2</c:v>
                </c:pt>
                <c:pt idx="185" formatCode="General">
                  <c:v>3.7608900000000001E-2</c:v>
                </c:pt>
                <c:pt idx="186" formatCode="General">
                  <c:v>4.0382099999999997E-2</c:v>
                </c:pt>
                <c:pt idx="187" formatCode="General">
                  <c:v>4.1263000000000001E-2</c:v>
                </c:pt>
                <c:pt idx="188" formatCode="General">
                  <c:v>4.0876299999999997E-2</c:v>
                </c:pt>
                <c:pt idx="189" formatCode="General">
                  <c:v>4.16411E-2</c:v>
                </c:pt>
                <c:pt idx="190" formatCode="General">
                  <c:v>3.9900999999999999E-2</c:v>
                </c:pt>
                <c:pt idx="191" formatCode="General">
                  <c:v>4.1083099999999997E-2</c:v>
                </c:pt>
                <c:pt idx="192" formatCode="General">
                  <c:v>4.6657799999999999E-2</c:v>
                </c:pt>
                <c:pt idx="193" formatCode="General">
                  <c:v>4.9122100000000002E-2</c:v>
                </c:pt>
                <c:pt idx="194" formatCode="General">
                  <c:v>4.9920699999999998E-2</c:v>
                </c:pt>
                <c:pt idx="195" formatCode="General">
                  <c:v>5.3387400000000002E-2</c:v>
                </c:pt>
                <c:pt idx="196" formatCode="General">
                  <c:v>5.1584499999999998E-2</c:v>
                </c:pt>
                <c:pt idx="197" formatCode="General">
                  <c:v>5.2158099999999999E-2</c:v>
                </c:pt>
                <c:pt idx="198" formatCode="General">
                  <c:v>5.3408600000000001E-2</c:v>
                </c:pt>
                <c:pt idx="199" formatCode="General">
                  <c:v>5.2791299999999999E-2</c:v>
                </c:pt>
                <c:pt idx="200" formatCode="General">
                  <c:v>5.1486299999999999E-2</c:v>
                </c:pt>
                <c:pt idx="201" formatCode="General">
                  <c:v>5.3488099999999997E-2</c:v>
                </c:pt>
                <c:pt idx="202" formatCode="General">
                  <c:v>5.6124399999999998E-2</c:v>
                </c:pt>
                <c:pt idx="203" formatCode="General">
                  <c:v>5.8390299999999999E-2</c:v>
                </c:pt>
                <c:pt idx="204" formatCode="General">
                  <c:v>5.7380500000000001E-2</c:v>
                </c:pt>
                <c:pt idx="205" formatCode="General">
                  <c:v>5.5925200000000001E-2</c:v>
                </c:pt>
                <c:pt idx="206" formatCode="General">
                  <c:v>5.87634E-2</c:v>
                </c:pt>
                <c:pt idx="207" formatCode="General">
                  <c:v>6.3606200000000002E-2</c:v>
                </c:pt>
                <c:pt idx="208" formatCode="General">
                  <c:v>6.4541799999999996E-2</c:v>
                </c:pt>
                <c:pt idx="209" formatCode="General">
                  <c:v>6.3436999999999993E-2</c:v>
                </c:pt>
                <c:pt idx="210" formatCode="General">
                  <c:v>6.1382199999999998E-2</c:v>
                </c:pt>
                <c:pt idx="211" formatCode="General">
                  <c:v>6.7675100000000002E-2</c:v>
                </c:pt>
                <c:pt idx="212" formatCode="General">
                  <c:v>6.6066299999999994E-2</c:v>
                </c:pt>
                <c:pt idx="213" formatCode="General">
                  <c:v>6.0531399999999999E-2</c:v>
                </c:pt>
                <c:pt idx="214" formatCode="General">
                  <c:v>5.8859599999999998E-2</c:v>
                </c:pt>
                <c:pt idx="215" formatCode="General">
                  <c:v>5.6713699999999999E-2</c:v>
                </c:pt>
                <c:pt idx="216" formatCode="General">
                  <c:v>5.58453E-2</c:v>
                </c:pt>
                <c:pt idx="217" formatCode="General">
                  <c:v>6.5479700000000002E-2</c:v>
                </c:pt>
                <c:pt idx="218" formatCode="General">
                  <c:v>6.9762199999999996E-2</c:v>
                </c:pt>
                <c:pt idx="219" formatCode="General">
                  <c:v>6.5150799999999995E-2</c:v>
                </c:pt>
                <c:pt idx="220" formatCode="General">
                  <c:v>6.4694600000000005E-2</c:v>
                </c:pt>
                <c:pt idx="221" formatCode="General">
                  <c:v>6.2130900000000003E-2</c:v>
                </c:pt>
                <c:pt idx="222" formatCode="General">
                  <c:v>6.3919900000000002E-2</c:v>
                </c:pt>
                <c:pt idx="223" formatCode="General">
                  <c:v>5.48499E-2</c:v>
                </c:pt>
                <c:pt idx="224" formatCode="General">
                  <c:v>6.1538900000000001E-2</c:v>
                </c:pt>
                <c:pt idx="225" formatCode="General">
                  <c:v>7.4345300000000003E-2</c:v>
                </c:pt>
                <c:pt idx="226" formatCode="General">
                  <c:v>7.7658500000000005E-2</c:v>
                </c:pt>
                <c:pt idx="227" formatCode="General">
                  <c:v>9.7067100000000003E-2</c:v>
                </c:pt>
                <c:pt idx="228" formatCode="General">
                  <c:v>0.1030331</c:v>
                </c:pt>
                <c:pt idx="229" formatCode="General">
                  <c:v>9.4651700000000005E-2</c:v>
                </c:pt>
                <c:pt idx="230" formatCode="General">
                  <c:v>9.3914300000000006E-2</c:v>
                </c:pt>
                <c:pt idx="231" formatCode="General">
                  <c:v>8.8314500000000004E-2</c:v>
                </c:pt>
                <c:pt idx="232" formatCode="General">
                  <c:v>9.4015899999999999E-2</c:v>
                </c:pt>
                <c:pt idx="233" formatCode="General">
                  <c:v>9.2598799999999995E-2</c:v>
                </c:pt>
                <c:pt idx="234" formatCode="General">
                  <c:v>8.6511099999999994E-2</c:v>
                </c:pt>
                <c:pt idx="235" formatCode="General">
                  <c:v>8.4197400000000006E-2</c:v>
                </c:pt>
                <c:pt idx="236" formatCode="General">
                  <c:v>7.4141100000000001E-2</c:v>
                </c:pt>
                <c:pt idx="237" formatCode="General">
                  <c:v>6.3088000000000005E-2</c:v>
                </c:pt>
                <c:pt idx="238" formatCode="General">
                  <c:v>6.0291400000000002E-2</c:v>
                </c:pt>
                <c:pt idx="239" formatCode="General">
                  <c:v>3.6941500000000002E-2</c:v>
                </c:pt>
                <c:pt idx="240" formatCode="General">
                  <c:v>2.2269000000000001E-2</c:v>
                </c:pt>
                <c:pt idx="241" formatCode="General">
                  <c:v>2.47549E-2</c:v>
                </c:pt>
                <c:pt idx="242" formatCode="General">
                  <c:v>1.63476E-2</c:v>
                </c:pt>
                <c:pt idx="243" formatCode="General">
                  <c:v>1.9758100000000001E-2</c:v>
                </c:pt>
                <c:pt idx="244" formatCode="General">
                  <c:v>1.9210399999999999E-2</c:v>
                </c:pt>
                <c:pt idx="245" formatCode="General">
                  <c:v>2.01082E-2</c:v>
                </c:pt>
                <c:pt idx="246" formatCode="General">
                  <c:v>2.0495800000000002E-2</c:v>
                </c:pt>
                <c:pt idx="247" formatCode="General">
                  <c:v>2.6400400000000001E-2</c:v>
                </c:pt>
                <c:pt idx="248" formatCode="General">
                  <c:v>2.99292E-2</c:v>
                </c:pt>
                <c:pt idx="249" formatCode="General">
                  <c:v>3.2475999999999998E-2</c:v>
                </c:pt>
                <c:pt idx="250" formatCode="General">
                  <c:v>3.1642999999999998E-2</c:v>
                </c:pt>
                <c:pt idx="251" formatCode="General">
                  <c:v>3.6108800000000003E-2</c:v>
                </c:pt>
                <c:pt idx="252" formatCode="General">
                  <c:v>4.5142399999999999E-2</c:v>
                </c:pt>
                <c:pt idx="253" formatCode="General">
                  <c:v>4.4430799999999999E-2</c:v>
                </c:pt>
                <c:pt idx="254" formatCode="General">
                  <c:v>4.9995299999999999E-2</c:v>
                </c:pt>
                <c:pt idx="255" formatCode="General">
                  <c:v>5.3577899999999998E-2</c:v>
                </c:pt>
                <c:pt idx="256" formatCode="General">
                  <c:v>5.2794099999999997E-2</c:v>
                </c:pt>
                <c:pt idx="257" formatCode="General">
                  <c:v>6.0170500000000002E-2</c:v>
                </c:pt>
                <c:pt idx="258" formatCode="General">
                  <c:v>8.0731800000000006E-2</c:v>
                </c:pt>
                <c:pt idx="259" formatCode="General">
                  <c:v>9.9058999999999994E-2</c:v>
                </c:pt>
                <c:pt idx="260" formatCode="General">
                  <c:v>9.7910200000000003E-2</c:v>
                </c:pt>
                <c:pt idx="261" formatCode="General">
                  <c:v>9.5199900000000004E-2</c:v>
                </c:pt>
                <c:pt idx="262" formatCode="General">
                  <c:v>9.7614800000000002E-2</c:v>
                </c:pt>
                <c:pt idx="263" formatCode="General">
                  <c:v>9.8111299999999999E-2</c:v>
                </c:pt>
                <c:pt idx="264" formatCode="General">
                  <c:v>0.10256120000000001</c:v>
                </c:pt>
                <c:pt idx="265" formatCode="General">
                  <c:v>0.1017102</c:v>
                </c:pt>
                <c:pt idx="266" formatCode="General">
                  <c:v>0.10118000000000001</c:v>
                </c:pt>
                <c:pt idx="267" formatCode="General">
                  <c:v>9.9637299999999998E-2</c:v>
                </c:pt>
                <c:pt idx="268" formatCode="General">
                  <c:v>9.6851999999999994E-2</c:v>
                </c:pt>
                <c:pt idx="269" formatCode="General">
                  <c:v>9.4424300000000003E-2</c:v>
                </c:pt>
                <c:pt idx="270" formatCode="General">
                  <c:v>8.0196600000000007E-2</c:v>
                </c:pt>
                <c:pt idx="271" formatCode="General">
                  <c:v>6.3456499999999999E-2</c:v>
                </c:pt>
                <c:pt idx="272" formatCode="General">
                  <c:v>6.9377499999999995E-2</c:v>
                </c:pt>
                <c:pt idx="273" formatCode="General">
                  <c:v>7.1816400000000002E-2</c:v>
                </c:pt>
                <c:pt idx="274" formatCode="General">
                  <c:v>7.3779999999999998E-2</c:v>
                </c:pt>
                <c:pt idx="275" formatCode="General">
                  <c:v>8.2434499999999994E-2</c:v>
                </c:pt>
                <c:pt idx="276" formatCode="General">
                  <c:v>7.6171500000000003E-2</c:v>
                </c:pt>
                <c:pt idx="277" formatCode="General">
                  <c:v>7.1070700000000001E-2</c:v>
                </c:pt>
                <c:pt idx="278" formatCode="General">
                  <c:v>7.3402800000000004E-2</c:v>
                </c:pt>
                <c:pt idx="279" formatCode="General">
                  <c:v>7.0921300000000007E-2</c:v>
                </c:pt>
                <c:pt idx="280" formatCode="General">
                  <c:v>7.1251300000000004E-2</c:v>
                </c:pt>
                <c:pt idx="281" formatCode="General">
                  <c:v>6.9398899999999999E-2</c:v>
                </c:pt>
                <c:pt idx="282" formatCode="General">
                  <c:v>6.7372899999999999E-2</c:v>
                </c:pt>
                <c:pt idx="283" formatCode="General">
                  <c:v>6.57528E-2</c:v>
                </c:pt>
                <c:pt idx="284" formatCode="General">
                  <c:v>6.2539899999999995E-2</c:v>
                </c:pt>
                <c:pt idx="285" formatCode="General">
                  <c:v>6.6623699999999994E-2</c:v>
                </c:pt>
                <c:pt idx="286" formatCode="General">
                  <c:v>6.1363500000000001E-2</c:v>
                </c:pt>
                <c:pt idx="287" formatCode="General">
                  <c:v>5.4446799999999997E-2</c:v>
                </c:pt>
                <c:pt idx="288" formatCode="General">
                  <c:v>5.6708099999999997E-2</c:v>
                </c:pt>
                <c:pt idx="289" formatCode="General">
                  <c:v>6.4731700000000003E-2</c:v>
                </c:pt>
                <c:pt idx="290" formatCode="General">
                  <c:v>6.1462500000000003E-2</c:v>
                </c:pt>
                <c:pt idx="291" formatCode="General">
                  <c:v>6.3116400000000003E-2</c:v>
                </c:pt>
                <c:pt idx="292" formatCode="General">
                  <c:v>6.6078999999999999E-2</c:v>
                </c:pt>
                <c:pt idx="293" formatCode="General">
                  <c:v>6.5663799999999994E-2</c:v>
                </c:pt>
                <c:pt idx="294" formatCode="General">
                  <c:v>6.61051E-2</c:v>
                </c:pt>
                <c:pt idx="295" formatCode="General">
                  <c:v>6.3245899999999994E-2</c:v>
                </c:pt>
                <c:pt idx="296" formatCode="General">
                  <c:v>6.14923E-2</c:v>
                </c:pt>
                <c:pt idx="297" formatCode="General">
                  <c:v>5.54884E-2</c:v>
                </c:pt>
                <c:pt idx="298" formatCode="General">
                  <c:v>5.8290599999999998E-2</c:v>
                </c:pt>
                <c:pt idx="299" formatCode="General">
                  <c:v>5.9278999999999998E-2</c:v>
                </c:pt>
                <c:pt idx="300" formatCode="General">
                  <c:v>5.8579699999999998E-2</c:v>
                </c:pt>
                <c:pt idx="301" formatCode="General">
                  <c:v>6.14327E-2</c:v>
                </c:pt>
                <c:pt idx="302" formatCode="General">
                  <c:v>6.0333100000000001E-2</c:v>
                </c:pt>
                <c:pt idx="303" formatCode="General">
                  <c:v>6.0408200000000002E-2</c:v>
                </c:pt>
                <c:pt idx="304" formatCode="General">
                  <c:v>5.6305500000000001E-2</c:v>
                </c:pt>
                <c:pt idx="305" formatCode="General">
                  <c:v>5.4579999999999997E-2</c:v>
                </c:pt>
                <c:pt idx="306" formatCode="General">
                  <c:v>5.4852600000000001E-2</c:v>
                </c:pt>
                <c:pt idx="307" formatCode="General">
                  <c:v>5.6311800000000002E-2</c:v>
                </c:pt>
                <c:pt idx="308" formatCode="General">
                  <c:v>5.9331000000000002E-2</c:v>
                </c:pt>
                <c:pt idx="309" formatCode="General">
                  <c:v>5.3260700000000001E-2</c:v>
                </c:pt>
                <c:pt idx="310" formatCode="General">
                  <c:v>5.9707200000000002E-2</c:v>
                </c:pt>
                <c:pt idx="311" formatCode="General">
                  <c:v>5.8241899999999999E-2</c:v>
                </c:pt>
                <c:pt idx="312" formatCode="General">
                  <c:v>6.1409900000000003E-2</c:v>
                </c:pt>
                <c:pt idx="313" formatCode="General">
                  <c:v>5.7853399999999999E-2</c:v>
                </c:pt>
                <c:pt idx="314" formatCode="General">
                  <c:v>6.1379400000000001E-2</c:v>
                </c:pt>
                <c:pt idx="315" formatCode="General">
                  <c:v>6.3951099999999997E-2</c:v>
                </c:pt>
                <c:pt idx="316" formatCode="General">
                  <c:v>6.7678699999999994E-2</c:v>
                </c:pt>
                <c:pt idx="317" formatCode="General">
                  <c:v>6.9718500000000003E-2</c:v>
                </c:pt>
                <c:pt idx="318" formatCode="General">
                  <c:v>6.8741999999999998E-2</c:v>
                </c:pt>
                <c:pt idx="319" formatCode="General">
                  <c:v>7.2183700000000003E-2</c:v>
                </c:pt>
                <c:pt idx="320" formatCode="General">
                  <c:v>7.2260500000000005E-2</c:v>
                </c:pt>
                <c:pt idx="321" formatCode="General">
                  <c:v>7.5409799999999999E-2</c:v>
                </c:pt>
                <c:pt idx="322" formatCode="General">
                  <c:v>7.3804599999999998E-2</c:v>
                </c:pt>
                <c:pt idx="323" formatCode="General">
                  <c:v>6.9722000000000006E-2</c:v>
                </c:pt>
                <c:pt idx="324" formatCode="General">
                  <c:v>6.50974E-2</c:v>
                </c:pt>
                <c:pt idx="325" formatCode="General">
                  <c:v>6.3840599999999997E-2</c:v>
                </c:pt>
                <c:pt idx="326" formatCode="General">
                  <c:v>6.35212E-2</c:v>
                </c:pt>
                <c:pt idx="327" formatCode="General">
                  <c:v>6.2636700000000003E-2</c:v>
                </c:pt>
                <c:pt idx="328" formatCode="General">
                  <c:v>6.02969E-2</c:v>
                </c:pt>
                <c:pt idx="329" formatCode="General">
                  <c:v>5.7677199999999998E-2</c:v>
                </c:pt>
                <c:pt idx="330" formatCode="General">
                  <c:v>5.7599699999999997E-2</c:v>
                </c:pt>
                <c:pt idx="331" formatCode="General">
                  <c:v>5.5976999999999999E-2</c:v>
                </c:pt>
                <c:pt idx="332" formatCode="General">
                  <c:v>5.27976E-2</c:v>
                </c:pt>
                <c:pt idx="333" formatCode="General">
                  <c:v>5.1511399999999999E-2</c:v>
                </c:pt>
                <c:pt idx="334" formatCode="General">
                  <c:v>4.7542899999999999E-2</c:v>
                </c:pt>
                <c:pt idx="335" formatCode="General">
                  <c:v>4.8441499999999998E-2</c:v>
                </c:pt>
                <c:pt idx="336" formatCode="General">
                  <c:v>4.4488699999999999E-2</c:v>
                </c:pt>
                <c:pt idx="337" formatCode="General">
                  <c:v>4.0594400000000003E-2</c:v>
                </c:pt>
                <c:pt idx="338" formatCode="General">
                  <c:v>3.8954000000000003E-2</c:v>
                </c:pt>
                <c:pt idx="339" formatCode="General">
                  <c:v>3.6406899999999999E-2</c:v>
                </c:pt>
                <c:pt idx="340" formatCode="General">
                  <c:v>3.8978400000000003E-2</c:v>
                </c:pt>
                <c:pt idx="341" formatCode="General">
                  <c:v>4.1611299999999997E-2</c:v>
                </c:pt>
                <c:pt idx="342" formatCode="General">
                  <c:v>4.0053699999999998E-2</c:v>
                </c:pt>
                <c:pt idx="343" formatCode="General">
                  <c:v>3.84134E-2</c:v>
                </c:pt>
                <c:pt idx="344" formatCode="General">
                  <c:v>3.7730100000000003E-2</c:v>
                </c:pt>
                <c:pt idx="345" formatCode="General">
                  <c:v>3.4434300000000001E-2</c:v>
                </c:pt>
                <c:pt idx="346" formatCode="General">
                  <c:v>3.1947099999999999E-2</c:v>
                </c:pt>
                <c:pt idx="347" formatCode="General">
                  <c:v>3.7525900000000001E-2</c:v>
                </c:pt>
                <c:pt idx="348" formatCode="General">
                  <c:v>4.0904200000000002E-2</c:v>
                </c:pt>
                <c:pt idx="349" formatCode="General">
                  <c:v>4.0871299999999999E-2</c:v>
                </c:pt>
                <c:pt idx="350" formatCode="General">
                  <c:v>3.9933499999999997E-2</c:v>
                </c:pt>
                <c:pt idx="351" formatCode="General">
                  <c:v>4.0020899999999998E-2</c:v>
                </c:pt>
                <c:pt idx="352" formatCode="General">
                  <c:v>4.2007099999999999E-2</c:v>
                </c:pt>
                <c:pt idx="353" formatCode="General">
                  <c:v>4.64334E-2</c:v>
                </c:pt>
                <c:pt idx="354" formatCode="General">
                  <c:v>4.9417099999999999E-2</c:v>
                </c:pt>
                <c:pt idx="355" formatCode="General">
                  <c:v>5.1397900000000003E-2</c:v>
                </c:pt>
                <c:pt idx="356" formatCode="General">
                  <c:v>5.4893299999999999E-2</c:v>
                </c:pt>
                <c:pt idx="357" formatCode="General">
                  <c:v>6.39686E-2</c:v>
                </c:pt>
                <c:pt idx="358" formatCode="General">
                  <c:v>6.9954100000000005E-2</c:v>
                </c:pt>
                <c:pt idx="359" formatCode="General">
                  <c:v>6.6726300000000002E-2</c:v>
                </c:pt>
                <c:pt idx="360" formatCode="General">
                  <c:v>6.7286636999999996E-2</c:v>
                </c:pt>
                <c:pt idx="361" formatCode="General">
                  <c:v>6.8157790999999995E-2</c:v>
                </c:pt>
                <c:pt idx="362" formatCode="General">
                  <c:v>0.10184898000000001</c:v>
                </c:pt>
                <c:pt idx="363" formatCode="General">
                  <c:v>0.169279967</c:v>
                </c:pt>
                <c:pt idx="364" formatCode="General">
                  <c:v>0.21887578999999999</c:v>
                </c:pt>
                <c:pt idx="365" formatCode="General">
                  <c:v>0.22870523500000001</c:v>
                </c:pt>
                <c:pt idx="366" formatCode="General">
                  <c:v>0.23217247099999999</c:v>
                </c:pt>
                <c:pt idx="367" formatCode="General">
                  <c:v>0.23040523299999999</c:v>
                </c:pt>
                <c:pt idx="368" formatCode="General">
                  <c:v>0.237950522</c:v>
                </c:pt>
                <c:pt idx="369" formatCode="General">
                  <c:v>0.23715349799999999</c:v>
                </c:pt>
                <c:pt idx="370" formatCode="General">
                  <c:v>0.24392946800000001</c:v>
                </c:pt>
                <c:pt idx="371" formatCode="General">
                  <c:v>0.248421905</c:v>
                </c:pt>
                <c:pt idx="372" formatCode="General">
                  <c:v>0.25701350000000001</c:v>
                </c:pt>
                <c:pt idx="373" formatCode="General">
                  <c:v>0.26773160000000001</c:v>
                </c:pt>
                <c:pt idx="374" formatCode="General">
                  <c:v>0.24594099999999999</c:v>
                </c:pt>
                <c:pt idx="375" formatCode="General">
                  <c:v>0.1888358</c:v>
                </c:pt>
                <c:pt idx="376" formatCode="General">
                  <c:v>0.14750360000000001</c:v>
                </c:pt>
                <c:pt idx="377" formatCode="General">
                  <c:v>0.1310868</c:v>
                </c:pt>
                <c:pt idx="378" formatCode="General">
                  <c:v>0.12523670000000001</c:v>
                </c:pt>
                <c:pt idx="379" formatCode="General">
                  <c:v>0.1331089</c:v>
                </c:pt>
                <c:pt idx="380" formatCode="General">
                  <c:v>0.12823380000000001</c:v>
                </c:pt>
                <c:pt idx="381" formatCode="General">
                  <c:v>0.12941929999999999</c:v>
                </c:pt>
                <c:pt idx="382" formatCode="General">
                  <c:v>0.1238055</c:v>
                </c:pt>
                <c:pt idx="383" formatCode="General">
                  <c:v>0.1253485</c:v>
                </c:pt>
                <c:pt idx="384" formatCode="General">
                  <c:v>0.114</c:v>
                </c:pt>
                <c:pt idx="385" formatCode="General">
                  <c:v>0.10100000000000001</c:v>
                </c:pt>
                <c:pt idx="386" formatCode="General">
                  <c:v>9.4E-2</c:v>
                </c:pt>
                <c:pt idx="387" formatCode="General">
                  <c:v>7.8E-2</c:v>
                </c:pt>
                <c:pt idx="388" formatCode="General">
                  <c:v>0.06</c:v>
                </c:pt>
                <c:pt idx="389" formatCode="General">
                  <c:v>5.7000000000000002E-2</c:v>
                </c:pt>
                <c:pt idx="390" formatCode="General">
                  <c:v>0.05</c:v>
                </c:pt>
                <c:pt idx="391" formatCode="General">
                  <c:v>3.9E-2</c:v>
                </c:pt>
                <c:pt idx="392" formatCode="General">
                  <c:v>2.7E-2</c:v>
                </c:pt>
                <c:pt idx="393" formatCode="General">
                  <c:v>1.4999999999999999E-2</c:v>
                </c:pt>
                <c:pt idx="394" formatCode="General">
                  <c:v>4.0000000000000001E-3</c:v>
                </c:pt>
                <c:pt idx="395" formatCode="General">
                  <c:v>-8.9999999999999993E-3</c:v>
                </c:pt>
                <c:pt idx="396" formatCode="General">
                  <c:v>-1.5313E-2</c:v>
                </c:pt>
                <c:pt idx="397" formatCode="General">
                  <c:v>-2.0645400000000001E-2</c:v>
                </c:pt>
                <c:pt idx="398" formatCode="General">
                  <c:v>-3.5875799999999999E-2</c:v>
                </c:pt>
                <c:pt idx="399" formatCode="General">
                  <c:v>-4.5622999999999997E-2</c:v>
                </c:pt>
                <c:pt idx="400" formatCode="General">
                  <c:v>-3.97039E-2</c:v>
                </c:pt>
                <c:pt idx="401" formatCode="General">
                  <c:v>-3.7633E-2</c:v>
                </c:pt>
                <c:pt idx="402" formatCode="General">
                  <c:v>-3.9249800000000001E-2</c:v>
                </c:pt>
                <c:pt idx="403" formatCode="General">
                  <c:v>-3.9522599999999998E-2</c:v>
                </c:pt>
                <c:pt idx="404" formatCode="General">
                  <c:v>-3.8593299999999997E-2</c:v>
                </c:pt>
                <c:pt idx="405" formatCode="General">
                  <c:v>-3.64815E-2</c:v>
                </c:pt>
                <c:pt idx="406" formatCode="General">
                  <c:v>-3.34601E-2</c:v>
                </c:pt>
                <c:pt idx="407" formatCode="General">
                  <c:v>-2.7812699999999999E-2</c:v>
                </c:pt>
                <c:pt idx="408" formatCode="General">
                  <c:v>-2.0500000000000001E-2</c:v>
                </c:pt>
                <c:pt idx="409" formatCode="General">
                  <c:v>-1.5010000000000001E-2</c:v>
                </c:pt>
                <c:pt idx="410" formatCode="General">
                  <c:v>-1.3699999999999999E-3</c:v>
                </c:pt>
                <c:pt idx="411" formatCode="General">
                  <c:v>8.3700000000000007E-3</c:v>
                </c:pt>
                <c:pt idx="412" formatCode="General">
                  <c:v>1.0315E-2</c:v>
                </c:pt>
                <c:pt idx="413" formatCode="General">
                  <c:v>1.3412E-2</c:v>
                </c:pt>
                <c:pt idx="414" formatCode="General">
                  <c:v>1.4659E-2</c:v>
                </c:pt>
                <c:pt idx="415" formatCode="General">
                  <c:v>2.0788000000000001E-2</c:v>
                </c:pt>
                <c:pt idx="416" formatCode="General">
                  <c:v>2.5819000000000002E-2</c:v>
                </c:pt>
                <c:pt idx="417" formatCode="General">
                  <c:v>2.9555999999999999E-2</c:v>
                </c:pt>
                <c:pt idx="418" formatCode="General">
                  <c:v>3.4911999999999999E-2</c:v>
                </c:pt>
                <c:pt idx="419" formatCode="General">
                  <c:v>3.5319999999999997E-2</c:v>
                </c:pt>
                <c:pt idx="420" formatCode="General">
                  <c:v>3.6253000000000001E-2</c:v>
                </c:pt>
                <c:pt idx="421" formatCode="General">
                  <c:v>3.5684E-2</c:v>
                </c:pt>
                <c:pt idx="422" formatCode="General">
                  <c:v>4.0198999999999999E-2</c:v>
                </c:pt>
                <c:pt idx="423" formatCode="General">
                  <c:v>4.3458999999999998E-2</c:v>
                </c:pt>
                <c:pt idx="424" formatCode="General">
                  <c:v>4.4948000000000002E-2</c:v>
                </c:pt>
              </c:numCache>
            </c:numRef>
          </c:val>
          <c:extLst>
            <c:ext xmlns:c16="http://schemas.microsoft.com/office/drawing/2014/chart" uri="{C3380CC4-5D6E-409C-BE32-E72D297353CC}">
              <c16:uniqueId val="{00000001-D19C-4BFE-91FE-8A0E5401587C}"/>
            </c:ext>
          </c:extLst>
        </c:ser>
        <c:dLbls>
          <c:showLegendKey val="0"/>
          <c:showVal val="0"/>
          <c:showCatName val="0"/>
          <c:showSerName val="0"/>
          <c:showPercent val="0"/>
          <c:showBubbleSize val="0"/>
        </c:dLbls>
        <c:axId val="3"/>
        <c:axId val="4"/>
      </c:areaChart>
      <c:catAx>
        <c:axId val="231879832"/>
        <c:scaling>
          <c:orientation val="minMax"/>
        </c:scaling>
        <c:delete val="0"/>
        <c:axPos val="b"/>
        <c:numFmt formatCode="General" sourceLinked="1"/>
        <c:majorTickMark val="out"/>
        <c:minorTickMark val="none"/>
        <c:tickLblPos val="nextTo"/>
        <c:spPr>
          <a:ln w="3616">
            <a:solidFill>
              <a:schemeClr val="tx1"/>
            </a:solidFill>
            <a:prstDash val="solid"/>
          </a:ln>
        </c:spPr>
        <c:txPr>
          <a:bodyPr rot="0" vert="horz"/>
          <a:lstStyle/>
          <a:p>
            <a:pPr>
              <a:defRPr sz="111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
          <c:min val="-0.05"/>
        </c:scaling>
        <c:delete val="0"/>
        <c:axPos val="l"/>
        <c:majorGridlines>
          <c:spPr>
            <a:ln w="3616">
              <a:solidFill>
                <a:schemeClr val="tx1"/>
              </a:solidFill>
              <a:prstDash val="solid"/>
            </a:ln>
          </c:spPr>
        </c:majorGridlines>
        <c:numFmt formatCode="0%" sourceLinked="0"/>
        <c:majorTickMark val="out"/>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231879832"/>
        <c:crosses val="autoZero"/>
        <c:crossBetween val="midCat"/>
        <c:majorUnit val="0.05"/>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
          <c:min val="-0.05"/>
        </c:scaling>
        <c:delete val="0"/>
        <c:axPos val="r"/>
        <c:numFmt formatCode="0%" sourceLinked="0"/>
        <c:majorTickMark val="cross"/>
        <c:minorTickMark val="none"/>
        <c:tickLblPos val="nextTo"/>
        <c:spPr>
          <a:ln w="3616">
            <a:solidFill>
              <a:schemeClr val="tx1"/>
            </a:solidFill>
            <a:prstDash val="solid"/>
          </a:ln>
        </c:spPr>
        <c:txPr>
          <a:bodyPr rot="0" vert="horz"/>
          <a:lstStyle/>
          <a:p>
            <a:pPr>
              <a:defRPr sz="9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464">
          <a:solidFill>
            <a:schemeClr val="tx1"/>
          </a:solidFill>
          <a:prstDash val="solid"/>
        </a:ln>
      </c:spPr>
    </c:plotArea>
    <c:legend>
      <c:legendPos val="r"/>
      <c:layout>
        <c:manualLayout>
          <c:xMode val="edge"/>
          <c:yMode val="edge"/>
          <c:x val="0.14886019651001842"/>
          <c:y val="0.17021002798203944"/>
          <c:w val="0.13953488372093023"/>
          <c:h val="8.8339222614840993E-2"/>
        </c:manualLayout>
      </c:layout>
      <c:overlay val="0"/>
      <c:spPr>
        <a:solidFill>
          <a:schemeClr val="bg1"/>
        </a:solidFill>
        <a:ln w="3616">
          <a:solidFill>
            <a:schemeClr val="tx1"/>
          </a:solidFill>
          <a:prstDash val="solid"/>
        </a:ln>
      </c:spPr>
      <c:txPr>
        <a:bodyPr/>
        <a:lstStyle/>
        <a:p>
          <a:pPr>
            <a:defRPr sz="1800"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391">
      <a:solidFill>
        <a:schemeClr val="tx1"/>
      </a:solidFill>
      <a:prstDash val="solid"/>
    </a:ln>
  </c:spPr>
  <c:txPr>
    <a:bodyPr/>
    <a:lstStyle/>
    <a:p>
      <a:pPr>
        <a:defRPr sz="2050" b="1" i="0" u="none" strike="noStrike" baseline="0">
          <a:solidFill>
            <a:schemeClr val="tx1"/>
          </a:solidFill>
          <a:latin typeface="Arial"/>
          <a:ea typeface="Arial"/>
          <a:cs typeface="Arial"/>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Times New Roman"/>
                <a:ea typeface="Times New Roman"/>
                <a:cs typeface="Times New Roman"/>
              </a:defRPr>
            </a:pPr>
            <a:r>
              <a:rPr lang="en-US"/>
              <a:t>Bank Deposit Growth</a:t>
            </a:r>
          </a:p>
        </c:rich>
      </c:tx>
      <c:layout>
        <c:manualLayout>
          <c:xMode val="edge"/>
          <c:yMode val="edge"/>
          <c:x val="0.27740863787375414"/>
          <c:y val="2.4734982332155476E-2"/>
        </c:manualLayout>
      </c:layout>
      <c:overlay val="0"/>
      <c:spPr>
        <a:noFill/>
        <a:ln w="28758">
          <a:noFill/>
        </a:ln>
      </c:spPr>
    </c:title>
    <c:autoTitleDeleted val="0"/>
    <c:plotArea>
      <c:layout>
        <c:manualLayout>
          <c:layoutTarget val="inner"/>
          <c:xMode val="edge"/>
          <c:yMode val="edge"/>
          <c:x val="7.4750830564784057E-2"/>
          <c:y val="0.12711037433487626"/>
          <c:w val="0.84385382059800662"/>
          <c:h val="0.83755393199311701"/>
        </c:manualLayout>
      </c:layout>
      <c:areaChart>
        <c:grouping val="standard"/>
        <c:varyColors val="0"/>
        <c:ser>
          <c:idx val="2"/>
          <c:order val="1"/>
          <c:tx>
            <c:strRef>
              <c:f>Sheet1!$C$1</c:f>
              <c:strCache>
                <c:ptCount val="1"/>
                <c:pt idx="0">
                  <c:v>Recession</c:v>
                </c:pt>
              </c:strCache>
            </c:strRef>
          </c:tx>
          <c:spPr>
            <a:solidFill>
              <a:srgbClr val="FF99CC"/>
            </a:solidFill>
            <a:ln w="14379">
              <a:solidFill>
                <a:schemeClr val="tx1"/>
              </a:solidFill>
              <a:prstDash val="solid"/>
            </a:ln>
          </c:spPr>
          <c:cat>
            <c:strRef>
              <c:f>Sheet1!$A$2:$A$439</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Sheet1!$C$2:$C$439</c:f>
              <c:numCache>
                <c:formatCode>General</c:formatCode>
                <c:ptCount val="438"/>
                <c:pt idx="6">
                  <c:v>0.3</c:v>
                </c:pt>
                <c:pt idx="7">
                  <c:v>0.3</c:v>
                </c:pt>
                <c:pt idx="8">
                  <c:v>0.3</c:v>
                </c:pt>
                <c:pt idx="9">
                  <c:v>0.3</c:v>
                </c:pt>
                <c:pt idx="10">
                  <c:v>0.3</c:v>
                </c:pt>
                <c:pt idx="11">
                  <c:v>0.3</c:v>
                </c:pt>
                <c:pt idx="12">
                  <c:v>0.3</c:v>
                </c:pt>
                <c:pt idx="13">
                  <c:v>0.3</c:v>
                </c:pt>
                <c:pt idx="14">
                  <c:v>0.3</c:v>
                </c:pt>
                <c:pt idx="134">
                  <c:v>0.3</c:v>
                </c:pt>
                <c:pt idx="135">
                  <c:v>0.3</c:v>
                </c:pt>
                <c:pt idx="136">
                  <c:v>0.3</c:v>
                </c:pt>
                <c:pt idx="137">
                  <c:v>0.3</c:v>
                </c:pt>
                <c:pt idx="138">
                  <c:v>0.3</c:v>
                </c:pt>
                <c:pt idx="139">
                  <c:v>0.3</c:v>
                </c:pt>
                <c:pt idx="140">
                  <c:v>0.3</c:v>
                </c:pt>
                <c:pt idx="141">
                  <c:v>0.3</c:v>
                </c:pt>
                <c:pt idx="142">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362">
                  <c:v>0.3</c:v>
                </c:pt>
                <c:pt idx="363">
                  <c:v>0.3</c:v>
                </c:pt>
                <c:pt idx="364">
                  <c:v>0.3</c:v>
                </c:pt>
              </c:numCache>
            </c:numRef>
          </c:val>
          <c:extLst>
            <c:ext xmlns:c16="http://schemas.microsoft.com/office/drawing/2014/chart" uri="{C3380CC4-5D6E-409C-BE32-E72D297353CC}">
              <c16:uniqueId val="{00000000-EF17-4841-8405-E144E731DFD6}"/>
            </c:ext>
          </c:extLst>
        </c:ser>
        <c:dLbls>
          <c:showLegendKey val="0"/>
          <c:showVal val="0"/>
          <c:showCatName val="0"/>
          <c:showSerName val="0"/>
          <c:showPercent val="0"/>
          <c:showBubbleSize val="0"/>
        </c:dLbls>
        <c:axId val="205259544"/>
        <c:axId val="1"/>
      </c:areaChart>
      <c:areaChart>
        <c:grouping val="stacked"/>
        <c:varyColors val="0"/>
        <c:ser>
          <c:idx val="0"/>
          <c:order val="0"/>
          <c:tx>
            <c:strRef>
              <c:f>Sheet1!$B$1</c:f>
              <c:strCache>
                <c:ptCount val="1"/>
                <c:pt idx="0">
                  <c:v>Deposit Growth</c:v>
                </c:pt>
              </c:strCache>
            </c:strRef>
          </c:tx>
          <c:spPr>
            <a:solidFill>
              <a:schemeClr val="accent1"/>
            </a:solidFill>
            <a:ln w="14379">
              <a:solidFill>
                <a:schemeClr val="tx1"/>
              </a:solidFill>
              <a:prstDash val="solid"/>
            </a:ln>
          </c:spPr>
          <c:cat>
            <c:strRef>
              <c:f>Sheet1!$A$2:$A$439</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Sheet1!$B$2:$B$439</c:f>
              <c:numCache>
                <c:formatCode>General</c:formatCode>
                <c:ptCount val="438"/>
                <c:pt idx="0">
                  <c:v>6.0999999999999999E-2</c:v>
                </c:pt>
                <c:pt idx="1">
                  <c:v>5.94207E-2</c:v>
                </c:pt>
                <c:pt idx="2">
                  <c:v>5.2879099999999998E-2</c:v>
                </c:pt>
                <c:pt idx="3">
                  <c:v>5.5353800000000002E-2</c:v>
                </c:pt>
                <c:pt idx="4">
                  <c:v>5.6960400000000001E-2</c:v>
                </c:pt>
                <c:pt idx="5">
                  <c:v>6.4266699999999996E-2</c:v>
                </c:pt>
                <c:pt idx="6">
                  <c:v>5.9626499999999999E-2</c:v>
                </c:pt>
                <c:pt idx="7">
                  <c:v>6.1127000000000001E-2</c:v>
                </c:pt>
                <c:pt idx="8">
                  <c:v>5.5634500000000003E-2</c:v>
                </c:pt>
                <c:pt idx="9">
                  <c:v>4.7386299999999999E-2</c:v>
                </c:pt>
                <c:pt idx="10">
                  <c:v>4.0388300000000002E-2</c:v>
                </c:pt>
                <c:pt idx="11">
                  <c:v>4.2714500000000002E-2</c:v>
                </c:pt>
                <c:pt idx="12">
                  <c:v>4.3590400000000001E-2</c:v>
                </c:pt>
                <c:pt idx="13">
                  <c:v>5.2975599999999998E-2</c:v>
                </c:pt>
                <c:pt idx="14">
                  <c:v>5.9238100000000002E-2</c:v>
                </c:pt>
                <c:pt idx="15">
                  <c:v>5.6433200000000003E-2</c:v>
                </c:pt>
                <c:pt idx="16">
                  <c:v>6.2290999999999999E-2</c:v>
                </c:pt>
                <c:pt idx="17">
                  <c:v>5.9013400000000001E-2</c:v>
                </c:pt>
                <c:pt idx="18">
                  <c:v>5.3666600000000002E-2</c:v>
                </c:pt>
                <c:pt idx="19">
                  <c:v>5.6124899999999998E-2</c:v>
                </c:pt>
                <c:pt idx="20">
                  <c:v>5.7152000000000001E-2</c:v>
                </c:pt>
                <c:pt idx="21">
                  <c:v>5.68491E-2</c:v>
                </c:pt>
                <c:pt idx="22">
                  <c:v>6.2889299999999995E-2</c:v>
                </c:pt>
                <c:pt idx="23">
                  <c:v>5.7411200000000003E-2</c:v>
                </c:pt>
                <c:pt idx="24">
                  <c:v>5.0757499999999997E-2</c:v>
                </c:pt>
                <c:pt idx="25">
                  <c:v>4.4882900000000003E-2</c:v>
                </c:pt>
                <c:pt idx="26">
                  <c:v>4.0934400000000003E-2</c:v>
                </c:pt>
                <c:pt idx="27">
                  <c:v>3.8732700000000002E-2</c:v>
                </c:pt>
                <c:pt idx="28">
                  <c:v>2.6160599999999999E-2</c:v>
                </c:pt>
                <c:pt idx="29">
                  <c:v>2.0764399999999999E-2</c:v>
                </c:pt>
                <c:pt idx="30">
                  <c:v>1.9917500000000001E-2</c:v>
                </c:pt>
                <c:pt idx="31">
                  <c:v>1.45735E-2</c:v>
                </c:pt>
                <c:pt idx="32">
                  <c:v>1.4449200000000001E-2</c:v>
                </c:pt>
                <c:pt idx="33">
                  <c:v>1.7141099999999999E-2</c:v>
                </c:pt>
                <c:pt idx="34">
                  <c:v>1.32306E-2</c:v>
                </c:pt>
                <c:pt idx="35">
                  <c:v>1.13732E-2</c:v>
                </c:pt>
                <c:pt idx="36">
                  <c:v>6.8706000000000001E-3</c:v>
                </c:pt>
                <c:pt idx="37">
                  <c:v>2.7477999999999999E-3</c:v>
                </c:pt>
                <c:pt idx="38">
                  <c:v>9.3200000000000002E-5</c:v>
                </c:pt>
                <c:pt idx="39">
                  <c:v>8.407E-4</c:v>
                </c:pt>
                <c:pt idx="40">
                  <c:v>1.40701E-2</c:v>
                </c:pt>
                <c:pt idx="41">
                  <c:v>1.82119E-2</c:v>
                </c:pt>
                <c:pt idx="42">
                  <c:v>1.5328400000000001E-2</c:v>
                </c:pt>
                <c:pt idx="43">
                  <c:v>1.2707400000000001E-2</c:v>
                </c:pt>
                <c:pt idx="44">
                  <c:v>1.51971E-2</c:v>
                </c:pt>
                <c:pt idx="45">
                  <c:v>8.2970000000000006E-3</c:v>
                </c:pt>
                <c:pt idx="46">
                  <c:v>8.1177999999999997E-3</c:v>
                </c:pt>
                <c:pt idx="47">
                  <c:v>1.5773800000000001E-2</c:v>
                </c:pt>
                <c:pt idx="48">
                  <c:v>1.7615499999999999E-2</c:v>
                </c:pt>
                <c:pt idx="49">
                  <c:v>1.4370600000000001E-2</c:v>
                </c:pt>
                <c:pt idx="50">
                  <c:v>9.7363999999999992E-3</c:v>
                </c:pt>
                <c:pt idx="51">
                  <c:v>3.9287000000000002E-3</c:v>
                </c:pt>
                <c:pt idx="52">
                  <c:v>-1.2333999999999999E-3</c:v>
                </c:pt>
                <c:pt idx="53">
                  <c:v>-2.9348999999999998E-3</c:v>
                </c:pt>
                <c:pt idx="54">
                  <c:v>1.2413000000000001E-3</c:v>
                </c:pt>
                <c:pt idx="55">
                  <c:v>1.8614E-3</c:v>
                </c:pt>
                <c:pt idx="56">
                  <c:v>-1.4652000000000001E-3</c:v>
                </c:pt>
                <c:pt idx="57">
                  <c:v>4.5925000000000002E-3</c:v>
                </c:pt>
                <c:pt idx="58">
                  <c:v>1.725E-3</c:v>
                </c:pt>
                <c:pt idx="59">
                  <c:v>-2.4417000000000002E-3</c:v>
                </c:pt>
                <c:pt idx="60">
                  <c:v>3.5955000000000002E-3</c:v>
                </c:pt>
                <c:pt idx="61">
                  <c:v>6.9518000000000002E-3</c:v>
                </c:pt>
                <c:pt idx="62">
                  <c:v>1.24218E-2</c:v>
                </c:pt>
                <c:pt idx="63">
                  <c:v>1.8112099999999999E-2</c:v>
                </c:pt>
                <c:pt idx="64">
                  <c:v>2.1296300000000001E-2</c:v>
                </c:pt>
                <c:pt idx="65">
                  <c:v>2.7997299999999999E-2</c:v>
                </c:pt>
                <c:pt idx="66">
                  <c:v>3.5840900000000002E-2</c:v>
                </c:pt>
                <c:pt idx="67">
                  <c:v>3.9754999999999999E-2</c:v>
                </c:pt>
                <c:pt idx="68">
                  <c:v>4.32757E-2</c:v>
                </c:pt>
                <c:pt idx="69">
                  <c:v>4.38734E-2</c:v>
                </c:pt>
                <c:pt idx="70">
                  <c:v>4.4979100000000001E-2</c:v>
                </c:pt>
                <c:pt idx="71">
                  <c:v>4.5916199999999997E-2</c:v>
                </c:pt>
                <c:pt idx="72">
                  <c:v>5.4476999999999998E-2</c:v>
                </c:pt>
                <c:pt idx="73">
                  <c:v>5.1567599999999998E-2</c:v>
                </c:pt>
                <c:pt idx="74">
                  <c:v>5.5272799999999997E-2</c:v>
                </c:pt>
                <c:pt idx="75">
                  <c:v>5.9009800000000001E-2</c:v>
                </c:pt>
                <c:pt idx="76">
                  <c:v>5.7496999999999999E-2</c:v>
                </c:pt>
                <c:pt idx="77">
                  <c:v>5.22964E-2</c:v>
                </c:pt>
                <c:pt idx="78">
                  <c:v>4.6087200000000002E-2</c:v>
                </c:pt>
                <c:pt idx="79">
                  <c:v>4.61974E-2</c:v>
                </c:pt>
                <c:pt idx="80">
                  <c:v>5.0098200000000002E-2</c:v>
                </c:pt>
                <c:pt idx="81">
                  <c:v>5.7614600000000002E-2</c:v>
                </c:pt>
                <c:pt idx="82">
                  <c:v>6.3710799999999998E-2</c:v>
                </c:pt>
                <c:pt idx="83">
                  <c:v>6.8856700000000007E-2</c:v>
                </c:pt>
                <c:pt idx="84">
                  <c:v>6.1815599999999998E-2</c:v>
                </c:pt>
                <c:pt idx="85">
                  <c:v>7.0494299999999996E-2</c:v>
                </c:pt>
                <c:pt idx="86">
                  <c:v>7.4619900000000003E-2</c:v>
                </c:pt>
                <c:pt idx="87">
                  <c:v>7.75922E-2</c:v>
                </c:pt>
                <c:pt idx="88">
                  <c:v>7.5282600000000005E-2</c:v>
                </c:pt>
                <c:pt idx="89">
                  <c:v>8.3468000000000001E-2</c:v>
                </c:pt>
                <c:pt idx="90">
                  <c:v>8.9620599999999995E-2</c:v>
                </c:pt>
                <c:pt idx="91">
                  <c:v>9.6449499999999994E-2</c:v>
                </c:pt>
                <c:pt idx="92">
                  <c:v>9.3580499999999997E-2</c:v>
                </c:pt>
                <c:pt idx="93">
                  <c:v>9.1166200000000003E-2</c:v>
                </c:pt>
                <c:pt idx="94">
                  <c:v>9.3265100000000004E-2</c:v>
                </c:pt>
                <c:pt idx="95">
                  <c:v>8.8247999999999993E-2</c:v>
                </c:pt>
                <c:pt idx="96">
                  <c:v>8.2445199999999996E-2</c:v>
                </c:pt>
                <c:pt idx="97">
                  <c:v>8.6698499999999998E-2</c:v>
                </c:pt>
                <c:pt idx="98">
                  <c:v>9.0455400000000005E-2</c:v>
                </c:pt>
                <c:pt idx="99">
                  <c:v>8.69196E-2</c:v>
                </c:pt>
                <c:pt idx="100">
                  <c:v>8.3864800000000003E-2</c:v>
                </c:pt>
                <c:pt idx="101">
                  <c:v>8.0619700000000002E-2</c:v>
                </c:pt>
                <c:pt idx="102">
                  <c:v>7.0181900000000005E-2</c:v>
                </c:pt>
                <c:pt idx="103">
                  <c:v>6.9111099999999995E-2</c:v>
                </c:pt>
                <c:pt idx="104">
                  <c:v>7.1386400000000003E-2</c:v>
                </c:pt>
                <c:pt idx="105">
                  <c:v>7.0084300000000002E-2</c:v>
                </c:pt>
                <c:pt idx="106">
                  <c:v>7.1296200000000004E-2</c:v>
                </c:pt>
                <c:pt idx="107">
                  <c:v>6.9574399999999995E-2</c:v>
                </c:pt>
                <c:pt idx="108">
                  <c:v>7.3914400000000005E-2</c:v>
                </c:pt>
                <c:pt idx="109">
                  <c:v>6.3997799999999994E-2</c:v>
                </c:pt>
                <c:pt idx="110">
                  <c:v>5.3888499999999999E-2</c:v>
                </c:pt>
                <c:pt idx="111">
                  <c:v>5.0604700000000002E-2</c:v>
                </c:pt>
                <c:pt idx="112">
                  <c:v>5.32684E-2</c:v>
                </c:pt>
                <c:pt idx="113">
                  <c:v>4.93257E-2</c:v>
                </c:pt>
                <c:pt idx="114">
                  <c:v>5.18582E-2</c:v>
                </c:pt>
                <c:pt idx="115">
                  <c:v>4.3277999999999997E-2</c:v>
                </c:pt>
                <c:pt idx="116">
                  <c:v>4.0797E-2</c:v>
                </c:pt>
                <c:pt idx="117">
                  <c:v>4.1529400000000001E-2</c:v>
                </c:pt>
                <c:pt idx="118">
                  <c:v>4.1633400000000001E-2</c:v>
                </c:pt>
                <c:pt idx="119">
                  <c:v>5.4757E-2</c:v>
                </c:pt>
                <c:pt idx="120">
                  <c:v>5.1194999999999997E-2</c:v>
                </c:pt>
                <c:pt idx="121">
                  <c:v>5.4810699999999997E-2</c:v>
                </c:pt>
                <c:pt idx="122">
                  <c:v>5.9551300000000001E-2</c:v>
                </c:pt>
                <c:pt idx="123">
                  <c:v>6.9085499999999994E-2</c:v>
                </c:pt>
                <c:pt idx="124">
                  <c:v>7.0779300000000003E-2</c:v>
                </c:pt>
                <c:pt idx="125">
                  <c:v>7.3956900000000006E-2</c:v>
                </c:pt>
                <c:pt idx="126">
                  <c:v>8.0278199999999994E-2</c:v>
                </c:pt>
                <c:pt idx="127">
                  <c:v>8.7914300000000001E-2</c:v>
                </c:pt>
                <c:pt idx="128">
                  <c:v>8.8464500000000001E-2</c:v>
                </c:pt>
                <c:pt idx="129">
                  <c:v>8.2414399999999999E-2</c:v>
                </c:pt>
                <c:pt idx="130">
                  <c:v>7.2551500000000005E-2</c:v>
                </c:pt>
                <c:pt idx="131">
                  <c:v>6.9661299999999995E-2</c:v>
                </c:pt>
                <c:pt idx="132">
                  <c:v>8.0757800000000005E-2</c:v>
                </c:pt>
                <c:pt idx="133">
                  <c:v>8.0149499999999999E-2</c:v>
                </c:pt>
                <c:pt idx="134">
                  <c:v>7.9181799999999997E-2</c:v>
                </c:pt>
                <c:pt idx="135">
                  <c:v>8.1251400000000001E-2</c:v>
                </c:pt>
                <c:pt idx="136">
                  <c:v>8.1261E-2</c:v>
                </c:pt>
                <c:pt idx="137">
                  <c:v>7.9466300000000004E-2</c:v>
                </c:pt>
                <c:pt idx="138">
                  <c:v>7.4286099999999994E-2</c:v>
                </c:pt>
                <c:pt idx="139">
                  <c:v>7.0997099999999994E-2</c:v>
                </c:pt>
                <c:pt idx="140">
                  <c:v>0.1015697</c:v>
                </c:pt>
                <c:pt idx="141">
                  <c:v>8.5692699999999997E-2</c:v>
                </c:pt>
                <c:pt idx="142">
                  <c:v>9.5569100000000004E-2</c:v>
                </c:pt>
                <c:pt idx="143">
                  <c:v>9.7408900000000007E-2</c:v>
                </c:pt>
                <c:pt idx="144">
                  <c:v>8.8052800000000001E-2</c:v>
                </c:pt>
                <c:pt idx="145">
                  <c:v>9.2677200000000001E-2</c:v>
                </c:pt>
                <c:pt idx="146">
                  <c:v>8.9028499999999997E-2</c:v>
                </c:pt>
                <c:pt idx="147">
                  <c:v>7.7623399999999995E-2</c:v>
                </c:pt>
                <c:pt idx="148">
                  <c:v>7.8930899999999998E-2</c:v>
                </c:pt>
                <c:pt idx="149">
                  <c:v>7.57607E-2</c:v>
                </c:pt>
                <c:pt idx="150">
                  <c:v>8.1643199999999999E-2</c:v>
                </c:pt>
                <c:pt idx="151">
                  <c:v>8.6575700000000005E-2</c:v>
                </c:pt>
                <c:pt idx="152">
                  <c:v>5.6966700000000002E-2</c:v>
                </c:pt>
                <c:pt idx="153">
                  <c:v>8.5477600000000001E-2</c:v>
                </c:pt>
                <c:pt idx="154">
                  <c:v>8.3303600000000005E-2</c:v>
                </c:pt>
                <c:pt idx="155">
                  <c:v>6.8534999999999999E-2</c:v>
                </c:pt>
                <c:pt idx="156">
                  <c:v>6.7531099999999997E-2</c:v>
                </c:pt>
                <c:pt idx="157">
                  <c:v>7.0981500000000003E-2</c:v>
                </c:pt>
                <c:pt idx="158">
                  <c:v>7.2628600000000001E-2</c:v>
                </c:pt>
                <c:pt idx="159">
                  <c:v>7.4810000000000001E-2</c:v>
                </c:pt>
                <c:pt idx="160">
                  <c:v>7.8461500000000003E-2</c:v>
                </c:pt>
                <c:pt idx="161">
                  <c:v>8.6745600000000006E-2</c:v>
                </c:pt>
                <c:pt idx="162">
                  <c:v>8.7888499999999994E-2</c:v>
                </c:pt>
                <c:pt idx="163">
                  <c:v>8.7825299999999995E-2</c:v>
                </c:pt>
                <c:pt idx="164">
                  <c:v>7.9007999999999995E-2</c:v>
                </c:pt>
                <c:pt idx="165">
                  <c:v>5.8475199999999998E-2</c:v>
                </c:pt>
                <c:pt idx="166">
                  <c:v>5.6382000000000002E-2</c:v>
                </c:pt>
                <c:pt idx="167">
                  <c:v>6.1460800000000003E-2</c:v>
                </c:pt>
                <c:pt idx="168">
                  <c:v>6.6518999999999995E-2</c:v>
                </c:pt>
                <c:pt idx="169">
                  <c:v>6.5626699999999996E-2</c:v>
                </c:pt>
                <c:pt idx="170">
                  <c:v>7.4462700000000007E-2</c:v>
                </c:pt>
                <c:pt idx="171">
                  <c:v>8.2284999999999997E-2</c:v>
                </c:pt>
                <c:pt idx="172">
                  <c:v>9.1011099999999998E-2</c:v>
                </c:pt>
                <c:pt idx="173">
                  <c:v>8.8557999999999998E-2</c:v>
                </c:pt>
                <c:pt idx="174">
                  <c:v>8.8997800000000002E-2</c:v>
                </c:pt>
                <c:pt idx="175">
                  <c:v>8.3013199999999995E-2</c:v>
                </c:pt>
                <c:pt idx="176">
                  <c:v>9.38137E-2</c:v>
                </c:pt>
                <c:pt idx="177">
                  <c:v>0.1054044</c:v>
                </c:pt>
                <c:pt idx="178">
                  <c:v>0.1107716</c:v>
                </c:pt>
                <c:pt idx="179">
                  <c:v>0.11487559999999999</c:v>
                </c:pt>
                <c:pt idx="180">
                  <c:v>0.11431959999999999</c:v>
                </c:pt>
                <c:pt idx="181">
                  <c:v>0.108735</c:v>
                </c:pt>
                <c:pt idx="182">
                  <c:v>9.99033E-2</c:v>
                </c:pt>
                <c:pt idx="183">
                  <c:v>9.7251400000000002E-2</c:v>
                </c:pt>
                <c:pt idx="184">
                  <c:v>8.1019999999999995E-2</c:v>
                </c:pt>
                <c:pt idx="185">
                  <c:v>8.7213100000000002E-2</c:v>
                </c:pt>
                <c:pt idx="186">
                  <c:v>8.2094299999999995E-2</c:v>
                </c:pt>
                <c:pt idx="187">
                  <c:v>9.2170100000000005E-2</c:v>
                </c:pt>
                <c:pt idx="188">
                  <c:v>9.2235499999999998E-2</c:v>
                </c:pt>
                <c:pt idx="189">
                  <c:v>9.1547000000000003E-2</c:v>
                </c:pt>
                <c:pt idx="190">
                  <c:v>8.5916099999999995E-2</c:v>
                </c:pt>
                <c:pt idx="191">
                  <c:v>8.4521600000000002E-2</c:v>
                </c:pt>
                <c:pt idx="192">
                  <c:v>8.6056800000000003E-2</c:v>
                </c:pt>
                <c:pt idx="193">
                  <c:v>8.6234099999999994E-2</c:v>
                </c:pt>
                <c:pt idx="194">
                  <c:v>8.7817199999999998E-2</c:v>
                </c:pt>
                <c:pt idx="195">
                  <c:v>9.1084499999999999E-2</c:v>
                </c:pt>
                <c:pt idx="196">
                  <c:v>9.2008900000000005E-2</c:v>
                </c:pt>
                <c:pt idx="197">
                  <c:v>8.3573300000000003E-2</c:v>
                </c:pt>
                <c:pt idx="198">
                  <c:v>8.5701899999999998E-2</c:v>
                </c:pt>
                <c:pt idx="199">
                  <c:v>7.4997900000000006E-2</c:v>
                </c:pt>
                <c:pt idx="200">
                  <c:v>7.4380699999999994E-2</c:v>
                </c:pt>
                <c:pt idx="201">
                  <c:v>8.8450299999999996E-2</c:v>
                </c:pt>
                <c:pt idx="202">
                  <c:v>9.1071200000000005E-2</c:v>
                </c:pt>
                <c:pt idx="203">
                  <c:v>9.0917200000000004E-2</c:v>
                </c:pt>
                <c:pt idx="204">
                  <c:v>8.9418200000000003E-2</c:v>
                </c:pt>
                <c:pt idx="205">
                  <c:v>9.0585100000000002E-2</c:v>
                </c:pt>
                <c:pt idx="206">
                  <c:v>8.5036E-2</c:v>
                </c:pt>
                <c:pt idx="207">
                  <c:v>8.5832500000000006E-2</c:v>
                </c:pt>
                <c:pt idx="208">
                  <c:v>8.6514900000000006E-2</c:v>
                </c:pt>
                <c:pt idx="209">
                  <c:v>8.0863099999999993E-2</c:v>
                </c:pt>
                <c:pt idx="210">
                  <c:v>7.8455800000000006E-2</c:v>
                </c:pt>
                <c:pt idx="211">
                  <c:v>8.6235300000000001E-2</c:v>
                </c:pt>
                <c:pt idx="212">
                  <c:v>8.9310200000000006E-2</c:v>
                </c:pt>
                <c:pt idx="213">
                  <c:v>8.9224800000000007E-2</c:v>
                </c:pt>
                <c:pt idx="214">
                  <c:v>0.1002627</c:v>
                </c:pt>
                <c:pt idx="215">
                  <c:v>9.4588199999999997E-2</c:v>
                </c:pt>
                <c:pt idx="216">
                  <c:v>9.1775200000000001E-2</c:v>
                </c:pt>
                <c:pt idx="217">
                  <c:v>9.6084000000000003E-2</c:v>
                </c:pt>
                <c:pt idx="218">
                  <c:v>0.10278420000000001</c:v>
                </c:pt>
                <c:pt idx="219">
                  <c:v>9.3565099999999998E-2</c:v>
                </c:pt>
                <c:pt idx="220">
                  <c:v>8.6027800000000001E-2</c:v>
                </c:pt>
                <c:pt idx="221">
                  <c:v>9.0878100000000003E-2</c:v>
                </c:pt>
                <c:pt idx="222">
                  <c:v>8.5198700000000002E-2</c:v>
                </c:pt>
                <c:pt idx="223">
                  <c:v>7.5970499999999996E-2</c:v>
                </c:pt>
                <c:pt idx="224">
                  <c:v>8.7666099999999997E-2</c:v>
                </c:pt>
                <c:pt idx="225">
                  <c:v>9.1922000000000004E-2</c:v>
                </c:pt>
                <c:pt idx="226">
                  <c:v>6.30328E-2</c:v>
                </c:pt>
                <c:pt idx="227">
                  <c:v>7.99314E-2</c:v>
                </c:pt>
                <c:pt idx="228">
                  <c:v>8.4242800000000007E-2</c:v>
                </c:pt>
                <c:pt idx="229">
                  <c:v>7.1158899999999997E-2</c:v>
                </c:pt>
                <c:pt idx="230">
                  <c:v>6.7065700000000006E-2</c:v>
                </c:pt>
                <c:pt idx="231">
                  <c:v>6.9980799999999996E-2</c:v>
                </c:pt>
                <c:pt idx="232">
                  <c:v>8.9642799999999995E-2</c:v>
                </c:pt>
                <c:pt idx="233">
                  <c:v>9.5942600000000003E-2</c:v>
                </c:pt>
                <c:pt idx="234">
                  <c:v>9.2444899999999997E-2</c:v>
                </c:pt>
                <c:pt idx="235">
                  <c:v>9.6751699999999996E-2</c:v>
                </c:pt>
                <c:pt idx="236">
                  <c:v>7.8123100000000001E-2</c:v>
                </c:pt>
                <c:pt idx="237">
                  <c:v>6.0204500000000001E-2</c:v>
                </c:pt>
                <c:pt idx="238">
                  <c:v>8.0435999999999994E-2</c:v>
                </c:pt>
                <c:pt idx="239">
                  <c:v>6.7389699999999997E-2</c:v>
                </c:pt>
                <c:pt idx="240">
                  <c:v>5.5560199999999997E-2</c:v>
                </c:pt>
                <c:pt idx="241">
                  <c:v>6.11564E-2</c:v>
                </c:pt>
                <c:pt idx="242">
                  <c:v>5.55492E-2</c:v>
                </c:pt>
                <c:pt idx="243">
                  <c:v>4.9725199999999997E-2</c:v>
                </c:pt>
                <c:pt idx="244">
                  <c:v>3.1610800000000001E-2</c:v>
                </c:pt>
                <c:pt idx="245">
                  <c:v>2.26476E-2</c:v>
                </c:pt>
                <c:pt idx="246">
                  <c:v>3.0273899999999999E-2</c:v>
                </c:pt>
                <c:pt idx="247">
                  <c:v>3.1180599999999999E-2</c:v>
                </c:pt>
                <c:pt idx="248">
                  <c:v>3.1694199999999999E-2</c:v>
                </c:pt>
                <c:pt idx="249">
                  <c:v>3.1850900000000001E-2</c:v>
                </c:pt>
                <c:pt idx="250">
                  <c:v>2.9144E-2</c:v>
                </c:pt>
                <c:pt idx="251">
                  <c:v>2.2834900000000002E-2</c:v>
                </c:pt>
                <c:pt idx="252">
                  <c:v>2.87596E-2</c:v>
                </c:pt>
                <c:pt idx="253">
                  <c:v>2.8993600000000001E-2</c:v>
                </c:pt>
                <c:pt idx="254">
                  <c:v>3.8367100000000001E-2</c:v>
                </c:pt>
                <c:pt idx="255">
                  <c:v>4.8422399999999997E-2</c:v>
                </c:pt>
                <c:pt idx="256">
                  <c:v>6.2116299999999999E-2</c:v>
                </c:pt>
                <c:pt idx="257">
                  <c:v>6.6261799999999996E-2</c:v>
                </c:pt>
                <c:pt idx="258">
                  <c:v>7.09505E-2</c:v>
                </c:pt>
                <c:pt idx="259">
                  <c:v>7.5617199999999996E-2</c:v>
                </c:pt>
                <c:pt idx="260">
                  <c:v>7.4668600000000002E-2</c:v>
                </c:pt>
                <c:pt idx="261">
                  <c:v>6.8813899999999997E-2</c:v>
                </c:pt>
                <c:pt idx="262">
                  <c:v>6.5693799999999997E-2</c:v>
                </c:pt>
                <c:pt idx="263">
                  <c:v>6.9831900000000002E-2</c:v>
                </c:pt>
                <c:pt idx="264">
                  <c:v>7.3748999999999995E-2</c:v>
                </c:pt>
                <c:pt idx="265">
                  <c:v>7.9836699999999997E-2</c:v>
                </c:pt>
                <c:pt idx="266">
                  <c:v>7.6909000000000005E-2</c:v>
                </c:pt>
                <c:pt idx="267">
                  <c:v>7.0971199999999998E-2</c:v>
                </c:pt>
                <c:pt idx="268">
                  <c:v>6.2868400000000005E-2</c:v>
                </c:pt>
                <c:pt idx="269">
                  <c:v>6.5573599999999996E-2</c:v>
                </c:pt>
                <c:pt idx="270">
                  <c:v>6.4004900000000003E-2</c:v>
                </c:pt>
                <c:pt idx="271">
                  <c:v>6.1352299999999999E-2</c:v>
                </c:pt>
                <c:pt idx="272">
                  <c:v>6.4481700000000003E-2</c:v>
                </c:pt>
                <c:pt idx="273">
                  <c:v>7.4061799999999997E-2</c:v>
                </c:pt>
                <c:pt idx="274">
                  <c:v>8.4334400000000004E-2</c:v>
                </c:pt>
                <c:pt idx="275">
                  <c:v>9.65443E-2</c:v>
                </c:pt>
                <c:pt idx="276">
                  <c:v>9.2982499999999996E-2</c:v>
                </c:pt>
                <c:pt idx="277">
                  <c:v>8.2454799999999995E-2</c:v>
                </c:pt>
                <c:pt idx="278">
                  <c:v>8.3706000000000003E-2</c:v>
                </c:pt>
                <c:pt idx="279">
                  <c:v>8.2966999999999999E-2</c:v>
                </c:pt>
                <c:pt idx="280">
                  <c:v>8.2749600000000006E-2</c:v>
                </c:pt>
                <c:pt idx="281">
                  <c:v>7.9563300000000003E-2</c:v>
                </c:pt>
                <c:pt idx="282">
                  <c:v>7.7879799999999999E-2</c:v>
                </c:pt>
                <c:pt idx="283">
                  <c:v>7.5163199999999999E-2</c:v>
                </c:pt>
                <c:pt idx="284">
                  <c:v>7.4789099999999997E-2</c:v>
                </c:pt>
                <c:pt idx="285">
                  <c:v>7.6694700000000005E-2</c:v>
                </c:pt>
                <c:pt idx="286">
                  <c:v>6.6917599999999994E-2</c:v>
                </c:pt>
                <c:pt idx="287">
                  <c:v>6.0339799999999999E-2</c:v>
                </c:pt>
                <c:pt idx="288">
                  <c:v>6.4370700000000003E-2</c:v>
                </c:pt>
                <c:pt idx="289">
                  <c:v>7.1284399999999998E-2</c:v>
                </c:pt>
                <c:pt idx="290">
                  <c:v>7.1637800000000001E-2</c:v>
                </c:pt>
                <c:pt idx="291">
                  <c:v>7.6478400000000002E-2</c:v>
                </c:pt>
                <c:pt idx="292">
                  <c:v>8.0311099999999996E-2</c:v>
                </c:pt>
                <c:pt idx="293">
                  <c:v>7.8031400000000001E-2</c:v>
                </c:pt>
                <c:pt idx="294">
                  <c:v>7.7301800000000004E-2</c:v>
                </c:pt>
                <c:pt idx="295">
                  <c:v>7.1577699999999994E-2</c:v>
                </c:pt>
                <c:pt idx="296">
                  <c:v>7.8192200000000003E-2</c:v>
                </c:pt>
                <c:pt idx="297">
                  <c:v>6.3048400000000004E-2</c:v>
                </c:pt>
                <c:pt idx="298">
                  <c:v>6.7492099999999999E-2</c:v>
                </c:pt>
                <c:pt idx="299">
                  <c:v>6.8859100000000006E-2</c:v>
                </c:pt>
                <c:pt idx="300">
                  <c:v>6.6173499999999996E-2</c:v>
                </c:pt>
                <c:pt idx="301">
                  <c:v>6.9669700000000001E-2</c:v>
                </c:pt>
                <c:pt idx="302">
                  <c:v>6.7346600000000006E-2</c:v>
                </c:pt>
                <c:pt idx="303">
                  <c:v>6.0498200000000002E-2</c:v>
                </c:pt>
                <c:pt idx="304">
                  <c:v>5.5489900000000002E-2</c:v>
                </c:pt>
                <c:pt idx="305">
                  <c:v>5.6469800000000001E-2</c:v>
                </c:pt>
                <c:pt idx="306">
                  <c:v>5.5417800000000003E-2</c:v>
                </c:pt>
                <c:pt idx="307">
                  <c:v>6.0876100000000002E-2</c:v>
                </c:pt>
                <c:pt idx="308">
                  <c:v>5.1354700000000003E-2</c:v>
                </c:pt>
                <c:pt idx="309">
                  <c:v>6.0224300000000001E-2</c:v>
                </c:pt>
                <c:pt idx="310">
                  <c:v>5.6941800000000001E-2</c:v>
                </c:pt>
                <c:pt idx="311">
                  <c:v>4.3896400000000002E-2</c:v>
                </c:pt>
                <c:pt idx="312">
                  <c:v>4.2017600000000002E-2</c:v>
                </c:pt>
                <c:pt idx="313">
                  <c:v>3.7114899999999999E-2</c:v>
                </c:pt>
                <c:pt idx="314">
                  <c:v>3.94189E-2</c:v>
                </c:pt>
                <c:pt idx="315">
                  <c:v>4.3295100000000003E-2</c:v>
                </c:pt>
                <c:pt idx="316">
                  <c:v>4.5180600000000001E-2</c:v>
                </c:pt>
                <c:pt idx="317">
                  <c:v>4.8632799999999997E-2</c:v>
                </c:pt>
                <c:pt idx="318">
                  <c:v>4.6112100000000003E-2</c:v>
                </c:pt>
                <c:pt idx="319">
                  <c:v>4.9586600000000002E-2</c:v>
                </c:pt>
                <c:pt idx="320">
                  <c:v>4.7368399999999998E-2</c:v>
                </c:pt>
                <c:pt idx="321">
                  <c:v>4.2348900000000002E-2</c:v>
                </c:pt>
                <c:pt idx="322">
                  <c:v>4.1482999999999999E-2</c:v>
                </c:pt>
                <c:pt idx="323">
                  <c:v>4.9247800000000001E-2</c:v>
                </c:pt>
                <c:pt idx="324">
                  <c:v>5.1749999999999997E-2</c:v>
                </c:pt>
                <c:pt idx="325">
                  <c:v>5.0628199999999998E-2</c:v>
                </c:pt>
                <c:pt idx="326">
                  <c:v>4.88192E-2</c:v>
                </c:pt>
                <c:pt idx="327">
                  <c:v>4.6819699999999999E-2</c:v>
                </c:pt>
                <c:pt idx="328">
                  <c:v>4.7677799999999999E-2</c:v>
                </c:pt>
                <c:pt idx="329">
                  <c:v>4.1024400000000003E-2</c:v>
                </c:pt>
                <c:pt idx="330">
                  <c:v>4.3469599999999997E-2</c:v>
                </c:pt>
                <c:pt idx="331">
                  <c:v>3.9237500000000002E-2</c:v>
                </c:pt>
                <c:pt idx="332">
                  <c:v>4.2710100000000001E-2</c:v>
                </c:pt>
                <c:pt idx="333">
                  <c:v>4.8989400000000002E-2</c:v>
                </c:pt>
                <c:pt idx="334">
                  <c:v>4.6551200000000001E-2</c:v>
                </c:pt>
                <c:pt idx="335">
                  <c:v>4.3351399999999998E-2</c:v>
                </c:pt>
                <c:pt idx="336">
                  <c:v>4.04394E-2</c:v>
                </c:pt>
                <c:pt idx="337">
                  <c:v>3.6009800000000002E-2</c:v>
                </c:pt>
                <c:pt idx="338">
                  <c:v>3.2166899999999998E-2</c:v>
                </c:pt>
                <c:pt idx="339">
                  <c:v>3.5661100000000001E-2</c:v>
                </c:pt>
                <c:pt idx="340">
                  <c:v>3.3191600000000002E-2</c:v>
                </c:pt>
                <c:pt idx="341">
                  <c:v>3.7696599999999997E-2</c:v>
                </c:pt>
                <c:pt idx="342">
                  <c:v>3.66813E-2</c:v>
                </c:pt>
                <c:pt idx="343">
                  <c:v>3.5137399999999999E-2</c:v>
                </c:pt>
                <c:pt idx="344">
                  <c:v>3.3220199999999998E-2</c:v>
                </c:pt>
                <c:pt idx="345">
                  <c:v>3.0982800000000001E-2</c:v>
                </c:pt>
                <c:pt idx="346">
                  <c:v>2.7508500000000002E-2</c:v>
                </c:pt>
                <c:pt idx="347">
                  <c:v>3.5334499999999998E-2</c:v>
                </c:pt>
                <c:pt idx="348">
                  <c:v>3.9787599999999999E-2</c:v>
                </c:pt>
                <c:pt idx="349">
                  <c:v>4.3488499999999999E-2</c:v>
                </c:pt>
                <c:pt idx="350">
                  <c:v>4.7174199999999999E-2</c:v>
                </c:pt>
                <c:pt idx="351">
                  <c:v>4.4175899999999997E-2</c:v>
                </c:pt>
                <c:pt idx="352">
                  <c:v>4.7270300000000001E-2</c:v>
                </c:pt>
                <c:pt idx="353">
                  <c:v>4.9405200000000003E-2</c:v>
                </c:pt>
                <c:pt idx="354">
                  <c:v>4.8284500000000001E-2</c:v>
                </c:pt>
                <c:pt idx="355">
                  <c:v>4.9044499999999998E-2</c:v>
                </c:pt>
                <c:pt idx="356">
                  <c:v>5.3221200000000003E-2</c:v>
                </c:pt>
                <c:pt idx="357">
                  <c:v>6.0487600000000002E-2</c:v>
                </c:pt>
                <c:pt idx="358">
                  <c:v>6.9819000000000006E-2</c:v>
                </c:pt>
                <c:pt idx="359">
                  <c:v>6.4514699999999994E-2</c:v>
                </c:pt>
                <c:pt idx="360">
                  <c:v>6.4072500000000004E-2</c:v>
                </c:pt>
                <c:pt idx="361">
                  <c:v>6.7168900000000004E-2</c:v>
                </c:pt>
                <c:pt idx="362">
                  <c:v>9.0163900000000005E-2</c:v>
                </c:pt>
                <c:pt idx="363">
                  <c:v>0.1578002</c:v>
                </c:pt>
                <c:pt idx="364">
                  <c:v>0.2053479</c:v>
                </c:pt>
                <c:pt idx="365">
                  <c:v>0.21282329999999999</c:v>
                </c:pt>
                <c:pt idx="366">
                  <c:v>0.2147685</c:v>
                </c:pt>
                <c:pt idx="367">
                  <c:v>0.21068029999999999</c:v>
                </c:pt>
                <c:pt idx="368">
                  <c:v>0.21391279999999999</c:v>
                </c:pt>
                <c:pt idx="369">
                  <c:v>0.20874999999999999</c:v>
                </c:pt>
                <c:pt idx="370">
                  <c:v>0.2104248</c:v>
                </c:pt>
                <c:pt idx="371">
                  <c:v>0.2141507</c:v>
                </c:pt>
                <c:pt idx="372">
                  <c:v>0.2188621</c:v>
                </c:pt>
                <c:pt idx="373">
                  <c:v>0.2256649</c:v>
                </c:pt>
                <c:pt idx="374">
                  <c:v>0.21393419999999999</c:v>
                </c:pt>
                <c:pt idx="375">
                  <c:v>0.15621160000000001</c:v>
                </c:pt>
                <c:pt idx="376">
                  <c:v>0.1183612</c:v>
                </c:pt>
                <c:pt idx="377">
                  <c:v>0.10626049999999999</c:v>
                </c:pt>
                <c:pt idx="378">
                  <c:v>0.1087794</c:v>
                </c:pt>
                <c:pt idx="379">
                  <c:v>0.118365</c:v>
                </c:pt>
                <c:pt idx="380">
                  <c:v>0.11789479999999999</c:v>
                </c:pt>
                <c:pt idx="381">
                  <c:v>0.1183575</c:v>
                </c:pt>
                <c:pt idx="382">
                  <c:v>0.1179022</c:v>
                </c:pt>
                <c:pt idx="383">
                  <c:v>0.1175759</c:v>
                </c:pt>
                <c:pt idx="384">
                  <c:v>0.1118304</c:v>
                </c:pt>
                <c:pt idx="385">
                  <c:v>0.1019545</c:v>
                </c:pt>
                <c:pt idx="386">
                  <c:v>8.7418800000000005E-2</c:v>
                </c:pt>
                <c:pt idx="387">
                  <c:v>7.4526300000000004E-2</c:v>
                </c:pt>
                <c:pt idx="388">
                  <c:v>5.9803500000000002E-2</c:v>
                </c:pt>
                <c:pt idx="389">
                  <c:v>5.5138E-2</c:v>
                </c:pt>
                <c:pt idx="390">
                  <c:v>4.8184400000000002E-2</c:v>
                </c:pt>
                <c:pt idx="391">
                  <c:v>3.8509799999999997E-2</c:v>
                </c:pt>
                <c:pt idx="392">
                  <c:v>2.3946100000000001E-2</c:v>
                </c:pt>
                <c:pt idx="393">
                  <c:v>8.6204000000000003E-3</c:v>
                </c:pt>
                <c:pt idx="394">
                  <c:v>-3.5084000000000001E-3</c:v>
                </c:pt>
                <c:pt idx="395">
                  <c:v>-8.1408000000000001E-3</c:v>
                </c:pt>
                <c:pt idx="396">
                  <c:v>-1.4800000000000001E-2</c:v>
                </c:pt>
                <c:pt idx="397">
                  <c:v>-1.9879999999999998E-2</c:v>
                </c:pt>
                <c:pt idx="398">
                  <c:v>-3.5929999999999997E-2</c:v>
                </c:pt>
                <c:pt idx="399">
                  <c:v>-4.9610000000000001E-2</c:v>
                </c:pt>
                <c:pt idx="400">
                  <c:v>-4.6559999999999997E-2</c:v>
                </c:pt>
                <c:pt idx="401">
                  <c:v>-4.1849999999999998E-2</c:v>
                </c:pt>
                <c:pt idx="402">
                  <c:v>-3.9829999999999997E-2</c:v>
                </c:pt>
                <c:pt idx="403">
                  <c:v>-3.9640000000000002E-2</c:v>
                </c:pt>
                <c:pt idx="404">
                  <c:v>-3.4380000000000001E-2</c:v>
                </c:pt>
                <c:pt idx="405">
                  <c:v>-2.614E-2</c:v>
                </c:pt>
                <c:pt idx="406">
                  <c:v>-2.1989999999999999E-2</c:v>
                </c:pt>
                <c:pt idx="407">
                  <c:v>-2.0959999999999999E-2</c:v>
                </c:pt>
                <c:pt idx="408">
                  <c:v>-1.634E-2</c:v>
                </c:pt>
                <c:pt idx="409">
                  <c:v>-1.255E-2</c:v>
                </c:pt>
                <c:pt idx="410">
                  <c:v>6.1380000000000002E-3</c:v>
                </c:pt>
                <c:pt idx="411">
                  <c:v>1.6590000000000001E-2</c:v>
                </c:pt>
                <c:pt idx="412">
                  <c:v>1.7935E-2</c:v>
                </c:pt>
                <c:pt idx="413">
                  <c:v>1.8290000000000001E-2</c:v>
                </c:pt>
                <c:pt idx="414">
                  <c:v>1.6402E-2</c:v>
                </c:pt>
                <c:pt idx="415">
                  <c:v>1.9050999999999998E-2</c:v>
                </c:pt>
                <c:pt idx="416">
                  <c:v>2.3493E-2</c:v>
                </c:pt>
                <c:pt idx="417">
                  <c:v>2.7585999999999999E-2</c:v>
                </c:pt>
                <c:pt idx="418">
                  <c:v>2.8712000000000001E-2</c:v>
                </c:pt>
                <c:pt idx="419">
                  <c:v>2.6794999999999999E-2</c:v>
                </c:pt>
                <c:pt idx="420">
                  <c:v>2.6012E-2</c:v>
                </c:pt>
                <c:pt idx="421">
                  <c:v>2.7040999999999999E-2</c:v>
                </c:pt>
                <c:pt idx="422">
                  <c:v>2.6813E-2</c:v>
                </c:pt>
                <c:pt idx="423">
                  <c:v>3.2877000000000003E-2</c:v>
                </c:pt>
                <c:pt idx="424">
                  <c:v>3.3776E-2</c:v>
                </c:pt>
              </c:numCache>
            </c:numRef>
          </c:val>
          <c:extLst>
            <c:ext xmlns:c16="http://schemas.microsoft.com/office/drawing/2014/chart" uri="{C3380CC4-5D6E-409C-BE32-E72D297353CC}">
              <c16:uniqueId val="{00000001-EF17-4841-8405-E144E731DFD6}"/>
            </c:ext>
          </c:extLst>
        </c:ser>
        <c:dLbls>
          <c:showLegendKey val="0"/>
          <c:showVal val="0"/>
          <c:showCatName val="0"/>
          <c:showSerName val="0"/>
          <c:showPercent val="0"/>
          <c:showBubbleSize val="0"/>
        </c:dLbls>
        <c:axId val="3"/>
        <c:axId val="4"/>
      </c:areaChart>
      <c:lineChart>
        <c:grouping val="standard"/>
        <c:varyColors val="0"/>
        <c:ser>
          <c:idx val="3"/>
          <c:order val="2"/>
          <c:tx>
            <c:strRef>
              <c:f>Sheet1!$D$1</c:f>
              <c:strCache>
                <c:ptCount val="1"/>
                <c:pt idx="0">
                  <c:v>6.3% Long Run Average</c:v>
                </c:pt>
              </c:strCache>
            </c:strRef>
          </c:tx>
          <c:spPr>
            <a:ln w="43137">
              <a:solidFill>
                <a:srgbClr val="FF9900"/>
              </a:solidFill>
              <a:prstDash val="solid"/>
            </a:ln>
          </c:spPr>
          <c:marker>
            <c:symbol val="none"/>
          </c:marker>
          <c:cat>
            <c:strRef>
              <c:f>Sheet1!$A$2:$A$439</c:f>
              <c:strCache>
                <c:ptCount val="433"/>
                <c:pt idx="0">
                  <c:v>90</c:v>
                </c:pt>
                <c:pt idx="12">
                  <c:v>91</c:v>
                </c:pt>
                <c:pt idx="24">
                  <c:v>92</c:v>
                </c:pt>
                <c:pt idx="36">
                  <c:v>93</c:v>
                </c:pt>
                <c:pt idx="48">
                  <c:v>94</c:v>
                </c:pt>
                <c:pt idx="60">
                  <c:v>95</c:v>
                </c:pt>
                <c:pt idx="72">
                  <c:v>96</c:v>
                </c:pt>
                <c:pt idx="84">
                  <c:v>97</c:v>
                </c:pt>
                <c:pt idx="96">
                  <c:v>98</c:v>
                </c:pt>
                <c:pt idx="108">
                  <c:v>99</c:v>
                </c:pt>
                <c:pt idx="120">
                  <c:v>00</c:v>
                </c:pt>
                <c:pt idx="132">
                  <c:v>01</c:v>
                </c:pt>
                <c:pt idx="144">
                  <c:v>02</c:v>
                </c:pt>
                <c:pt idx="156">
                  <c:v>03</c:v>
                </c:pt>
                <c:pt idx="168">
                  <c:v>04</c:v>
                </c:pt>
                <c:pt idx="180">
                  <c:v>05</c:v>
                </c:pt>
                <c:pt idx="192">
                  <c:v>06</c:v>
                </c:pt>
                <c:pt idx="204">
                  <c:v>07</c:v>
                </c:pt>
                <c:pt idx="216">
                  <c:v>08</c:v>
                </c:pt>
                <c:pt idx="228">
                  <c:v>09</c:v>
                </c:pt>
                <c:pt idx="240">
                  <c:v>10</c:v>
                </c:pt>
                <c:pt idx="252">
                  <c:v>11</c:v>
                </c:pt>
                <c:pt idx="264">
                  <c:v>12</c:v>
                </c:pt>
                <c:pt idx="276">
                  <c:v>13</c:v>
                </c:pt>
                <c:pt idx="288">
                  <c:v>14</c:v>
                </c:pt>
                <c:pt idx="300">
                  <c:v>15</c:v>
                </c:pt>
                <c:pt idx="312">
                  <c:v>16</c:v>
                </c:pt>
                <c:pt idx="324">
                  <c:v>17</c:v>
                </c:pt>
                <c:pt idx="336">
                  <c:v>18</c:v>
                </c:pt>
                <c:pt idx="348">
                  <c:v>19</c:v>
                </c:pt>
                <c:pt idx="360">
                  <c:v>20</c:v>
                </c:pt>
                <c:pt idx="372">
                  <c:v>21</c:v>
                </c:pt>
                <c:pt idx="384">
                  <c:v>22</c:v>
                </c:pt>
                <c:pt idx="396">
                  <c:v>23</c:v>
                </c:pt>
                <c:pt idx="408">
                  <c:v>24</c:v>
                </c:pt>
                <c:pt idx="420">
                  <c:v>25</c:v>
                </c:pt>
                <c:pt idx="432">
                  <c:v>26</c:v>
                </c:pt>
              </c:strCache>
            </c:strRef>
          </c:cat>
          <c:val>
            <c:numRef>
              <c:f>Sheet1!$D$2:$D$439</c:f>
              <c:numCache>
                <c:formatCode>General</c:formatCode>
                <c:ptCount val="438"/>
                <c:pt idx="0">
                  <c:v>6.3E-2</c:v>
                </c:pt>
                <c:pt idx="1">
                  <c:v>6.3E-2</c:v>
                </c:pt>
                <c:pt idx="2">
                  <c:v>6.3E-2</c:v>
                </c:pt>
                <c:pt idx="3">
                  <c:v>6.3E-2</c:v>
                </c:pt>
                <c:pt idx="4">
                  <c:v>6.3E-2</c:v>
                </c:pt>
                <c:pt idx="5">
                  <c:v>6.3E-2</c:v>
                </c:pt>
                <c:pt idx="6">
                  <c:v>6.3E-2</c:v>
                </c:pt>
                <c:pt idx="7">
                  <c:v>6.3E-2</c:v>
                </c:pt>
                <c:pt idx="8">
                  <c:v>6.3E-2</c:v>
                </c:pt>
                <c:pt idx="9">
                  <c:v>6.3E-2</c:v>
                </c:pt>
                <c:pt idx="10">
                  <c:v>6.3E-2</c:v>
                </c:pt>
                <c:pt idx="11">
                  <c:v>6.3E-2</c:v>
                </c:pt>
                <c:pt idx="12">
                  <c:v>6.3E-2</c:v>
                </c:pt>
                <c:pt idx="13">
                  <c:v>6.3E-2</c:v>
                </c:pt>
                <c:pt idx="14">
                  <c:v>6.3E-2</c:v>
                </c:pt>
                <c:pt idx="15">
                  <c:v>6.3E-2</c:v>
                </c:pt>
                <c:pt idx="16">
                  <c:v>6.3E-2</c:v>
                </c:pt>
                <c:pt idx="17">
                  <c:v>6.3E-2</c:v>
                </c:pt>
                <c:pt idx="18">
                  <c:v>6.3E-2</c:v>
                </c:pt>
                <c:pt idx="19">
                  <c:v>6.3E-2</c:v>
                </c:pt>
                <c:pt idx="20">
                  <c:v>6.3E-2</c:v>
                </c:pt>
                <c:pt idx="21">
                  <c:v>6.3E-2</c:v>
                </c:pt>
                <c:pt idx="22">
                  <c:v>6.3E-2</c:v>
                </c:pt>
                <c:pt idx="23">
                  <c:v>6.3E-2</c:v>
                </c:pt>
                <c:pt idx="24">
                  <c:v>6.3E-2</c:v>
                </c:pt>
                <c:pt idx="25">
                  <c:v>6.3E-2</c:v>
                </c:pt>
                <c:pt idx="26">
                  <c:v>6.3E-2</c:v>
                </c:pt>
                <c:pt idx="27">
                  <c:v>6.3E-2</c:v>
                </c:pt>
                <c:pt idx="28">
                  <c:v>6.3E-2</c:v>
                </c:pt>
                <c:pt idx="29">
                  <c:v>6.3E-2</c:v>
                </c:pt>
                <c:pt idx="30">
                  <c:v>6.3E-2</c:v>
                </c:pt>
                <c:pt idx="31">
                  <c:v>6.3E-2</c:v>
                </c:pt>
                <c:pt idx="32">
                  <c:v>6.3E-2</c:v>
                </c:pt>
                <c:pt idx="33">
                  <c:v>6.3E-2</c:v>
                </c:pt>
                <c:pt idx="34">
                  <c:v>6.3E-2</c:v>
                </c:pt>
                <c:pt idx="35">
                  <c:v>6.3E-2</c:v>
                </c:pt>
                <c:pt idx="36">
                  <c:v>6.3E-2</c:v>
                </c:pt>
                <c:pt idx="37">
                  <c:v>6.3E-2</c:v>
                </c:pt>
                <c:pt idx="38">
                  <c:v>6.3E-2</c:v>
                </c:pt>
                <c:pt idx="39">
                  <c:v>6.3E-2</c:v>
                </c:pt>
                <c:pt idx="40">
                  <c:v>6.3E-2</c:v>
                </c:pt>
                <c:pt idx="41">
                  <c:v>6.3E-2</c:v>
                </c:pt>
                <c:pt idx="42">
                  <c:v>6.3E-2</c:v>
                </c:pt>
                <c:pt idx="43">
                  <c:v>6.3E-2</c:v>
                </c:pt>
                <c:pt idx="44">
                  <c:v>6.3E-2</c:v>
                </c:pt>
                <c:pt idx="45">
                  <c:v>6.3E-2</c:v>
                </c:pt>
                <c:pt idx="46">
                  <c:v>6.3E-2</c:v>
                </c:pt>
                <c:pt idx="47">
                  <c:v>6.3E-2</c:v>
                </c:pt>
                <c:pt idx="48">
                  <c:v>6.3E-2</c:v>
                </c:pt>
                <c:pt idx="49">
                  <c:v>6.3E-2</c:v>
                </c:pt>
                <c:pt idx="50">
                  <c:v>6.3E-2</c:v>
                </c:pt>
                <c:pt idx="51">
                  <c:v>6.3E-2</c:v>
                </c:pt>
                <c:pt idx="52">
                  <c:v>6.3E-2</c:v>
                </c:pt>
                <c:pt idx="53">
                  <c:v>6.3E-2</c:v>
                </c:pt>
                <c:pt idx="54">
                  <c:v>6.3E-2</c:v>
                </c:pt>
                <c:pt idx="55">
                  <c:v>6.3E-2</c:v>
                </c:pt>
                <c:pt idx="56">
                  <c:v>6.3E-2</c:v>
                </c:pt>
                <c:pt idx="57">
                  <c:v>6.3E-2</c:v>
                </c:pt>
                <c:pt idx="58">
                  <c:v>6.3E-2</c:v>
                </c:pt>
                <c:pt idx="59">
                  <c:v>6.3E-2</c:v>
                </c:pt>
                <c:pt idx="60">
                  <c:v>6.3E-2</c:v>
                </c:pt>
                <c:pt idx="61">
                  <c:v>6.3E-2</c:v>
                </c:pt>
                <c:pt idx="62">
                  <c:v>6.3E-2</c:v>
                </c:pt>
                <c:pt idx="63">
                  <c:v>6.3E-2</c:v>
                </c:pt>
                <c:pt idx="64">
                  <c:v>6.3E-2</c:v>
                </c:pt>
                <c:pt idx="65">
                  <c:v>6.3E-2</c:v>
                </c:pt>
                <c:pt idx="66">
                  <c:v>6.3E-2</c:v>
                </c:pt>
                <c:pt idx="67">
                  <c:v>6.3E-2</c:v>
                </c:pt>
                <c:pt idx="68">
                  <c:v>6.3E-2</c:v>
                </c:pt>
                <c:pt idx="69">
                  <c:v>6.3E-2</c:v>
                </c:pt>
                <c:pt idx="70">
                  <c:v>6.3E-2</c:v>
                </c:pt>
                <c:pt idx="71">
                  <c:v>6.3E-2</c:v>
                </c:pt>
                <c:pt idx="72">
                  <c:v>6.3E-2</c:v>
                </c:pt>
                <c:pt idx="73">
                  <c:v>6.3E-2</c:v>
                </c:pt>
                <c:pt idx="74">
                  <c:v>6.3E-2</c:v>
                </c:pt>
                <c:pt idx="75">
                  <c:v>6.3E-2</c:v>
                </c:pt>
                <c:pt idx="76">
                  <c:v>6.3E-2</c:v>
                </c:pt>
                <c:pt idx="77">
                  <c:v>6.3E-2</c:v>
                </c:pt>
                <c:pt idx="78">
                  <c:v>6.3E-2</c:v>
                </c:pt>
                <c:pt idx="79">
                  <c:v>6.3E-2</c:v>
                </c:pt>
                <c:pt idx="80">
                  <c:v>6.3E-2</c:v>
                </c:pt>
                <c:pt idx="81">
                  <c:v>6.3E-2</c:v>
                </c:pt>
                <c:pt idx="82">
                  <c:v>6.3E-2</c:v>
                </c:pt>
                <c:pt idx="83">
                  <c:v>6.3E-2</c:v>
                </c:pt>
                <c:pt idx="84">
                  <c:v>6.3E-2</c:v>
                </c:pt>
                <c:pt idx="85">
                  <c:v>6.3E-2</c:v>
                </c:pt>
                <c:pt idx="86">
                  <c:v>6.3E-2</c:v>
                </c:pt>
                <c:pt idx="87">
                  <c:v>6.3E-2</c:v>
                </c:pt>
                <c:pt idx="88">
                  <c:v>6.3E-2</c:v>
                </c:pt>
                <c:pt idx="89">
                  <c:v>6.3E-2</c:v>
                </c:pt>
                <c:pt idx="90">
                  <c:v>6.3E-2</c:v>
                </c:pt>
                <c:pt idx="91">
                  <c:v>6.3E-2</c:v>
                </c:pt>
                <c:pt idx="92">
                  <c:v>6.3E-2</c:v>
                </c:pt>
                <c:pt idx="93">
                  <c:v>6.3E-2</c:v>
                </c:pt>
                <c:pt idx="94">
                  <c:v>6.3E-2</c:v>
                </c:pt>
                <c:pt idx="95">
                  <c:v>6.3E-2</c:v>
                </c:pt>
                <c:pt idx="96">
                  <c:v>6.3E-2</c:v>
                </c:pt>
                <c:pt idx="97">
                  <c:v>6.3E-2</c:v>
                </c:pt>
                <c:pt idx="98">
                  <c:v>6.3E-2</c:v>
                </c:pt>
                <c:pt idx="99">
                  <c:v>6.3E-2</c:v>
                </c:pt>
                <c:pt idx="100">
                  <c:v>6.3E-2</c:v>
                </c:pt>
                <c:pt idx="101">
                  <c:v>6.3E-2</c:v>
                </c:pt>
                <c:pt idx="102">
                  <c:v>6.3E-2</c:v>
                </c:pt>
                <c:pt idx="103">
                  <c:v>6.3E-2</c:v>
                </c:pt>
                <c:pt idx="104">
                  <c:v>6.3E-2</c:v>
                </c:pt>
                <c:pt idx="105">
                  <c:v>6.3E-2</c:v>
                </c:pt>
                <c:pt idx="106">
                  <c:v>6.3E-2</c:v>
                </c:pt>
                <c:pt idx="107">
                  <c:v>6.3E-2</c:v>
                </c:pt>
                <c:pt idx="108">
                  <c:v>6.3E-2</c:v>
                </c:pt>
                <c:pt idx="109">
                  <c:v>6.3E-2</c:v>
                </c:pt>
                <c:pt idx="110">
                  <c:v>6.3E-2</c:v>
                </c:pt>
                <c:pt idx="111">
                  <c:v>6.3E-2</c:v>
                </c:pt>
                <c:pt idx="112">
                  <c:v>6.3E-2</c:v>
                </c:pt>
                <c:pt idx="113">
                  <c:v>6.3E-2</c:v>
                </c:pt>
                <c:pt idx="114">
                  <c:v>6.3E-2</c:v>
                </c:pt>
                <c:pt idx="115">
                  <c:v>6.3E-2</c:v>
                </c:pt>
                <c:pt idx="116">
                  <c:v>6.3E-2</c:v>
                </c:pt>
                <c:pt idx="117">
                  <c:v>6.3E-2</c:v>
                </c:pt>
                <c:pt idx="118">
                  <c:v>6.3E-2</c:v>
                </c:pt>
                <c:pt idx="119">
                  <c:v>6.3E-2</c:v>
                </c:pt>
                <c:pt idx="120">
                  <c:v>6.3E-2</c:v>
                </c:pt>
                <c:pt idx="121">
                  <c:v>6.3E-2</c:v>
                </c:pt>
                <c:pt idx="122">
                  <c:v>6.3E-2</c:v>
                </c:pt>
                <c:pt idx="123">
                  <c:v>6.3E-2</c:v>
                </c:pt>
                <c:pt idx="124">
                  <c:v>6.3E-2</c:v>
                </c:pt>
                <c:pt idx="125">
                  <c:v>6.3E-2</c:v>
                </c:pt>
                <c:pt idx="126">
                  <c:v>6.3E-2</c:v>
                </c:pt>
                <c:pt idx="127">
                  <c:v>6.3E-2</c:v>
                </c:pt>
                <c:pt idx="128">
                  <c:v>6.3E-2</c:v>
                </c:pt>
                <c:pt idx="129">
                  <c:v>6.3E-2</c:v>
                </c:pt>
                <c:pt idx="130">
                  <c:v>6.3E-2</c:v>
                </c:pt>
                <c:pt idx="131">
                  <c:v>6.3E-2</c:v>
                </c:pt>
                <c:pt idx="132">
                  <c:v>6.3E-2</c:v>
                </c:pt>
                <c:pt idx="133">
                  <c:v>6.3E-2</c:v>
                </c:pt>
                <c:pt idx="134">
                  <c:v>6.3E-2</c:v>
                </c:pt>
                <c:pt idx="135">
                  <c:v>6.3E-2</c:v>
                </c:pt>
                <c:pt idx="136">
                  <c:v>6.3E-2</c:v>
                </c:pt>
                <c:pt idx="137">
                  <c:v>6.3E-2</c:v>
                </c:pt>
                <c:pt idx="138">
                  <c:v>6.3E-2</c:v>
                </c:pt>
                <c:pt idx="139">
                  <c:v>6.3E-2</c:v>
                </c:pt>
                <c:pt idx="140">
                  <c:v>6.3E-2</c:v>
                </c:pt>
                <c:pt idx="141">
                  <c:v>6.3E-2</c:v>
                </c:pt>
                <c:pt idx="142">
                  <c:v>6.3E-2</c:v>
                </c:pt>
                <c:pt idx="143">
                  <c:v>6.3E-2</c:v>
                </c:pt>
                <c:pt idx="144">
                  <c:v>6.3E-2</c:v>
                </c:pt>
                <c:pt idx="145">
                  <c:v>6.3E-2</c:v>
                </c:pt>
                <c:pt idx="146">
                  <c:v>6.3E-2</c:v>
                </c:pt>
                <c:pt idx="147">
                  <c:v>6.3E-2</c:v>
                </c:pt>
                <c:pt idx="148">
                  <c:v>6.3E-2</c:v>
                </c:pt>
                <c:pt idx="149">
                  <c:v>6.3E-2</c:v>
                </c:pt>
                <c:pt idx="150">
                  <c:v>6.3E-2</c:v>
                </c:pt>
                <c:pt idx="151">
                  <c:v>6.3E-2</c:v>
                </c:pt>
                <c:pt idx="152">
                  <c:v>6.3E-2</c:v>
                </c:pt>
                <c:pt idx="153">
                  <c:v>6.3E-2</c:v>
                </c:pt>
                <c:pt idx="154">
                  <c:v>6.3E-2</c:v>
                </c:pt>
                <c:pt idx="155">
                  <c:v>6.3E-2</c:v>
                </c:pt>
                <c:pt idx="156">
                  <c:v>6.3E-2</c:v>
                </c:pt>
                <c:pt idx="157">
                  <c:v>6.3E-2</c:v>
                </c:pt>
                <c:pt idx="158">
                  <c:v>6.3E-2</c:v>
                </c:pt>
                <c:pt idx="159">
                  <c:v>6.3E-2</c:v>
                </c:pt>
                <c:pt idx="160">
                  <c:v>6.3E-2</c:v>
                </c:pt>
                <c:pt idx="161">
                  <c:v>6.3E-2</c:v>
                </c:pt>
                <c:pt idx="162">
                  <c:v>6.3E-2</c:v>
                </c:pt>
                <c:pt idx="163">
                  <c:v>6.3E-2</c:v>
                </c:pt>
                <c:pt idx="164">
                  <c:v>6.3E-2</c:v>
                </c:pt>
                <c:pt idx="165">
                  <c:v>6.3E-2</c:v>
                </c:pt>
                <c:pt idx="166">
                  <c:v>6.3E-2</c:v>
                </c:pt>
                <c:pt idx="167">
                  <c:v>6.3E-2</c:v>
                </c:pt>
                <c:pt idx="168">
                  <c:v>6.3E-2</c:v>
                </c:pt>
                <c:pt idx="169">
                  <c:v>6.3E-2</c:v>
                </c:pt>
                <c:pt idx="170">
                  <c:v>6.3E-2</c:v>
                </c:pt>
                <c:pt idx="171">
                  <c:v>6.3E-2</c:v>
                </c:pt>
                <c:pt idx="172">
                  <c:v>6.3E-2</c:v>
                </c:pt>
                <c:pt idx="173">
                  <c:v>6.3E-2</c:v>
                </c:pt>
                <c:pt idx="174">
                  <c:v>6.3E-2</c:v>
                </c:pt>
                <c:pt idx="175">
                  <c:v>6.3E-2</c:v>
                </c:pt>
                <c:pt idx="176">
                  <c:v>6.3E-2</c:v>
                </c:pt>
                <c:pt idx="177">
                  <c:v>6.3E-2</c:v>
                </c:pt>
                <c:pt idx="178">
                  <c:v>6.3E-2</c:v>
                </c:pt>
                <c:pt idx="179">
                  <c:v>6.3E-2</c:v>
                </c:pt>
                <c:pt idx="180">
                  <c:v>6.3E-2</c:v>
                </c:pt>
                <c:pt idx="181">
                  <c:v>6.3E-2</c:v>
                </c:pt>
                <c:pt idx="182">
                  <c:v>6.3E-2</c:v>
                </c:pt>
                <c:pt idx="183">
                  <c:v>6.3E-2</c:v>
                </c:pt>
                <c:pt idx="184">
                  <c:v>6.3E-2</c:v>
                </c:pt>
                <c:pt idx="185">
                  <c:v>6.3E-2</c:v>
                </c:pt>
                <c:pt idx="186">
                  <c:v>6.3E-2</c:v>
                </c:pt>
                <c:pt idx="187">
                  <c:v>6.3E-2</c:v>
                </c:pt>
                <c:pt idx="188">
                  <c:v>6.3E-2</c:v>
                </c:pt>
                <c:pt idx="189">
                  <c:v>6.3E-2</c:v>
                </c:pt>
                <c:pt idx="190">
                  <c:v>6.3E-2</c:v>
                </c:pt>
                <c:pt idx="191">
                  <c:v>6.3E-2</c:v>
                </c:pt>
                <c:pt idx="192">
                  <c:v>6.3E-2</c:v>
                </c:pt>
                <c:pt idx="193">
                  <c:v>6.3E-2</c:v>
                </c:pt>
                <c:pt idx="194">
                  <c:v>6.3E-2</c:v>
                </c:pt>
                <c:pt idx="195">
                  <c:v>6.3E-2</c:v>
                </c:pt>
                <c:pt idx="196">
                  <c:v>6.3E-2</c:v>
                </c:pt>
                <c:pt idx="197">
                  <c:v>6.3E-2</c:v>
                </c:pt>
                <c:pt idx="198">
                  <c:v>6.3E-2</c:v>
                </c:pt>
                <c:pt idx="199">
                  <c:v>6.3E-2</c:v>
                </c:pt>
                <c:pt idx="200">
                  <c:v>6.3E-2</c:v>
                </c:pt>
                <c:pt idx="201">
                  <c:v>6.3E-2</c:v>
                </c:pt>
                <c:pt idx="202">
                  <c:v>6.3E-2</c:v>
                </c:pt>
                <c:pt idx="203">
                  <c:v>6.3E-2</c:v>
                </c:pt>
                <c:pt idx="204">
                  <c:v>6.3E-2</c:v>
                </c:pt>
                <c:pt idx="205">
                  <c:v>6.3E-2</c:v>
                </c:pt>
                <c:pt idx="206">
                  <c:v>6.3E-2</c:v>
                </c:pt>
                <c:pt idx="207">
                  <c:v>6.3E-2</c:v>
                </c:pt>
                <c:pt idx="208">
                  <c:v>6.3E-2</c:v>
                </c:pt>
                <c:pt idx="209">
                  <c:v>6.3E-2</c:v>
                </c:pt>
                <c:pt idx="210">
                  <c:v>6.3E-2</c:v>
                </c:pt>
                <c:pt idx="211">
                  <c:v>6.3E-2</c:v>
                </c:pt>
                <c:pt idx="212">
                  <c:v>6.3E-2</c:v>
                </c:pt>
                <c:pt idx="213">
                  <c:v>6.3E-2</c:v>
                </c:pt>
                <c:pt idx="214">
                  <c:v>6.3E-2</c:v>
                </c:pt>
                <c:pt idx="215">
                  <c:v>6.3E-2</c:v>
                </c:pt>
                <c:pt idx="216">
                  <c:v>6.3E-2</c:v>
                </c:pt>
                <c:pt idx="217">
                  <c:v>6.3E-2</c:v>
                </c:pt>
                <c:pt idx="218">
                  <c:v>6.3E-2</c:v>
                </c:pt>
                <c:pt idx="219">
                  <c:v>6.3E-2</c:v>
                </c:pt>
                <c:pt idx="220">
                  <c:v>6.3E-2</c:v>
                </c:pt>
                <c:pt idx="221">
                  <c:v>6.3E-2</c:v>
                </c:pt>
                <c:pt idx="222">
                  <c:v>6.3E-2</c:v>
                </c:pt>
                <c:pt idx="223">
                  <c:v>6.3E-2</c:v>
                </c:pt>
                <c:pt idx="224">
                  <c:v>6.3E-2</c:v>
                </c:pt>
                <c:pt idx="225">
                  <c:v>6.3E-2</c:v>
                </c:pt>
                <c:pt idx="226">
                  <c:v>6.3E-2</c:v>
                </c:pt>
                <c:pt idx="227">
                  <c:v>6.3E-2</c:v>
                </c:pt>
                <c:pt idx="228">
                  <c:v>6.3E-2</c:v>
                </c:pt>
                <c:pt idx="229">
                  <c:v>6.3E-2</c:v>
                </c:pt>
                <c:pt idx="230">
                  <c:v>6.3E-2</c:v>
                </c:pt>
                <c:pt idx="231">
                  <c:v>6.3E-2</c:v>
                </c:pt>
                <c:pt idx="232">
                  <c:v>6.3E-2</c:v>
                </c:pt>
                <c:pt idx="233">
                  <c:v>6.3E-2</c:v>
                </c:pt>
                <c:pt idx="234">
                  <c:v>6.3E-2</c:v>
                </c:pt>
                <c:pt idx="235">
                  <c:v>6.3E-2</c:v>
                </c:pt>
                <c:pt idx="236">
                  <c:v>6.3E-2</c:v>
                </c:pt>
                <c:pt idx="237">
                  <c:v>6.3E-2</c:v>
                </c:pt>
                <c:pt idx="238">
                  <c:v>6.3E-2</c:v>
                </c:pt>
                <c:pt idx="239">
                  <c:v>6.3E-2</c:v>
                </c:pt>
                <c:pt idx="240">
                  <c:v>6.3E-2</c:v>
                </c:pt>
                <c:pt idx="241">
                  <c:v>6.3E-2</c:v>
                </c:pt>
                <c:pt idx="242">
                  <c:v>6.3E-2</c:v>
                </c:pt>
                <c:pt idx="243">
                  <c:v>6.3E-2</c:v>
                </c:pt>
                <c:pt idx="244">
                  <c:v>6.3E-2</c:v>
                </c:pt>
                <c:pt idx="245">
                  <c:v>6.3E-2</c:v>
                </c:pt>
                <c:pt idx="246">
                  <c:v>6.3E-2</c:v>
                </c:pt>
                <c:pt idx="247">
                  <c:v>6.3E-2</c:v>
                </c:pt>
                <c:pt idx="248">
                  <c:v>6.3E-2</c:v>
                </c:pt>
                <c:pt idx="249">
                  <c:v>6.3E-2</c:v>
                </c:pt>
                <c:pt idx="250">
                  <c:v>6.3E-2</c:v>
                </c:pt>
                <c:pt idx="251">
                  <c:v>6.3E-2</c:v>
                </c:pt>
                <c:pt idx="252">
                  <c:v>6.3E-2</c:v>
                </c:pt>
                <c:pt idx="253">
                  <c:v>6.3E-2</c:v>
                </c:pt>
                <c:pt idx="254">
                  <c:v>6.3E-2</c:v>
                </c:pt>
                <c:pt idx="255">
                  <c:v>6.3E-2</c:v>
                </c:pt>
                <c:pt idx="256">
                  <c:v>6.3E-2</c:v>
                </c:pt>
                <c:pt idx="257">
                  <c:v>6.3E-2</c:v>
                </c:pt>
                <c:pt idx="258">
                  <c:v>6.3E-2</c:v>
                </c:pt>
                <c:pt idx="259">
                  <c:v>6.3E-2</c:v>
                </c:pt>
                <c:pt idx="260">
                  <c:v>6.3E-2</c:v>
                </c:pt>
                <c:pt idx="261">
                  <c:v>6.3E-2</c:v>
                </c:pt>
                <c:pt idx="262">
                  <c:v>6.3E-2</c:v>
                </c:pt>
                <c:pt idx="263">
                  <c:v>6.3E-2</c:v>
                </c:pt>
                <c:pt idx="264">
                  <c:v>6.3E-2</c:v>
                </c:pt>
                <c:pt idx="265">
                  <c:v>6.3E-2</c:v>
                </c:pt>
                <c:pt idx="266">
                  <c:v>6.3E-2</c:v>
                </c:pt>
                <c:pt idx="267">
                  <c:v>6.3E-2</c:v>
                </c:pt>
                <c:pt idx="268">
                  <c:v>6.3E-2</c:v>
                </c:pt>
                <c:pt idx="269">
                  <c:v>6.3E-2</c:v>
                </c:pt>
                <c:pt idx="270">
                  <c:v>6.3E-2</c:v>
                </c:pt>
                <c:pt idx="271">
                  <c:v>6.3E-2</c:v>
                </c:pt>
                <c:pt idx="272">
                  <c:v>6.3E-2</c:v>
                </c:pt>
                <c:pt idx="273">
                  <c:v>6.3E-2</c:v>
                </c:pt>
                <c:pt idx="274">
                  <c:v>6.3E-2</c:v>
                </c:pt>
                <c:pt idx="275">
                  <c:v>6.3E-2</c:v>
                </c:pt>
                <c:pt idx="276">
                  <c:v>6.3E-2</c:v>
                </c:pt>
                <c:pt idx="277">
                  <c:v>6.3E-2</c:v>
                </c:pt>
                <c:pt idx="278">
                  <c:v>6.3E-2</c:v>
                </c:pt>
                <c:pt idx="279">
                  <c:v>6.3E-2</c:v>
                </c:pt>
                <c:pt idx="280">
                  <c:v>6.3E-2</c:v>
                </c:pt>
                <c:pt idx="281">
                  <c:v>6.3E-2</c:v>
                </c:pt>
                <c:pt idx="282">
                  <c:v>6.3E-2</c:v>
                </c:pt>
                <c:pt idx="283">
                  <c:v>6.3E-2</c:v>
                </c:pt>
                <c:pt idx="284">
                  <c:v>6.3E-2</c:v>
                </c:pt>
                <c:pt idx="285">
                  <c:v>6.3E-2</c:v>
                </c:pt>
                <c:pt idx="286">
                  <c:v>6.3E-2</c:v>
                </c:pt>
                <c:pt idx="287">
                  <c:v>6.3E-2</c:v>
                </c:pt>
                <c:pt idx="288">
                  <c:v>6.3E-2</c:v>
                </c:pt>
                <c:pt idx="289">
                  <c:v>6.3E-2</c:v>
                </c:pt>
                <c:pt idx="290">
                  <c:v>6.3E-2</c:v>
                </c:pt>
                <c:pt idx="291">
                  <c:v>6.3E-2</c:v>
                </c:pt>
                <c:pt idx="292">
                  <c:v>6.3E-2</c:v>
                </c:pt>
                <c:pt idx="293">
                  <c:v>6.3E-2</c:v>
                </c:pt>
                <c:pt idx="294">
                  <c:v>6.3E-2</c:v>
                </c:pt>
                <c:pt idx="295">
                  <c:v>6.3E-2</c:v>
                </c:pt>
                <c:pt idx="296">
                  <c:v>6.3E-2</c:v>
                </c:pt>
                <c:pt idx="297">
                  <c:v>6.3E-2</c:v>
                </c:pt>
                <c:pt idx="298">
                  <c:v>6.3E-2</c:v>
                </c:pt>
                <c:pt idx="299">
                  <c:v>6.3E-2</c:v>
                </c:pt>
                <c:pt idx="300">
                  <c:v>6.3E-2</c:v>
                </c:pt>
                <c:pt idx="301">
                  <c:v>6.3E-2</c:v>
                </c:pt>
                <c:pt idx="302">
                  <c:v>6.3E-2</c:v>
                </c:pt>
                <c:pt idx="303">
                  <c:v>6.3E-2</c:v>
                </c:pt>
                <c:pt idx="304">
                  <c:v>6.3E-2</c:v>
                </c:pt>
                <c:pt idx="305">
                  <c:v>6.3E-2</c:v>
                </c:pt>
                <c:pt idx="306">
                  <c:v>6.3E-2</c:v>
                </c:pt>
                <c:pt idx="307">
                  <c:v>6.3E-2</c:v>
                </c:pt>
                <c:pt idx="308">
                  <c:v>6.3E-2</c:v>
                </c:pt>
                <c:pt idx="309">
                  <c:v>6.3E-2</c:v>
                </c:pt>
                <c:pt idx="310">
                  <c:v>6.3E-2</c:v>
                </c:pt>
                <c:pt idx="311">
                  <c:v>6.3E-2</c:v>
                </c:pt>
                <c:pt idx="312">
                  <c:v>6.3E-2</c:v>
                </c:pt>
                <c:pt idx="313">
                  <c:v>6.3E-2</c:v>
                </c:pt>
                <c:pt idx="314">
                  <c:v>6.3E-2</c:v>
                </c:pt>
                <c:pt idx="315">
                  <c:v>6.3E-2</c:v>
                </c:pt>
                <c:pt idx="316">
                  <c:v>6.3E-2</c:v>
                </c:pt>
                <c:pt idx="317">
                  <c:v>6.3E-2</c:v>
                </c:pt>
                <c:pt idx="318">
                  <c:v>6.3E-2</c:v>
                </c:pt>
                <c:pt idx="319">
                  <c:v>6.3E-2</c:v>
                </c:pt>
                <c:pt idx="320">
                  <c:v>6.3E-2</c:v>
                </c:pt>
                <c:pt idx="321">
                  <c:v>6.3E-2</c:v>
                </c:pt>
                <c:pt idx="322">
                  <c:v>6.3E-2</c:v>
                </c:pt>
                <c:pt idx="323">
                  <c:v>6.3E-2</c:v>
                </c:pt>
                <c:pt idx="324">
                  <c:v>6.3E-2</c:v>
                </c:pt>
                <c:pt idx="325">
                  <c:v>6.3E-2</c:v>
                </c:pt>
                <c:pt idx="326">
                  <c:v>6.3E-2</c:v>
                </c:pt>
                <c:pt idx="327">
                  <c:v>6.3E-2</c:v>
                </c:pt>
                <c:pt idx="328">
                  <c:v>6.3E-2</c:v>
                </c:pt>
                <c:pt idx="329">
                  <c:v>6.3E-2</c:v>
                </c:pt>
                <c:pt idx="330">
                  <c:v>6.3E-2</c:v>
                </c:pt>
                <c:pt idx="331">
                  <c:v>6.3E-2</c:v>
                </c:pt>
                <c:pt idx="332">
                  <c:v>6.3E-2</c:v>
                </c:pt>
                <c:pt idx="333">
                  <c:v>6.3E-2</c:v>
                </c:pt>
                <c:pt idx="334">
                  <c:v>6.3E-2</c:v>
                </c:pt>
                <c:pt idx="335">
                  <c:v>6.3E-2</c:v>
                </c:pt>
                <c:pt idx="336">
                  <c:v>6.3E-2</c:v>
                </c:pt>
                <c:pt idx="337">
                  <c:v>6.3E-2</c:v>
                </c:pt>
                <c:pt idx="338">
                  <c:v>6.3E-2</c:v>
                </c:pt>
                <c:pt idx="339">
                  <c:v>6.3E-2</c:v>
                </c:pt>
                <c:pt idx="340">
                  <c:v>6.3E-2</c:v>
                </c:pt>
                <c:pt idx="341">
                  <c:v>6.3E-2</c:v>
                </c:pt>
                <c:pt idx="342">
                  <c:v>6.3E-2</c:v>
                </c:pt>
                <c:pt idx="343">
                  <c:v>6.3E-2</c:v>
                </c:pt>
                <c:pt idx="344">
                  <c:v>6.3E-2</c:v>
                </c:pt>
                <c:pt idx="345">
                  <c:v>6.3E-2</c:v>
                </c:pt>
                <c:pt idx="346">
                  <c:v>6.3E-2</c:v>
                </c:pt>
                <c:pt idx="347">
                  <c:v>6.3E-2</c:v>
                </c:pt>
                <c:pt idx="348">
                  <c:v>6.3E-2</c:v>
                </c:pt>
                <c:pt idx="349">
                  <c:v>6.3E-2</c:v>
                </c:pt>
                <c:pt idx="350">
                  <c:v>6.3E-2</c:v>
                </c:pt>
                <c:pt idx="351">
                  <c:v>6.3E-2</c:v>
                </c:pt>
                <c:pt idx="352">
                  <c:v>6.3E-2</c:v>
                </c:pt>
                <c:pt idx="353">
                  <c:v>6.3E-2</c:v>
                </c:pt>
                <c:pt idx="354">
                  <c:v>6.3E-2</c:v>
                </c:pt>
                <c:pt idx="355">
                  <c:v>6.3E-2</c:v>
                </c:pt>
                <c:pt idx="356">
                  <c:v>6.3E-2</c:v>
                </c:pt>
                <c:pt idx="357">
                  <c:v>6.3E-2</c:v>
                </c:pt>
                <c:pt idx="358">
                  <c:v>6.3E-2</c:v>
                </c:pt>
                <c:pt idx="359">
                  <c:v>6.3E-2</c:v>
                </c:pt>
                <c:pt idx="360">
                  <c:v>6.3E-2</c:v>
                </c:pt>
                <c:pt idx="361">
                  <c:v>6.3E-2</c:v>
                </c:pt>
                <c:pt idx="362">
                  <c:v>6.3E-2</c:v>
                </c:pt>
                <c:pt idx="363">
                  <c:v>6.3E-2</c:v>
                </c:pt>
                <c:pt idx="364">
                  <c:v>6.3E-2</c:v>
                </c:pt>
                <c:pt idx="365">
                  <c:v>6.3E-2</c:v>
                </c:pt>
                <c:pt idx="366">
                  <c:v>6.3E-2</c:v>
                </c:pt>
                <c:pt idx="367">
                  <c:v>6.3E-2</c:v>
                </c:pt>
                <c:pt idx="368">
                  <c:v>6.3E-2</c:v>
                </c:pt>
                <c:pt idx="369">
                  <c:v>6.3E-2</c:v>
                </c:pt>
                <c:pt idx="370">
                  <c:v>6.3E-2</c:v>
                </c:pt>
                <c:pt idx="371">
                  <c:v>6.3E-2</c:v>
                </c:pt>
                <c:pt idx="372">
                  <c:v>6.3E-2</c:v>
                </c:pt>
                <c:pt idx="373">
                  <c:v>6.3E-2</c:v>
                </c:pt>
                <c:pt idx="374">
                  <c:v>6.3E-2</c:v>
                </c:pt>
                <c:pt idx="375">
                  <c:v>6.3E-2</c:v>
                </c:pt>
                <c:pt idx="376">
                  <c:v>6.3E-2</c:v>
                </c:pt>
                <c:pt idx="377">
                  <c:v>6.3E-2</c:v>
                </c:pt>
                <c:pt idx="378">
                  <c:v>6.3E-2</c:v>
                </c:pt>
                <c:pt idx="379">
                  <c:v>6.3E-2</c:v>
                </c:pt>
                <c:pt idx="380">
                  <c:v>6.3E-2</c:v>
                </c:pt>
                <c:pt idx="381">
                  <c:v>6.3E-2</c:v>
                </c:pt>
                <c:pt idx="382">
                  <c:v>6.3E-2</c:v>
                </c:pt>
                <c:pt idx="383">
                  <c:v>6.3E-2</c:v>
                </c:pt>
                <c:pt idx="384">
                  <c:v>6.3E-2</c:v>
                </c:pt>
                <c:pt idx="385">
                  <c:v>6.3E-2</c:v>
                </c:pt>
                <c:pt idx="386">
                  <c:v>6.3E-2</c:v>
                </c:pt>
                <c:pt idx="387">
                  <c:v>6.3E-2</c:v>
                </c:pt>
                <c:pt idx="388">
                  <c:v>6.3E-2</c:v>
                </c:pt>
                <c:pt idx="389">
                  <c:v>6.3E-2</c:v>
                </c:pt>
                <c:pt idx="390">
                  <c:v>6.3E-2</c:v>
                </c:pt>
                <c:pt idx="391">
                  <c:v>6.3E-2</c:v>
                </c:pt>
                <c:pt idx="392">
                  <c:v>6.3E-2</c:v>
                </c:pt>
                <c:pt idx="393">
                  <c:v>6.3E-2</c:v>
                </c:pt>
                <c:pt idx="394">
                  <c:v>6.3E-2</c:v>
                </c:pt>
                <c:pt idx="395">
                  <c:v>6.3E-2</c:v>
                </c:pt>
                <c:pt idx="396">
                  <c:v>6.3E-2</c:v>
                </c:pt>
                <c:pt idx="397">
                  <c:v>6.3E-2</c:v>
                </c:pt>
                <c:pt idx="398">
                  <c:v>6.3E-2</c:v>
                </c:pt>
                <c:pt idx="399">
                  <c:v>6.3E-2</c:v>
                </c:pt>
                <c:pt idx="400">
                  <c:v>6.3E-2</c:v>
                </c:pt>
                <c:pt idx="401">
                  <c:v>6.3E-2</c:v>
                </c:pt>
                <c:pt idx="402">
                  <c:v>6.3E-2</c:v>
                </c:pt>
                <c:pt idx="403">
                  <c:v>6.3E-2</c:v>
                </c:pt>
                <c:pt idx="404">
                  <c:v>6.3E-2</c:v>
                </c:pt>
                <c:pt idx="405">
                  <c:v>6.3E-2</c:v>
                </c:pt>
                <c:pt idx="406">
                  <c:v>6.3E-2</c:v>
                </c:pt>
                <c:pt idx="407">
                  <c:v>6.3E-2</c:v>
                </c:pt>
                <c:pt idx="408">
                  <c:v>6.3E-2</c:v>
                </c:pt>
                <c:pt idx="409">
                  <c:v>6.3E-2</c:v>
                </c:pt>
                <c:pt idx="410">
                  <c:v>6.3E-2</c:v>
                </c:pt>
                <c:pt idx="411">
                  <c:v>6.3E-2</c:v>
                </c:pt>
                <c:pt idx="412">
                  <c:v>6.3E-2</c:v>
                </c:pt>
                <c:pt idx="413">
                  <c:v>6.3E-2</c:v>
                </c:pt>
                <c:pt idx="414">
                  <c:v>6.3E-2</c:v>
                </c:pt>
                <c:pt idx="415">
                  <c:v>6.3E-2</c:v>
                </c:pt>
                <c:pt idx="416">
                  <c:v>6.3E-2</c:v>
                </c:pt>
                <c:pt idx="417">
                  <c:v>6.3E-2</c:v>
                </c:pt>
                <c:pt idx="418">
                  <c:v>6.3E-2</c:v>
                </c:pt>
                <c:pt idx="419">
                  <c:v>6.3E-2</c:v>
                </c:pt>
                <c:pt idx="420">
                  <c:v>6.3E-2</c:v>
                </c:pt>
                <c:pt idx="421">
                  <c:v>6.3E-2</c:v>
                </c:pt>
                <c:pt idx="422">
                  <c:v>6.3E-2</c:v>
                </c:pt>
                <c:pt idx="423">
                  <c:v>6.3E-2</c:v>
                </c:pt>
                <c:pt idx="424">
                  <c:v>6.3E-2</c:v>
                </c:pt>
                <c:pt idx="425">
                  <c:v>6.3E-2</c:v>
                </c:pt>
                <c:pt idx="426">
                  <c:v>6.3E-2</c:v>
                </c:pt>
                <c:pt idx="427">
                  <c:v>6.3E-2</c:v>
                </c:pt>
                <c:pt idx="428">
                  <c:v>6.3E-2</c:v>
                </c:pt>
                <c:pt idx="429">
                  <c:v>6.3E-2</c:v>
                </c:pt>
                <c:pt idx="430">
                  <c:v>6.3E-2</c:v>
                </c:pt>
                <c:pt idx="431">
                  <c:v>6.3E-2</c:v>
                </c:pt>
                <c:pt idx="432">
                  <c:v>6.3E-2</c:v>
                </c:pt>
                <c:pt idx="433">
                  <c:v>6.3E-2</c:v>
                </c:pt>
                <c:pt idx="434">
                  <c:v>6.3E-2</c:v>
                </c:pt>
                <c:pt idx="435">
                  <c:v>6.3E-2</c:v>
                </c:pt>
                <c:pt idx="436">
                  <c:v>6.3E-2</c:v>
                </c:pt>
              </c:numCache>
            </c:numRef>
          </c:val>
          <c:smooth val="0"/>
          <c:extLst>
            <c:ext xmlns:c16="http://schemas.microsoft.com/office/drawing/2014/chart" uri="{C3380CC4-5D6E-409C-BE32-E72D297353CC}">
              <c16:uniqueId val="{00000002-EF17-4841-8405-E144E731DFD6}"/>
            </c:ext>
          </c:extLst>
        </c:ser>
        <c:dLbls>
          <c:showLegendKey val="0"/>
          <c:showVal val="0"/>
          <c:showCatName val="0"/>
          <c:showSerName val="0"/>
          <c:showPercent val="0"/>
          <c:showBubbleSize val="0"/>
        </c:dLbls>
        <c:marker val="1"/>
        <c:smooth val="0"/>
        <c:axId val="205259544"/>
        <c:axId val="1"/>
      </c:lineChart>
      <c:catAx>
        <c:axId val="205259544"/>
        <c:scaling>
          <c:orientation val="minMax"/>
        </c:scaling>
        <c:delete val="0"/>
        <c:axPos val="b"/>
        <c:numFmt formatCode="General" sourceLinked="1"/>
        <c:majorTickMark val="out"/>
        <c:minorTickMark val="none"/>
        <c:tickLblPos val="nextTo"/>
        <c:spPr>
          <a:ln w="3595">
            <a:solidFill>
              <a:schemeClr val="tx1"/>
            </a:solidFill>
            <a:prstDash val="solid"/>
          </a:ln>
        </c:spPr>
        <c:txPr>
          <a:bodyPr rot="0" vert="horz"/>
          <a:lstStyle/>
          <a:p>
            <a:pPr>
              <a:defRPr sz="1104"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5"/>
          <c:min val="-0.05"/>
        </c:scaling>
        <c:delete val="0"/>
        <c:axPos val="l"/>
        <c:majorGridlines>
          <c:spPr>
            <a:ln w="3595">
              <a:solidFill>
                <a:schemeClr val="tx1"/>
              </a:solidFill>
              <a:prstDash val="solid"/>
            </a:ln>
          </c:spPr>
        </c:majorGridlines>
        <c:numFmt formatCode="0.0%" sourceLinked="0"/>
        <c:majorTickMark val="out"/>
        <c:minorTickMark val="none"/>
        <c:tickLblPos val="nextTo"/>
        <c:spPr>
          <a:ln w="3595">
            <a:solidFill>
              <a:schemeClr val="tx1"/>
            </a:solidFill>
            <a:prstDash val="solid"/>
          </a:ln>
        </c:spPr>
        <c:txPr>
          <a:bodyPr rot="0" vert="horz"/>
          <a:lstStyle/>
          <a:p>
            <a:pPr>
              <a:defRPr sz="906" b="0" i="0" u="none" strike="noStrike" baseline="0">
                <a:solidFill>
                  <a:schemeClr val="tx1"/>
                </a:solidFill>
                <a:latin typeface="Times New Roman"/>
                <a:ea typeface="Times New Roman"/>
                <a:cs typeface="Times New Roman"/>
              </a:defRPr>
            </a:pPr>
            <a:endParaRPr lang="en-US"/>
          </a:p>
        </c:txPr>
        <c:crossAx val="205259544"/>
        <c:crosses val="autoZero"/>
        <c:crossBetween val="midCat"/>
        <c:majorUnit val="2.5000000000000001E-2"/>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5"/>
          <c:min val="-0.05"/>
        </c:scaling>
        <c:delete val="0"/>
        <c:axPos val="r"/>
        <c:numFmt formatCode="0.0%" sourceLinked="0"/>
        <c:majorTickMark val="cross"/>
        <c:minorTickMark val="none"/>
        <c:tickLblPos val="nextTo"/>
        <c:spPr>
          <a:ln w="3595">
            <a:solidFill>
              <a:schemeClr val="tx1"/>
            </a:solidFill>
            <a:prstDash val="solid"/>
          </a:ln>
        </c:spPr>
        <c:txPr>
          <a:bodyPr rot="0" vert="horz"/>
          <a:lstStyle/>
          <a:p>
            <a:pPr>
              <a:defRPr sz="906" b="0" i="0" u="none" strike="noStrike" baseline="0">
                <a:solidFill>
                  <a:schemeClr val="tx1"/>
                </a:solidFill>
                <a:latin typeface="Times New Roman"/>
                <a:ea typeface="Times New Roman"/>
                <a:cs typeface="Times New Roman"/>
              </a:defRPr>
            </a:pPr>
            <a:endParaRPr lang="en-US"/>
          </a:p>
        </c:txPr>
        <c:crossAx val="3"/>
        <c:crosses val="max"/>
        <c:crossBetween val="midCat"/>
        <c:majorUnit val="2.5000000000000001E-2"/>
      </c:valAx>
      <c:spPr>
        <a:noFill/>
        <a:ln w="14379">
          <a:solidFill>
            <a:schemeClr val="tx1"/>
          </a:solidFill>
          <a:prstDash val="solid"/>
        </a:ln>
      </c:spPr>
    </c:plotArea>
    <c:legend>
      <c:legendPos val="r"/>
      <c:layout>
        <c:manualLayout>
          <c:xMode val="edge"/>
          <c:yMode val="edge"/>
          <c:x val="0.15498286777553383"/>
          <c:y val="0.12918869426686447"/>
          <c:w val="0.36710963455149503"/>
          <c:h val="0.13427561837455831"/>
        </c:manualLayout>
      </c:layout>
      <c:overlay val="0"/>
      <c:spPr>
        <a:solidFill>
          <a:schemeClr val="bg1"/>
        </a:solidFill>
        <a:ln w="3595">
          <a:solidFill>
            <a:schemeClr val="tx1"/>
          </a:solidFill>
          <a:prstDash val="solid"/>
        </a:ln>
      </c:spPr>
      <c:txPr>
        <a:bodyPr/>
        <a:lstStyle/>
        <a:p>
          <a:pPr>
            <a:defRPr sz="1245" b="0"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3137">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6" b="1" i="0" u="none" strike="noStrike" baseline="0">
                <a:solidFill>
                  <a:schemeClr val="tx1"/>
                </a:solidFill>
                <a:latin typeface="+mn-lt"/>
                <a:ea typeface="Times New Roman"/>
                <a:cs typeface="Times New Roman"/>
              </a:defRPr>
            </a:pPr>
            <a:r>
              <a:rPr lang="en-US" sz="2176" b="1" i="0" u="none" strike="noStrike" baseline="0">
                <a:solidFill>
                  <a:srgbClr val="000000"/>
                </a:solidFill>
                <a:latin typeface="+mn-lt"/>
                <a:cs typeface="Arial"/>
              </a:rPr>
              <a:t>S&amp;P 500 Stock Index</a:t>
            </a:r>
          </a:p>
          <a:p>
            <a:pPr>
              <a:defRPr sz="1566" b="1" i="0" u="none" strike="noStrike" baseline="0">
                <a:solidFill>
                  <a:schemeClr val="tx1"/>
                </a:solidFill>
                <a:latin typeface="+mn-lt"/>
                <a:ea typeface="Times New Roman"/>
                <a:cs typeface="Times New Roman"/>
              </a:defRPr>
            </a:pPr>
            <a:r>
              <a:rPr lang="en-US" sz="1187" b="1" i="0" u="none" strike="noStrike" baseline="0">
                <a:solidFill>
                  <a:srgbClr val="000000"/>
                </a:solidFill>
                <a:latin typeface="+mn-lt"/>
                <a:cs typeface="Calibri"/>
              </a:rPr>
              <a:t>(monthly average</a:t>
            </a:r>
            <a:r>
              <a:rPr lang="en-US" sz="1187" b="1" i="0" u="none" strike="noStrike" baseline="0">
                <a:solidFill>
                  <a:srgbClr val="000000"/>
                </a:solidFill>
                <a:latin typeface="+mn-lt"/>
                <a:cs typeface="Arial"/>
              </a:rPr>
              <a:t>)</a:t>
            </a:r>
          </a:p>
        </c:rich>
      </c:tx>
      <c:layout>
        <c:manualLayout>
          <c:xMode val="edge"/>
          <c:yMode val="edge"/>
          <c:x val="0.38539315627500692"/>
          <c:y val="2.3205020764927295E-2"/>
        </c:manualLayout>
      </c:layout>
      <c:overlay val="0"/>
      <c:spPr>
        <a:noFill/>
        <a:ln w="11871">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1">
                <a:lumMod val="40000"/>
                <a:lumOff val="60000"/>
              </a:schemeClr>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Sheet1!$B$2:$B$370</c:f>
              <c:numCache>
                <c:formatCode>General</c:formatCode>
                <c:ptCount val="369"/>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c:v>
                </c:pt>
                <c:pt idx="301" formatCode="0.00">
                  <c:v>3277.31</c:v>
                </c:pt>
                <c:pt idx="302" formatCode="0.00">
                  <c:v>2652.39</c:v>
                </c:pt>
                <c:pt idx="303" formatCode="0.00">
                  <c:v>2761.98</c:v>
                </c:pt>
                <c:pt idx="304" formatCode="0.00">
                  <c:v>2919.62</c:v>
                </c:pt>
                <c:pt idx="305" formatCode="0.00">
                  <c:v>3104.66</c:v>
                </c:pt>
                <c:pt idx="306" formatCode="0.00">
                  <c:v>3207.62</c:v>
                </c:pt>
                <c:pt idx="307">
                  <c:v>3391.71</c:v>
                </c:pt>
                <c:pt idx="308">
                  <c:v>3365.52</c:v>
                </c:pt>
                <c:pt idx="309">
                  <c:v>3418.7</c:v>
                </c:pt>
                <c:pt idx="310">
                  <c:v>3548.99</c:v>
                </c:pt>
                <c:pt idx="311">
                  <c:v>3695.31</c:v>
                </c:pt>
                <c:pt idx="312">
                  <c:v>3793.75</c:v>
                </c:pt>
                <c:pt idx="313">
                  <c:v>3883.43</c:v>
                </c:pt>
                <c:pt idx="314">
                  <c:v>3910.51</c:v>
                </c:pt>
                <c:pt idx="315">
                  <c:v>4141.18</c:v>
                </c:pt>
                <c:pt idx="316">
                  <c:v>4167.8500000000004</c:v>
                </c:pt>
                <c:pt idx="317">
                  <c:v>4238.49</c:v>
                </c:pt>
                <c:pt idx="318">
                  <c:v>4363.71</c:v>
                </c:pt>
                <c:pt idx="319">
                  <c:v>4454.21</c:v>
                </c:pt>
                <c:pt idx="320">
                  <c:v>4445.54</c:v>
                </c:pt>
                <c:pt idx="321">
                  <c:v>4460.71</c:v>
                </c:pt>
                <c:pt idx="322">
                  <c:v>4667.3900000000003</c:v>
                </c:pt>
                <c:pt idx="323">
                  <c:v>4674.7700000000004</c:v>
                </c:pt>
                <c:pt idx="324" formatCode="0.00">
                  <c:v>4573.8154999999997</c:v>
                </c:pt>
                <c:pt idx="325" formatCode="0.00">
                  <c:v>4435.9805263157896</c:v>
                </c:pt>
                <c:pt idx="326" formatCode="0.00">
                  <c:v>4391.2652173913048</c:v>
                </c:pt>
                <c:pt idx="327" formatCode="0.00">
                  <c:v>4391.2960000000003</c:v>
                </c:pt>
                <c:pt idx="328" formatCode="0.00">
                  <c:v>4040.36</c:v>
                </c:pt>
                <c:pt idx="329" formatCode="0.00">
                  <c:v>3898.9466666666667</c:v>
                </c:pt>
                <c:pt idx="330" formatCode="0.00">
                  <c:v>3911.7294999999999</c:v>
                </c:pt>
                <c:pt idx="331" formatCode="0.00">
                  <c:v>4158.5630434782606</c:v>
                </c:pt>
                <c:pt idx="332" formatCode="0.00">
                  <c:v>3850.5204761904761</c:v>
                </c:pt>
                <c:pt idx="333" formatCode="0.00">
                  <c:v>3726.0509523809524</c:v>
                </c:pt>
                <c:pt idx="334" formatCode="0.00">
                  <c:v>3917.4885714285715</c:v>
                </c:pt>
                <c:pt idx="335" formatCode="0.00">
                  <c:v>3912.3809523809523</c:v>
                </c:pt>
                <c:pt idx="336" formatCode="0.00">
                  <c:v>3960.6565000000001</c:v>
                </c:pt>
                <c:pt idx="337" formatCode="0.00">
                  <c:v>4079.6847368421054</c:v>
                </c:pt>
                <c:pt idx="338" formatCode="0.00">
                  <c:v>3968.5591304347827</c:v>
                </c:pt>
                <c:pt idx="339" formatCode="0.00">
                  <c:v>4121.4673684210529</c:v>
                </c:pt>
                <c:pt idx="340" formatCode="0.00">
                  <c:v>4146.1731818181815</c:v>
                </c:pt>
                <c:pt idx="341" formatCode="0.00">
                  <c:v>4345.3728571428574</c:v>
                </c:pt>
                <c:pt idx="342" formatCode="0.00">
                  <c:v>4508.0754999999999</c:v>
                </c:pt>
                <c:pt idx="343" formatCode="0.00">
                  <c:v>4457.358695652174</c:v>
                </c:pt>
                <c:pt idx="344" formatCode="0.00">
                  <c:v>4409.0950000000003</c:v>
                </c:pt>
                <c:pt idx="345" formatCode="0.00">
                  <c:v>4269.4009090909094</c:v>
                </c:pt>
                <c:pt idx="346" formatCode="0.00">
                  <c:v>4460.0633333333335</c:v>
                </c:pt>
                <c:pt idx="347" formatCode="0.00">
                  <c:v>4685.0514999999996</c:v>
                </c:pt>
                <c:pt idx="348" formatCode="0.00">
                  <c:v>4804.49</c:v>
                </c:pt>
                <c:pt idx="349" formatCode="0.00">
                  <c:v>5011.96</c:v>
                </c:pt>
                <c:pt idx="350">
                  <c:v>5170.57</c:v>
                </c:pt>
                <c:pt idx="351">
                  <c:v>5112.49</c:v>
                </c:pt>
                <c:pt idx="352">
                  <c:v>5235.2299999999996</c:v>
                </c:pt>
                <c:pt idx="353">
                  <c:v>5415.14</c:v>
                </c:pt>
                <c:pt idx="354">
                  <c:v>5538</c:v>
                </c:pt>
                <c:pt idx="355">
                  <c:v>5478.21</c:v>
                </c:pt>
                <c:pt idx="356">
                  <c:v>5621.26</c:v>
                </c:pt>
                <c:pt idx="357">
                  <c:v>5792.32</c:v>
                </c:pt>
                <c:pt idx="358">
                  <c:v>5929.92</c:v>
                </c:pt>
                <c:pt idx="359">
                  <c:v>6010.91</c:v>
                </c:pt>
                <c:pt idx="360">
                  <c:v>5979.52</c:v>
                </c:pt>
                <c:pt idx="361">
                  <c:v>6038.69</c:v>
                </c:pt>
                <c:pt idx="362">
                  <c:v>5683.98</c:v>
                </c:pt>
                <c:pt idx="363">
                  <c:v>5369.5</c:v>
                </c:pt>
                <c:pt idx="364">
                  <c:v>5810.92</c:v>
                </c:pt>
                <c:pt idx="365">
                  <c:v>6095</c:v>
                </c:pt>
              </c:numCache>
            </c:numRef>
          </c:val>
          <c:extLst>
            <c:ext xmlns:c16="http://schemas.microsoft.com/office/drawing/2014/chart" uri="{C3380CC4-5D6E-409C-BE32-E72D297353CC}">
              <c16:uniqueId val="{00000000-22CA-4291-90A8-3B73BB5A1107}"/>
            </c:ext>
          </c:extLst>
        </c:ser>
        <c:ser>
          <c:idx val="2"/>
          <c:order val="2"/>
          <c:tx>
            <c:strRef>
              <c:f>Sheet1!$C$1</c:f>
              <c:strCache>
                <c:ptCount val="1"/>
                <c:pt idx="0">
                  <c:v>Recession</c:v>
                </c:pt>
              </c:strCache>
            </c:strRef>
          </c:tx>
          <c:spPr>
            <a:solidFill>
              <a:srgbClr val="FF0000"/>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Sheet1!$C$2:$C$370</c:f>
              <c:numCache>
                <c:formatCode>General</c:formatCode>
                <c:ptCount val="369"/>
                <c:pt idx="68">
                  <c:v>6000</c:v>
                </c:pt>
                <c:pt idx="69">
                  <c:v>6000</c:v>
                </c:pt>
                <c:pt idx="70">
                  <c:v>6000</c:v>
                </c:pt>
                <c:pt idx="71">
                  <c:v>6000</c:v>
                </c:pt>
                <c:pt idx="72">
                  <c:v>6000</c:v>
                </c:pt>
                <c:pt idx="73">
                  <c:v>6000</c:v>
                </c:pt>
                <c:pt idx="74">
                  <c:v>6000</c:v>
                </c:pt>
                <c:pt idx="75">
                  <c:v>6000</c:v>
                </c:pt>
                <c:pt idx="76">
                  <c:v>6000</c:v>
                </c:pt>
                <c:pt idx="77">
                  <c:v>6000</c:v>
                </c:pt>
                <c:pt idx="155">
                  <c:v>6000</c:v>
                </c:pt>
                <c:pt idx="156">
                  <c:v>6000</c:v>
                </c:pt>
                <c:pt idx="157">
                  <c:v>6000</c:v>
                </c:pt>
                <c:pt idx="158">
                  <c:v>6000</c:v>
                </c:pt>
                <c:pt idx="159">
                  <c:v>6000</c:v>
                </c:pt>
                <c:pt idx="160">
                  <c:v>6000</c:v>
                </c:pt>
                <c:pt idx="161">
                  <c:v>6000</c:v>
                </c:pt>
                <c:pt idx="162">
                  <c:v>6000</c:v>
                </c:pt>
                <c:pt idx="163">
                  <c:v>6000</c:v>
                </c:pt>
                <c:pt idx="164">
                  <c:v>6000</c:v>
                </c:pt>
                <c:pt idx="165">
                  <c:v>6000</c:v>
                </c:pt>
                <c:pt idx="166">
                  <c:v>6000</c:v>
                </c:pt>
                <c:pt idx="167">
                  <c:v>6000</c:v>
                </c:pt>
                <c:pt idx="168">
                  <c:v>6000</c:v>
                </c:pt>
                <c:pt idx="169">
                  <c:v>6000</c:v>
                </c:pt>
                <c:pt idx="170">
                  <c:v>6000</c:v>
                </c:pt>
                <c:pt idx="171">
                  <c:v>6000</c:v>
                </c:pt>
                <c:pt idx="172">
                  <c:v>6000</c:v>
                </c:pt>
                <c:pt idx="173">
                  <c:v>6000</c:v>
                </c:pt>
                <c:pt idx="303">
                  <c:v>6000</c:v>
                </c:pt>
                <c:pt idx="304">
                  <c:v>6000</c:v>
                </c:pt>
                <c:pt idx="305">
                  <c:v>6000</c:v>
                </c:pt>
              </c:numCache>
            </c:numRef>
          </c:val>
          <c:extLst>
            <c:ext xmlns:c16="http://schemas.microsoft.com/office/drawing/2014/chart" uri="{C3380CC4-5D6E-409C-BE32-E72D297353CC}">
              <c16:uniqueId val="{00000001-22CA-4291-90A8-3B73BB5A1107}"/>
            </c:ext>
          </c:extLst>
        </c:ser>
        <c:dLbls>
          <c:showLegendKey val="0"/>
          <c:showVal val="0"/>
          <c:showCatName val="0"/>
          <c:showSerName val="0"/>
          <c:showPercent val="0"/>
          <c:showBubbleSize val="0"/>
        </c:dLbls>
        <c:axId val="237323200"/>
        <c:axId val="1"/>
      </c:areaChart>
      <c:lineChart>
        <c:grouping val="standard"/>
        <c:varyColors val="0"/>
        <c:ser>
          <c:idx val="1"/>
          <c:order val="1"/>
          <c:tx>
            <c:strRef>
              <c:f>Sheet1!#REF!</c:f>
              <c:strCache>
                <c:ptCount val="1"/>
                <c:pt idx="0">
                  <c:v>#REF!</c:v>
                </c:pt>
              </c:strCache>
            </c:strRef>
          </c:tx>
          <c:marker>
            <c:symbol val="none"/>
          </c:marke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22CA-4291-90A8-3B73BB5A1107}"/>
            </c:ext>
          </c:extLst>
        </c:ser>
        <c:dLbls>
          <c:showLegendKey val="0"/>
          <c:showVal val="0"/>
          <c:showCatName val="0"/>
          <c:showSerName val="0"/>
          <c:showPercent val="0"/>
          <c:showBubbleSize val="0"/>
        </c:dLbls>
        <c:marker val="1"/>
        <c:smooth val="0"/>
        <c:axId val="237323200"/>
        <c:axId val="1"/>
      </c:lineChart>
      <c:lineChart>
        <c:grouping val="standard"/>
        <c:varyColors val="0"/>
        <c:ser>
          <c:idx val="3"/>
          <c:order val="3"/>
          <c:tx>
            <c:strRef>
              <c:f>Sheet1!#REF!</c:f>
              <c:strCache>
                <c:ptCount val="1"/>
                <c:pt idx="0">
                  <c:v>#REF!</c:v>
                </c:pt>
              </c:strCache>
            </c:strRef>
          </c:tx>
          <c:marker>
            <c:symbol val="x"/>
            <c:size val="2"/>
            <c:spPr>
              <a:noFill/>
              <a:ln>
                <a:noFill/>
                <a:prstDash val="solid"/>
              </a:ln>
            </c:spPr>
          </c:marker>
          <c:cat>
            <c:strRef>
              <c:f>Sheet1!$A$2:$A$370</c:f>
              <c:strCache>
                <c:ptCount val="364"/>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57">
                  <c:v>25</c:v>
                </c:pt>
                <c:pt idx="358">
                  <c:v>25</c:v>
                </c:pt>
                <c:pt idx="359">
                  <c:v>25</c:v>
                </c:pt>
                <c:pt idx="360">
                  <c:v>25</c:v>
                </c:pt>
                <c:pt idx="361">
                  <c:v>25</c:v>
                </c:pt>
                <c:pt idx="362">
                  <c:v>25</c:v>
                </c:pt>
                <c:pt idx="363">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3-22CA-4291-90A8-3B73BB5A1107}"/>
            </c:ext>
          </c:extLst>
        </c:ser>
        <c:dLbls>
          <c:showLegendKey val="0"/>
          <c:showVal val="0"/>
          <c:showCatName val="0"/>
          <c:showSerName val="0"/>
          <c:showPercent val="0"/>
          <c:showBubbleSize val="0"/>
        </c:dLbls>
        <c:marker val="1"/>
        <c:smooth val="0"/>
        <c:axId val="3"/>
        <c:axId val="4"/>
      </c:lineChart>
      <c:catAx>
        <c:axId val="237323200"/>
        <c:scaling>
          <c:orientation val="minMax"/>
        </c:scaling>
        <c:delete val="0"/>
        <c:axPos val="b"/>
        <c:numFmt formatCode="General" sourceLinked="1"/>
        <c:majorTickMark val="out"/>
        <c:minorTickMark val="none"/>
        <c:tickLblPos val="nextTo"/>
        <c:spPr>
          <a:ln w="1484">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n-US"/>
          </a:p>
        </c:txPr>
        <c:crossAx val="1"/>
        <c:crosses val="autoZero"/>
        <c:auto val="1"/>
        <c:lblAlgn val="ctr"/>
        <c:lblOffset val="100"/>
        <c:tickLblSkip val="24"/>
        <c:tickMarkSkip val="12"/>
        <c:noMultiLvlLbl val="0"/>
      </c:catAx>
      <c:valAx>
        <c:axId val="1"/>
        <c:scaling>
          <c:orientation val="minMax"/>
          <c:max val="7000"/>
          <c:min val="0"/>
        </c:scaling>
        <c:delete val="0"/>
        <c:axPos val="l"/>
        <c:majorGridlines>
          <c:spPr>
            <a:ln w="1484">
              <a:solidFill>
                <a:schemeClr val="tx1"/>
              </a:solidFill>
              <a:prstDash val="solid"/>
            </a:ln>
          </c:spPr>
        </c:majorGridlines>
        <c:numFmt formatCode="#,##0" sourceLinked="0"/>
        <c:majorTickMark val="out"/>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Arial"/>
                <a:ea typeface="Arial"/>
                <a:cs typeface="Arial"/>
              </a:defRPr>
            </a:pPr>
            <a:endParaRPr lang="en-US"/>
          </a:p>
        </c:txPr>
        <c:crossAx val="237323200"/>
        <c:crosses val="autoZero"/>
        <c:crossBetween val="midCat"/>
        <c:majorUnit val="250"/>
        <c:minorUnit val="1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56"/>
          <c:min val="0"/>
        </c:scaling>
        <c:delete val="0"/>
        <c:axPos val="r"/>
        <c:numFmt formatCode="#,##0" sourceLinked="0"/>
        <c:majorTickMark val="cross"/>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mn-lt"/>
                <a:ea typeface="Times New Roman"/>
                <a:cs typeface="Times New Roman"/>
              </a:defRPr>
            </a:pPr>
            <a:endParaRPr lang="en-US"/>
          </a:p>
        </c:txPr>
        <c:crossAx val="3"/>
        <c:crosses val="max"/>
        <c:crossBetween val="midCat"/>
        <c:majorUnit val="2"/>
        <c:minorUnit val="2"/>
      </c:valAx>
      <c:spPr>
        <a:noFill/>
        <a:ln w="5936">
          <a:solidFill>
            <a:schemeClr val="tx1"/>
          </a:solidFill>
          <a:prstDash val="solid"/>
        </a:ln>
      </c:spPr>
    </c:plotArea>
    <c:legend>
      <c:legendPos val="r"/>
      <c:legendEntry>
        <c:idx val="2"/>
        <c:delete val="1"/>
      </c:legendEntry>
      <c:legendEntry>
        <c:idx val="3"/>
        <c:delete val="1"/>
      </c:legendEntry>
      <c:layout>
        <c:manualLayout>
          <c:xMode val="edge"/>
          <c:yMode val="edge"/>
          <c:x val="0.60658117314802273"/>
          <c:y val="0.73165711127255251"/>
          <c:w val="0.285750523118253"/>
          <c:h val="0.17598722785360443"/>
        </c:manualLayout>
      </c:layout>
      <c:overlay val="0"/>
      <c:spPr>
        <a:solidFill>
          <a:schemeClr val="bg1"/>
        </a:solidFill>
        <a:ln w="1484">
          <a:solidFill>
            <a:schemeClr val="tx1"/>
          </a:solidFill>
          <a:prstDash val="solid"/>
        </a:ln>
      </c:spPr>
      <c:txPr>
        <a:bodyPr/>
        <a:lstStyle/>
        <a:p>
          <a:pPr>
            <a:defRPr sz="989" b="1" i="0" u="none" strike="noStrike" baseline="0">
              <a:solidFill>
                <a:schemeClr val="tx1"/>
              </a:solidFill>
              <a:latin typeface="Arial"/>
              <a:ea typeface="Arial"/>
              <a:cs typeface="Arial"/>
            </a:defRPr>
          </a:pPr>
          <a:endParaRPr lang="en-US"/>
        </a:p>
      </c:txPr>
    </c:legend>
    <c:plotVisOnly val="1"/>
    <c:dispBlanksAs val="gap"/>
    <c:showDLblsOverMax val="0"/>
  </c:chart>
  <c:spPr>
    <a:noFill/>
    <a:ln w="18843">
      <a:solidFill>
        <a:schemeClr val="tx1"/>
      </a:solidFill>
      <a:prstDash val="solid"/>
    </a:ln>
  </c:spPr>
  <c:txPr>
    <a:bodyPr/>
    <a:lstStyle/>
    <a:p>
      <a:pPr>
        <a:defRPr sz="911" b="1" i="0" u="none" strike="noStrike" baseline="0">
          <a:solidFill>
            <a:schemeClr val="tx1"/>
          </a:solidFill>
          <a:latin typeface="Arial"/>
          <a:ea typeface="Arial"/>
          <a:cs typeface="Arial"/>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6" b="1" i="0" u="none" strike="noStrike" baseline="0">
                <a:solidFill>
                  <a:schemeClr val="tx1"/>
                </a:solidFill>
                <a:latin typeface="+mn-lt"/>
                <a:ea typeface="Times New Roman"/>
                <a:cs typeface="Times New Roman"/>
              </a:defRPr>
            </a:pPr>
            <a:r>
              <a:rPr lang="en-US" sz="2176" b="1" i="0" u="none" strike="noStrike" baseline="0">
                <a:solidFill>
                  <a:srgbClr val="000000"/>
                </a:solidFill>
                <a:latin typeface="+mn-lt"/>
                <a:cs typeface="Arial"/>
              </a:rPr>
              <a:t>S&amp;P 500 Stock Index</a:t>
            </a:r>
          </a:p>
          <a:p>
            <a:pPr>
              <a:defRPr sz="1566" b="1" i="0" u="none" strike="noStrike" baseline="0">
                <a:solidFill>
                  <a:schemeClr val="tx1"/>
                </a:solidFill>
                <a:latin typeface="+mn-lt"/>
                <a:ea typeface="Times New Roman"/>
                <a:cs typeface="Times New Roman"/>
              </a:defRPr>
            </a:pPr>
            <a:r>
              <a:rPr lang="en-US" sz="1187" b="1" i="0" u="none" strike="noStrike" baseline="0">
                <a:solidFill>
                  <a:srgbClr val="000000"/>
                </a:solidFill>
                <a:latin typeface="+mn-lt"/>
                <a:cs typeface="Calibri"/>
              </a:rPr>
              <a:t>(monthly average</a:t>
            </a:r>
            <a:r>
              <a:rPr lang="en-US" sz="1187" b="1" i="0" u="none" strike="noStrike" baseline="0">
                <a:solidFill>
                  <a:srgbClr val="000000"/>
                </a:solidFill>
                <a:latin typeface="+mn-lt"/>
                <a:cs typeface="Arial"/>
              </a:rPr>
              <a:t>)</a:t>
            </a:r>
          </a:p>
        </c:rich>
      </c:tx>
      <c:layout>
        <c:manualLayout>
          <c:xMode val="edge"/>
          <c:yMode val="edge"/>
          <c:x val="0.38539315627500692"/>
          <c:y val="2.3205020764927295E-2"/>
        </c:manualLayout>
      </c:layout>
      <c:overlay val="0"/>
      <c:spPr>
        <a:noFill/>
        <a:ln w="11871">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1">
                <a:lumMod val="40000"/>
                <a:lumOff val="60000"/>
              </a:schemeClr>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Sheet1!$B$2:$B$370</c:f>
              <c:numCache>
                <c:formatCode>General</c:formatCode>
                <c:ptCount val="369"/>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c:v>
                </c:pt>
                <c:pt idx="301" formatCode="0.00">
                  <c:v>3277.31</c:v>
                </c:pt>
                <c:pt idx="302" formatCode="0.00">
                  <c:v>2652.39</c:v>
                </c:pt>
                <c:pt idx="303" formatCode="0.00">
                  <c:v>2761.98</c:v>
                </c:pt>
                <c:pt idx="304" formatCode="0.00">
                  <c:v>2919.62</c:v>
                </c:pt>
                <c:pt idx="305" formatCode="0.00">
                  <c:v>3104.66</c:v>
                </c:pt>
                <c:pt idx="306" formatCode="0.00">
                  <c:v>3207.62</c:v>
                </c:pt>
                <c:pt idx="307">
                  <c:v>3391.71</c:v>
                </c:pt>
                <c:pt idx="308">
                  <c:v>3365.52</c:v>
                </c:pt>
                <c:pt idx="309">
                  <c:v>3418.7</c:v>
                </c:pt>
                <c:pt idx="310">
                  <c:v>3548.99</c:v>
                </c:pt>
                <c:pt idx="311">
                  <c:v>3695.31</c:v>
                </c:pt>
                <c:pt idx="312">
                  <c:v>3793.75</c:v>
                </c:pt>
                <c:pt idx="313">
                  <c:v>3883.43</c:v>
                </c:pt>
                <c:pt idx="314">
                  <c:v>3910.51</c:v>
                </c:pt>
                <c:pt idx="315">
                  <c:v>4141.18</c:v>
                </c:pt>
                <c:pt idx="316">
                  <c:v>4167.8500000000004</c:v>
                </c:pt>
                <c:pt idx="317">
                  <c:v>4238.49</c:v>
                </c:pt>
                <c:pt idx="318">
                  <c:v>4363.71</c:v>
                </c:pt>
                <c:pt idx="319">
                  <c:v>4454.21</c:v>
                </c:pt>
                <c:pt idx="320">
                  <c:v>4445.54</c:v>
                </c:pt>
                <c:pt idx="321">
                  <c:v>4460.71</c:v>
                </c:pt>
                <c:pt idx="322">
                  <c:v>4667.3900000000003</c:v>
                </c:pt>
                <c:pt idx="323">
                  <c:v>4674.7700000000004</c:v>
                </c:pt>
                <c:pt idx="324" formatCode="0.00">
                  <c:v>4573.8154999999997</c:v>
                </c:pt>
                <c:pt idx="325" formatCode="0.00">
                  <c:v>4435.9805263157896</c:v>
                </c:pt>
                <c:pt idx="326" formatCode="0.00">
                  <c:v>4391.2652173913048</c:v>
                </c:pt>
                <c:pt idx="327" formatCode="0.00">
                  <c:v>4391.2960000000003</c:v>
                </c:pt>
                <c:pt idx="328" formatCode="0.00">
                  <c:v>4040.36</c:v>
                </c:pt>
                <c:pt idx="329" formatCode="0.00">
                  <c:v>3898.9466666666667</c:v>
                </c:pt>
                <c:pt idx="330" formatCode="0.00">
                  <c:v>3911.7294999999999</c:v>
                </c:pt>
                <c:pt idx="331" formatCode="0.00">
                  <c:v>4158.5630434782606</c:v>
                </c:pt>
                <c:pt idx="332" formatCode="0.00">
                  <c:v>3850.5204761904761</c:v>
                </c:pt>
                <c:pt idx="333" formatCode="0.00">
                  <c:v>3726.0509523809524</c:v>
                </c:pt>
                <c:pt idx="334" formatCode="0.00">
                  <c:v>3917.4885714285715</c:v>
                </c:pt>
                <c:pt idx="335" formatCode="0.00">
                  <c:v>3912.3809523809523</c:v>
                </c:pt>
                <c:pt idx="336" formatCode="0.00">
                  <c:v>3960.6565000000001</c:v>
                </c:pt>
                <c:pt idx="337" formatCode="0.00">
                  <c:v>4079.6847368421054</c:v>
                </c:pt>
                <c:pt idx="338" formatCode="0.00">
                  <c:v>3968.5591304347827</c:v>
                </c:pt>
                <c:pt idx="339" formatCode="0.00">
                  <c:v>4121.4673684210529</c:v>
                </c:pt>
                <c:pt idx="340" formatCode="0.00">
                  <c:v>4146.1731818181815</c:v>
                </c:pt>
                <c:pt idx="341" formatCode="0.00">
                  <c:v>4345.3728571428574</c:v>
                </c:pt>
                <c:pt idx="342" formatCode="0.00">
                  <c:v>4508.0754999999999</c:v>
                </c:pt>
                <c:pt idx="343" formatCode="0.00">
                  <c:v>4457.358695652174</c:v>
                </c:pt>
                <c:pt idx="344" formatCode="0.00">
                  <c:v>4409.0950000000003</c:v>
                </c:pt>
                <c:pt idx="345" formatCode="0.00">
                  <c:v>4269.4009090909094</c:v>
                </c:pt>
                <c:pt idx="346" formatCode="0.00">
                  <c:v>4460.0633333333335</c:v>
                </c:pt>
                <c:pt idx="347" formatCode="0.00">
                  <c:v>4685.0514999999996</c:v>
                </c:pt>
                <c:pt idx="348" formatCode="0.00">
                  <c:v>4804.49</c:v>
                </c:pt>
                <c:pt idx="349" formatCode="0.00">
                  <c:v>5011.96</c:v>
                </c:pt>
                <c:pt idx="350">
                  <c:v>5170.57</c:v>
                </c:pt>
                <c:pt idx="351">
                  <c:v>5112.49</c:v>
                </c:pt>
                <c:pt idx="352">
                  <c:v>5235.2299999999996</c:v>
                </c:pt>
                <c:pt idx="353">
                  <c:v>5415.14</c:v>
                </c:pt>
                <c:pt idx="354">
                  <c:v>5538</c:v>
                </c:pt>
                <c:pt idx="355">
                  <c:v>5478.21</c:v>
                </c:pt>
                <c:pt idx="356">
                  <c:v>5621.26</c:v>
                </c:pt>
                <c:pt idx="357">
                  <c:v>5792.32</c:v>
                </c:pt>
                <c:pt idx="358">
                  <c:v>5929.92</c:v>
                </c:pt>
                <c:pt idx="359">
                  <c:v>6010.91</c:v>
                </c:pt>
                <c:pt idx="360">
                  <c:v>5979.52</c:v>
                </c:pt>
                <c:pt idx="361">
                  <c:v>6038.69</c:v>
                </c:pt>
                <c:pt idx="362">
                  <c:v>5683.98</c:v>
                </c:pt>
                <c:pt idx="363">
                  <c:v>5369.5</c:v>
                </c:pt>
                <c:pt idx="364">
                  <c:v>5810.92</c:v>
                </c:pt>
                <c:pt idx="365">
                  <c:v>6095</c:v>
                </c:pt>
              </c:numCache>
            </c:numRef>
          </c:val>
          <c:extLst>
            <c:ext xmlns:c16="http://schemas.microsoft.com/office/drawing/2014/chart" uri="{C3380CC4-5D6E-409C-BE32-E72D297353CC}">
              <c16:uniqueId val="{00000000-22CA-4291-90A8-3B73BB5A1107}"/>
            </c:ext>
          </c:extLst>
        </c:ser>
        <c:ser>
          <c:idx val="2"/>
          <c:order val="2"/>
          <c:tx>
            <c:strRef>
              <c:f>Sheet1!$D$1</c:f>
              <c:strCache>
                <c:ptCount val="1"/>
                <c:pt idx="0">
                  <c:v>Recession</c:v>
                </c:pt>
              </c:strCache>
            </c:strRef>
          </c:tx>
          <c:spPr>
            <a:solidFill>
              <a:srgbClr val="FF0000"/>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Sheet1!$D$2:$D$370</c:f>
              <c:numCache>
                <c:formatCode>General</c:formatCode>
                <c:ptCount val="369"/>
                <c:pt idx="68">
                  <c:v>6000</c:v>
                </c:pt>
                <c:pt idx="69">
                  <c:v>6000</c:v>
                </c:pt>
                <c:pt idx="70">
                  <c:v>6000</c:v>
                </c:pt>
                <c:pt idx="71">
                  <c:v>6000</c:v>
                </c:pt>
                <c:pt idx="72">
                  <c:v>6000</c:v>
                </c:pt>
                <c:pt idx="73">
                  <c:v>6000</c:v>
                </c:pt>
                <c:pt idx="74">
                  <c:v>6000</c:v>
                </c:pt>
                <c:pt idx="75">
                  <c:v>6000</c:v>
                </c:pt>
                <c:pt idx="76">
                  <c:v>6000</c:v>
                </c:pt>
                <c:pt idx="77">
                  <c:v>6000</c:v>
                </c:pt>
                <c:pt idx="155">
                  <c:v>6000</c:v>
                </c:pt>
                <c:pt idx="156">
                  <c:v>6000</c:v>
                </c:pt>
                <c:pt idx="157">
                  <c:v>6000</c:v>
                </c:pt>
                <c:pt idx="158">
                  <c:v>6000</c:v>
                </c:pt>
                <c:pt idx="159">
                  <c:v>6000</c:v>
                </c:pt>
                <c:pt idx="160">
                  <c:v>6000</c:v>
                </c:pt>
                <c:pt idx="161">
                  <c:v>6000</c:v>
                </c:pt>
                <c:pt idx="162">
                  <c:v>6000</c:v>
                </c:pt>
                <c:pt idx="163">
                  <c:v>6000</c:v>
                </c:pt>
                <c:pt idx="164">
                  <c:v>6000</c:v>
                </c:pt>
                <c:pt idx="165">
                  <c:v>6000</c:v>
                </c:pt>
                <c:pt idx="166">
                  <c:v>6000</c:v>
                </c:pt>
                <c:pt idx="167">
                  <c:v>6000</c:v>
                </c:pt>
                <c:pt idx="168">
                  <c:v>6000</c:v>
                </c:pt>
                <c:pt idx="169">
                  <c:v>6000</c:v>
                </c:pt>
                <c:pt idx="170">
                  <c:v>6000</c:v>
                </c:pt>
                <c:pt idx="171">
                  <c:v>6000</c:v>
                </c:pt>
                <c:pt idx="172">
                  <c:v>6000</c:v>
                </c:pt>
                <c:pt idx="173">
                  <c:v>6000</c:v>
                </c:pt>
                <c:pt idx="303">
                  <c:v>6000</c:v>
                </c:pt>
                <c:pt idx="304">
                  <c:v>6000</c:v>
                </c:pt>
                <c:pt idx="305">
                  <c:v>6000</c:v>
                </c:pt>
              </c:numCache>
            </c:numRef>
          </c:val>
          <c:extLst>
            <c:ext xmlns:c16="http://schemas.microsoft.com/office/drawing/2014/chart" uri="{C3380CC4-5D6E-409C-BE32-E72D297353CC}">
              <c16:uniqueId val="{00000001-22CA-4291-90A8-3B73BB5A1107}"/>
            </c:ext>
          </c:extLst>
        </c:ser>
        <c:dLbls>
          <c:showLegendKey val="0"/>
          <c:showVal val="0"/>
          <c:showCatName val="0"/>
          <c:showSerName val="0"/>
          <c:showPercent val="0"/>
          <c:showBubbleSize val="0"/>
        </c:dLbls>
        <c:axId val="237323200"/>
        <c:axId val="1"/>
      </c:areaChart>
      <c:lineChart>
        <c:grouping val="standard"/>
        <c:varyColors val="0"/>
        <c:ser>
          <c:idx val="1"/>
          <c:order val="1"/>
          <c:tx>
            <c:strRef>
              <c:f>Sheet1!$C$1</c:f>
              <c:strCache>
                <c:ptCount val="1"/>
                <c:pt idx="0">
                  <c:v>Real S&amp;P Index (Left Axis)</c:v>
                </c:pt>
              </c:strCache>
            </c:strRef>
          </c:tx>
          <c:spPr>
            <a:ln w="21983">
              <a:solidFill>
                <a:srgbClr val="339966"/>
              </a:solidFill>
              <a:prstDash val="solid"/>
            </a:ln>
          </c:spPr>
          <c:marker>
            <c:symbol val="none"/>
          </c:marke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Sheet1!$C$2:$C$370</c:f>
              <c:numCache>
                <c:formatCode>General</c:formatCode>
                <c:ptCount val="369"/>
                <c:pt idx="0">
                  <c:v>1003.9754503654485</c:v>
                </c:pt>
                <c:pt idx="1">
                  <c:v>1024.6473962889329</c:v>
                </c:pt>
                <c:pt idx="2">
                  <c:v>1053.2212562169314</c:v>
                </c:pt>
                <c:pt idx="3">
                  <c:v>1081.8988441370223</c:v>
                </c:pt>
                <c:pt idx="4">
                  <c:v>1111.7985726495726</c:v>
                </c:pt>
                <c:pt idx="5">
                  <c:v>1146.6827137795276</c:v>
                </c:pt>
                <c:pt idx="6">
                  <c:v>1148.7548803407603</c:v>
                </c:pt>
                <c:pt idx="7">
                  <c:v>1186.8153903204707</c:v>
                </c:pt>
                <c:pt idx="8">
                  <c:v>1193.763809797518</c:v>
                </c:pt>
                <c:pt idx="9">
                  <c:v>1216.4097916612377</c:v>
                </c:pt>
                <c:pt idx="10">
                  <c:v>1253.6668209499026</c:v>
                </c:pt>
                <c:pt idx="11">
                  <c:v>1251.7320356075372</c:v>
                </c:pt>
                <c:pt idx="12">
                  <c:v>1316.4374554621847</c:v>
                </c:pt>
                <c:pt idx="13">
                  <c:v>1308.8931960000002</c:v>
                </c:pt>
                <c:pt idx="14">
                  <c:v>1304.8861657877812</c:v>
                </c:pt>
                <c:pt idx="15">
                  <c:v>1328.110741960282</c:v>
                </c:pt>
                <c:pt idx="16">
                  <c:v>1340.1373337595905</c:v>
                </c:pt>
                <c:pt idx="17">
                  <c:v>1288.6907682195279</c:v>
                </c:pt>
                <c:pt idx="18">
                  <c:v>1323.3930644585985</c:v>
                </c:pt>
                <c:pt idx="19">
                  <c:v>1346.0421496183208</c:v>
                </c:pt>
                <c:pt idx="20">
                  <c:v>1394.6199089410275</c:v>
                </c:pt>
                <c:pt idx="21">
                  <c:v>1458.0123753476612</c:v>
                </c:pt>
                <c:pt idx="22">
                  <c:v>1468.3941115311909</c:v>
                </c:pt>
                <c:pt idx="23">
                  <c:v>1509.9687082338153</c:v>
                </c:pt>
                <c:pt idx="24">
                  <c:v>1570.4040794228356</c:v>
                </c:pt>
                <c:pt idx="25">
                  <c:v>1555.2228768941766</c:v>
                </c:pt>
                <c:pt idx="26">
                  <c:v>1498.8612554443052</c:v>
                </c:pt>
                <c:pt idx="27">
                  <c:v>1633.5337089430893</c:v>
                </c:pt>
                <c:pt idx="28">
                  <c:v>1718.2408308943088</c:v>
                </c:pt>
                <c:pt idx="29">
                  <c:v>1810.9230640449439</c:v>
                </c:pt>
                <c:pt idx="30">
                  <c:v>1813.4540720698253</c:v>
                </c:pt>
                <c:pt idx="31">
                  <c:v>1827.0374917910447</c:v>
                </c:pt>
                <c:pt idx="32">
                  <c:v>1850.0062</c:v>
                </c:pt>
                <c:pt idx="33">
                  <c:v>1822.8070791331268</c:v>
                </c:pt>
                <c:pt idx="34">
                  <c:v>1866.0217413729129</c:v>
                </c:pt>
                <c:pt idx="35">
                  <c:v>1866.7868618046971</c:v>
                </c:pt>
                <c:pt idx="36">
                  <c:v>1981.3413404938271</c:v>
                </c:pt>
                <c:pt idx="37">
                  <c:v>2084.0914643209876</c:v>
                </c:pt>
                <c:pt idx="38">
                  <c:v>2152.5463876543208</c:v>
                </c:pt>
                <c:pt idx="39">
                  <c:v>2142.5854271270041</c:v>
                </c:pt>
                <c:pt idx="40">
                  <c:v>2137.2567666666669</c:v>
                </c:pt>
                <c:pt idx="41">
                  <c:v>2227.439519164619</c:v>
                </c:pt>
                <c:pt idx="42">
                  <c:v>2064.5214894607839</c:v>
                </c:pt>
                <c:pt idx="43">
                  <c:v>1958.417024235006</c:v>
                </c:pt>
                <c:pt idx="44">
                  <c:v>1979.9048867278289</c:v>
                </c:pt>
                <c:pt idx="45">
                  <c:v>2189.2478073215375</c:v>
                </c:pt>
                <c:pt idx="46">
                  <c:v>2273.7424539914687</c:v>
                </c:pt>
                <c:pt idx="47">
                  <c:v>2381.5806154501215</c:v>
                </c:pt>
                <c:pt idx="48">
                  <c:v>2373.0735502125076</c:v>
                </c:pt>
                <c:pt idx="49">
                  <c:v>2439.8541981785065</c:v>
                </c:pt>
                <c:pt idx="50">
                  <c:v>2539.397098543689</c:v>
                </c:pt>
                <c:pt idx="51">
                  <c:v>2517.4758009644361</c:v>
                </c:pt>
                <c:pt idx="52">
                  <c:v>2497.9782632530118</c:v>
                </c:pt>
                <c:pt idx="53">
                  <c:v>2608.3573413253011</c:v>
                </c:pt>
                <c:pt idx="54">
                  <c:v>2496.7801419316138</c:v>
                </c:pt>
                <c:pt idx="55">
                  <c:v>2473.3160549371637</c:v>
                </c:pt>
                <c:pt idx="56">
                  <c:v>2429.0663607866504</c:v>
                </c:pt>
                <c:pt idx="57">
                  <c:v>2594.4425580011898</c:v>
                </c:pt>
                <c:pt idx="58">
                  <c:v>2659.9747928741094</c:v>
                </c:pt>
                <c:pt idx="59">
                  <c:v>2647.9320797393361</c:v>
                </c:pt>
                <c:pt idx="60">
                  <c:v>2572.1084854105134</c:v>
                </c:pt>
                <c:pt idx="61">
                  <c:v>2659.8933537647058</c:v>
                </c:pt>
                <c:pt idx="62">
                  <c:v>2679.4505628070174</c:v>
                </c:pt>
                <c:pt idx="63">
                  <c:v>2602.350546050322</c:v>
                </c:pt>
                <c:pt idx="64">
                  <c:v>2677.4191976635516</c:v>
                </c:pt>
                <c:pt idx="65">
                  <c:v>2681.9720209059233</c:v>
                </c:pt>
                <c:pt idx="66">
                  <c:v>2696.8281160393749</c:v>
                </c:pt>
                <c:pt idx="67">
                  <c:v>2665.2205483497396</c:v>
                </c:pt>
                <c:pt idx="68">
                  <c:v>2510.692135714286</c:v>
                </c:pt>
                <c:pt idx="69">
                  <c:v>2479.136235537665</c:v>
                </c:pt>
                <c:pt idx="70">
                  <c:v>2395.4753537313436</c:v>
                </c:pt>
                <c:pt idx="71">
                  <c:v>2398.4273563573884</c:v>
                </c:pt>
                <c:pt idx="72">
                  <c:v>2331.4181121867882</c:v>
                </c:pt>
                <c:pt idx="73">
                  <c:v>2112.5243971590908</c:v>
                </c:pt>
                <c:pt idx="74">
                  <c:v>2118.4287027825098</c:v>
                </c:pt>
                <c:pt idx="75">
                  <c:v>2257.960247052154</c:v>
                </c:pt>
                <c:pt idx="76">
                  <c:v>2190.5292525662717</c:v>
                </c:pt>
                <c:pt idx="77">
                  <c:v>2125.132393359595</c:v>
                </c:pt>
                <c:pt idx="78">
                  <c:v>2082.880238669673</c:v>
                </c:pt>
                <c:pt idx="79">
                  <c:v>1846.2804834272829</c:v>
                </c:pt>
                <c:pt idx="80">
                  <c:v>1895.2698992700728</c:v>
                </c:pt>
                <c:pt idx="81">
                  <c:v>1994.3304567567568</c:v>
                </c:pt>
                <c:pt idx="82">
                  <c:v>2022.3914513802818</c:v>
                </c:pt>
                <c:pt idx="83">
                  <c:v>2015.1894145434046</c:v>
                </c:pt>
                <c:pt idx="84">
                  <c:v>1942.0228912774339</c:v>
                </c:pt>
                <c:pt idx="85">
                  <c:v>2032.3168194382019</c:v>
                </c:pt>
                <c:pt idx="86">
                  <c:v>1953.2904726050417</c:v>
                </c:pt>
                <c:pt idx="87">
                  <c:v>1887.2718359174564</c:v>
                </c:pt>
                <c:pt idx="88">
                  <c:v>1771.2487615598886</c:v>
                </c:pt>
                <c:pt idx="89">
                  <c:v>1577.4286584632516</c:v>
                </c:pt>
                <c:pt idx="90">
                  <c:v>1589.5302872222221</c:v>
                </c:pt>
                <c:pt idx="91">
                  <c:v>1507.4124129639888</c:v>
                </c:pt>
                <c:pt idx="92">
                  <c:v>1482.0551018805309</c:v>
                </c:pt>
                <c:pt idx="93">
                  <c:v>1574.4701579470197</c:v>
                </c:pt>
                <c:pt idx="94">
                  <c:v>1553.2975323415978</c:v>
                </c:pt>
                <c:pt idx="95">
                  <c:v>1544.9741394939492</c:v>
                </c:pt>
                <c:pt idx="96">
                  <c:v>1538.2053590361447</c:v>
                </c:pt>
                <c:pt idx="97">
                  <c:v>1430.404951416122</c:v>
                </c:pt>
                <c:pt idx="98">
                  <c:v>1443.4157426862423</c:v>
                </c:pt>
                <c:pt idx="99">
                  <c:v>1523.2241594978166</c:v>
                </c:pt>
                <c:pt idx="100">
                  <c:v>1604.4575322033897</c:v>
                </c:pt>
                <c:pt idx="101">
                  <c:v>1691.8164500273074</c:v>
                </c:pt>
                <c:pt idx="102">
                  <c:v>1694.0393922700055</c:v>
                </c:pt>
                <c:pt idx="103">
                  <c:v>1681.5788564769648</c:v>
                </c:pt>
                <c:pt idx="104">
                  <c:v>1726.7914692598595</c:v>
                </c:pt>
                <c:pt idx="105">
                  <c:v>1761.3692364521364</c:v>
                </c:pt>
                <c:pt idx="106">
                  <c:v>1779.3478194594595</c:v>
                </c:pt>
                <c:pt idx="107">
                  <c:v>1826.5087965498653</c:v>
                </c:pt>
                <c:pt idx="108">
                  <c:v>1905.9770567901235</c:v>
                </c:pt>
                <c:pt idx="109">
                  <c:v>1920.0976659882162</c:v>
                </c:pt>
                <c:pt idx="110">
                  <c:v>1883.5165436664886</c:v>
                </c:pt>
                <c:pt idx="111">
                  <c:v>1895.7262791889004</c:v>
                </c:pt>
                <c:pt idx="112">
                  <c:v>1836.9393964930928</c:v>
                </c:pt>
                <c:pt idx="113">
                  <c:v>1880.1417355214398</c:v>
                </c:pt>
                <c:pt idx="114">
                  <c:v>1833.5355573770489</c:v>
                </c:pt>
                <c:pt idx="115">
                  <c:v>1804.5439427061312</c:v>
                </c:pt>
                <c:pt idx="116">
                  <c:v>1846.2824575342465</c:v>
                </c:pt>
                <c:pt idx="117">
                  <c:v>1837.2796613207545</c:v>
                </c:pt>
                <c:pt idx="118">
                  <c:v>1911.8541155972875</c:v>
                </c:pt>
                <c:pt idx="119">
                  <c:v>1961.3620664580073</c:v>
                </c:pt>
                <c:pt idx="120">
                  <c:v>1933.2578441544888</c:v>
                </c:pt>
                <c:pt idx="121">
                  <c:v>1954.9105635135136</c:v>
                </c:pt>
                <c:pt idx="122">
                  <c:v>1940.1438456758156</c:v>
                </c:pt>
                <c:pt idx="123">
                  <c:v>1884.7974201342286</c:v>
                </c:pt>
                <c:pt idx="124">
                  <c:v>1908.2171566115703</c:v>
                </c:pt>
                <c:pt idx="125">
                  <c:v>1946.0474281879196</c:v>
                </c:pt>
                <c:pt idx="126">
                  <c:v>1966.2072660851718</c:v>
                </c:pt>
                <c:pt idx="127">
                  <c:v>1957.4210616012238</c:v>
                </c:pt>
                <c:pt idx="128">
                  <c:v>1933.4228669014085</c:v>
                </c:pt>
                <c:pt idx="129">
                  <c:v>1877.0466430939227</c:v>
                </c:pt>
                <c:pt idx="130">
                  <c:v>1958.3925571933366</c:v>
                </c:pt>
                <c:pt idx="131">
                  <c:v>1997.4853880868247</c:v>
                </c:pt>
                <c:pt idx="132">
                  <c:v>2011.6517635725036</c:v>
                </c:pt>
                <c:pt idx="133">
                  <c:v>2007.3880697091274</c:v>
                </c:pt>
                <c:pt idx="134">
                  <c:v>2031.2041920881322</c:v>
                </c:pt>
                <c:pt idx="135">
                  <c:v>2034.2685805680121</c:v>
                </c:pt>
                <c:pt idx="136">
                  <c:v>2009.2342771982114</c:v>
                </c:pt>
                <c:pt idx="137">
                  <c:v>1946.956026164519</c:v>
                </c:pt>
                <c:pt idx="138">
                  <c:v>1947.403095909315</c:v>
                </c:pt>
                <c:pt idx="139">
                  <c:v>1980.2025912659469</c:v>
                </c:pt>
                <c:pt idx="140">
                  <c:v>2037.3680499999998</c:v>
                </c:pt>
                <c:pt idx="141">
                  <c:v>2117.2163690936109</c:v>
                </c:pt>
                <c:pt idx="142">
                  <c:v>2155.3599921782179</c:v>
                </c:pt>
                <c:pt idx="143">
                  <c:v>2186.5870422451994</c:v>
                </c:pt>
                <c:pt idx="144">
                  <c:v>2194.8936596587641</c:v>
                </c:pt>
                <c:pt idx="145">
                  <c:v>2218.0857866285392</c:v>
                </c:pt>
                <c:pt idx="146">
                  <c:v>2148.8185441915748</c:v>
                </c:pt>
                <c:pt idx="147">
                  <c:v>2228.7281407840546</c:v>
                </c:pt>
                <c:pt idx="148">
                  <c:v>2291.5861967062469</c:v>
                </c:pt>
                <c:pt idx="149">
                  <c:v>2291.34267378905</c:v>
                </c:pt>
                <c:pt idx="150">
                  <c:v>2296.6486698169101</c:v>
                </c:pt>
                <c:pt idx="151">
                  <c:v>2196.1738123052769</c:v>
                </c:pt>
                <c:pt idx="152">
                  <c:v>2250.8020833672981</c:v>
                </c:pt>
                <c:pt idx="153">
                  <c:v>2307.6426140828912</c:v>
                </c:pt>
                <c:pt idx="154">
                  <c:v>2176.2264163275372</c:v>
                </c:pt>
                <c:pt idx="155">
                  <c:v>2193.4257079618815</c:v>
                </c:pt>
                <c:pt idx="156">
                  <c:v>2037.4227654660795</c:v>
                </c:pt>
                <c:pt idx="157">
                  <c:v>1997.2909043806153</c:v>
                </c:pt>
                <c:pt idx="158">
                  <c:v>1934.4544554486338</c:v>
                </c:pt>
                <c:pt idx="159">
                  <c:v>2008.4365901973433</c:v>
                </c:pt>
                <c:pt idx="160">
                  <c:v>2044.3346877439501</c:v>
                </c:pt>
                <c:pt idx="161">
                  <c:v>1933.7886330088336</c:v>
                </c:pt>
                <c:pt idx="162">
                  <c:v>1799.9402062862987</c:v>
                </c:pt>
                <c:pt idx="163">
                  <c:v>1837.2326808724681</c:v>
                </c:pt>
                <c:pt idx="164">
                  <c:v>1743.3262213023752</c:v>
                </c:pt>
                <c:pt idx="165">
                  <c:v>1399.8098392343602</c:v>
                </c:pt>
                <c:pt idx="166">
                  <c:v>1298.8935510610688</c:v>
                </c:pt>
                <c:pt idx="167">
                  <c:v>1301.5491964919252</c:v>
                </c:pt>
                <c:pt idx="168">
                  <c:v>1280.5403877200815</c:v>
                </c:pt>
                <c:pt idx="169">
                  <c:v>1186.9348466153592</c:v>
                </c:pt>
                <c:pt idx="170">
                  <c:v>1117.1368616673333</c:v>
                </c:pt>
                <c:pt idx="171">
                  <c:v>1250.1768536859277</c:v>
                </c:pt>
                <c:pt idx="172">
                  <c:v>1328.2018173427157</c:v>
                </c:pt>
                <c:pt idx="173">
                  <c:v>1351.8790822663998</c:v>
                </c:pt>
                <c:pt idx="174">
                  <c:v>1366.4455679113848</c:v>
                </c:pt>
                <c:pt idx="175">
                  <c:v>1469.4309474807956</c:v>
                </c:pt>
                <c:pt idx="176">
                  <c:v>1517.1890230287081</c:v>
                </c:pt>
                <c:pt idx="177">
                  <c:v>1546.1145284491638</c:v>
                </c:pt>
                <c:pt idx="178">
                  <c:v>1570.4121271375564</c:v>
                </c:pt>
                <c:pt idx="179">
                  <c:v>1601.779104013398</c:v>
                </c:pt>
                <c:pt idx="180">
                  <c:v>1619.7719904895903</c:v>
                </c:pt>
                <c:pt idx="181">
                  <c:v>1571.648175195254</c:v>
                </c:pt>
                <c:pt idx="182">
                  <c:v>1661.8430043266023</c:v>
                </c:pt>
                <c:pt idx="183">
                  <c:v>1726.7441976614857</c:v>
                </c:pt>
                <c:pt idx="184">
                  <c:v>1623.3868199907956</c:v>
                </c:pt>
                <c:pt idx="185">
                  <c:v>1563.8665783304712</c:v>
                </c:pt>
                <c:pt idx="186">
                  <c:v>1555.8228367381264</c:v>
                </c:pt>
                <c:pt idx="187">
                  <c:v>1564.3144324454049</c:v>
                </c:pt>
                <c:pt idx="188">
                  <c:v>1611.7784989036763</c:v>
                </c:pt>
                <c:pt idx="189">
                  <c:v>1677.0433875051933</c:v>
                </c:pt>
                <c:pt idx="190">
                  <c:v>1711.7912666888292</c:v>
                </c:pt>
                <c:pt idx="191">
                  <c:v>1765.5771739876266</c:v>
                </c:pt>
                <c:pt idx="192">
                  <c:v>1818.1202850339303</c:v>
                </c:pt>
                <c:pt idx="193">
                  <c:v>1866.6941260966751</c:v>
                </c:pt>
                <c:pt idx="194">
                  <c:v>1833.7065073769536</c:v>
                </c:pt>
                <c:pt idx="195">
                  <c:v>1862.9413681971328</c:v>
                </c:pt>
                <c:pt idx="196">
                  <c:v>1866.5254774676832</c:v>
                </c:pt>
                <c:pt idx="197">
                  <c:v>1795.3638060905846</c:v>
                </c:pt>
                <c:pt idx="198">
                  <c:v>1843.3875388371523</c:v>
                </c:pt>
                <c:pt idx="199">
                  <c:v>1643.6253053152061</c:v>
                </c:pt>
                <c:pt idx="200">
                  <c:v>1624.2528436784246</c:v>
                </c:pt>
                <c:pt idx="201">
                  <c:v>1669.2534949971334</c:v>
                </c:pt>
                <c:pt idx="202">
                  <c:v>1692.6724445228001</c:v>
                </c:pt>
                <c:pt idx="203">
                  <c:v>1715.6019487569476</c:v>
                </c:pt>
                <c:pt idx="204">
                  <c:v>1789.7283961622527</c:v>
                </c:pt>
                <c:pt idx="205">
                  <c:v>1857.1915543421992</c:v>
                </c:pt>
                <c:pt idx="206">
                  <c:v>1903.673340586608</c:v>
                </c:pt>
                <c:pt idx="207">
                  <c:v>1896.6733755108271</c:v>
                </c:pt>
                <c:pt idx="208">
                  <c:v>1838.700007090983</c:v>
                </c:pt>
                <c:pt idx="209">
                  <c:v>1815.8146735397593</c:v>
                </c:pt>
                <c:pt idx="210">
                  <c:v>1865.0702829441357</c:v>
                </c:pt>
                <c:pt idx="211">
                  <c:v>1913.8391204681666</c:v>
                </c:pt>
                <c:pt idx="212">
                  <c:v>1959.0121142488581</c:v>
                </c:pt>
                <c:pt idx="213">
                  <c:v>1946.1594553769241</c:v>
                </c:pt>
                <c:pt idx="214">
                  <c:v>1890.7189337086863</c:v>
                </c:pt>
                <c:pt idx="215">
                  <c:v>1928.6074726041318</c:v>
                </c:pt>
                <c:pt idx="216">
                  <c:v>2003.4358116212172</c:v>
                </c:pt>
                <c:pt idx="217">
                  <c:v>2035.5769808087937</c:v>
                </c:pt>
                <c:pt idx="218">
                  <c:v>2093.3079382200081</c:v>
                </c:pt>
                <c:pt idx="219">
                  <c:v>2124.5684058316115</c:v>
                </c:pt>
                <c:pt idx="220">
                  <c:v>2217.1726433093277</c:v>
                </c:pt>
                <c:pt idx="221">
                  <c:v>2183.4844352632067</c:v>
                </c:pt>
                <c:pt idx="222">
                  <c:v>2246.3987777465868</c:v>
                </c:pt>
                <c:pt idx="223">
                  <c:v>2242.9539949198479</c:v>
                </c:pt>
                <c:pt idx="224">
                  <c:v>2265.038066305116</c:v>
                </c:pt>
                <c:pt idx="225">
                  <c:v>2307.9082575764437</c:v>
                </c:pt>
                <c:pt idx="226">
                  <c:v>2388.7264211814181</c:v>
                </c:pt>
                <c:pt idx="227">
                  <c:v>2414.7980838279132</c:v>
                </c:pt>
                <c:pt idx="228">
                  <c:v>2428.3888222427663</c:v>
                </c:pt>
                <c:pt idx="229">
                  <c:v>2418.6350590365914</c:v>
                </c:pt>
                <c:pt idx="230">
                  <c:v>2475.4615531926638</c:v>
                </c:pt>
                <c:pt idx="231">
                  <c:v>2471.8344308896171</c:v>
                </c:pt>
                <c:pt idx="232">
                  <c:v>2500.8914820556897</c:v>
                </c:pt>
                <c:pt idx="233">
                  <c:v>2573.3508346963254</c:v>
                </c:pt>
                <c:pt idx="234">
                  <c:v>2604.7956527623646</c:v>
                </c:pt>
                <c:pt idx="235">
                  <c:v>2589.9385889033942</c:v>
                </c:pt>
                <c:pt idx="236">
                  <c:v>2631.5986858933115</c:v>
                </c:pt>
                <c:pt idx="237">
                  <c:v>2558.2345137910966</c:v>
                </c:pt>
                <c:pt idx="238">
                  <c:v>2705.0171073436745</c:v>
                </c:pt>
                <c:pt idx="239">
                  <c:v>2726.2503012662241</c:v>
                </c:pt>
                <c:pt idx="240">
                  <c:v>2708.8874124712388</c:v>
                </c:pt>
                <c:pt idx="241">
                  <c:v>2774.0036702157031</c:v>
                </c:pt>
                <c:pt idx="242">
                  <c:v>2763.618941367783</c:v>
                </c:pt>
                <c:pt idx="243">
                  <c:v>2780.4809480570057</c:v>
                </c:pt>
                <c:pt idx="244">
                  <c:v>2793.9356887494819</c:v>
                </c:pt>
                <c:pt idx="245">
                  <c:v>2769.5234373544308</c:v>
                </c:pt>
                <c:pt idx="246">
                  <c:v>2758.3680193336245</c:v>
                </c:pt>
                <c:pt idx="247">
                  <c:v>2686.8867044996196</c:v>
                </c:pt>
                <c:pt idx="248">
                  <c:v>2566.911008632494</c:v>
                </c:pt>
                <c:pt idx="249">
                  <c:v>2670.423310401955</c:v>
                </c:pt>
                <c:pt idx="250">
                  <c:v>2740.7441571745044</c:v>
                </c:pt>
                <c:pt idx="251">
                  <c:v>2708.7018149153982</c:v>
                </c:pt>
                <c:pt idx="252">
                  <c:v>2531.2066904549511</c:v>
                </c:pt>
                <c:pt idx="253">
                  <c:v>2515.8442894461859</c:v>
                </c:pt>
                <c:pt idx="254">
                  <c:v>2662.7607161458332</c:v>
                </c:pt>
                <c:pt idx="255">
                  <c:v>2722.9043581375108</c:v>
                </c:pt>
                <c:pt idx="256">
                  <c:v>2703.407346477039</c:v>
                </c:pt>
                <c:pt idx="257">
                  <c:v>2719.860659140295</c:v>
                </c:pt>
                <c:pt idx="258">
                  <c:v>2806.1241419236076</c:v>
                </c:pt>
                <c:pt idx="259">
                  <c:v>2838.1966547631423</c:v>
                </c:pt>
                <c:pt idx="260">
                  <c:v>2805.0435219922379</c:v>
                </c:pt>
                <c:pt idx="261">
                  <c:v>2779.4607976305219</c:v>
                </c:pt>
                <c:pt idx="262">
                  <c:v>2804.648982588647</c:v>
                </c:pt>
                <c:pt idx="263">
                  <c:v>2903.0811064264726</c:v>
                </c:pt>
                <c:pt idx="264">
                  <c:v>2928.0573442028094</c:v>
                </c:pt>
                <c:pt idx="265">
                  <c:v>2993.8034390137946</c:v>
                </c:pt>
                <c:pt idx="266">
                  <c:v>3042.6522472241813</c:v>
                </c:pt>
                <c:pt idx="267">
                  <c:v>3029.2592397816479</c:v>
                </c:pt>
                <c:pt idx="268">
                  <c:v>3077.9153903214697</c:v>
                </c:pt>
                <c:pt idx="269">
                  <c:v>3125.5293417102507</c:v>
                </c:pt>
                <c:pt idx="270">
                  <c:v>3150.3207436855919</c:v>
                </c:pt>
                <c:pt idx="271">
                  <c:v>3140.9538242047774</c:v>
                </c:pt>
                <c:pt idx="272">
                  <c:v>3171.5872199971595</c:v>
                </c:pt>
                <c:pt idx="273">
                  <c:v>3250.6971608832805</c:v>
                </c:pt>
                <c:pt idx="274">
                  <c:v>3288.4655608126691</c:v>
                </c:pt>
                <c:pt idx="275">
                  <c:v>3371.0424630657171</c:v>
                </c:pt>
                <c:pt idx="276">
                  <c:v>3514.8302982813557</c:v>
                </c:pt>
                <c:pt idx="277">
                  <c:v>3399.0423375238947</c:v>
                </c:pt>
                <c:pt idx="278">
                  <c:v>3395.3861500859452</c:v>
                </c:pt>
                <c:pt idx="279">
                  <c:v>3324.9938192920827</c:v>
                </c:pt>
                <c:pt idx="280">
                  <c:v>3377.3364607323997</c:v>
                </c:pt>
                <c:pt idx="281">
                  <c:v>3440.3205064975418</c:v>
                </c:pt>
                <c:pt idx="282">
                  <c:v>3486.6732099325673</c:v>
                </c:pt>
                <c:pt idx="283">
                  <c:v>3560.411088956263</c:v>
                </c:pt>
                <c:pt idx="284">
                  <c:v>3607.3903014489538</c:v>
                </c:pt>
                <c:pt idx="285">
                  <c:v>3455.0362209421933</c:v>
                </c:pt>
                <c:pt idx="286">
                  <c:v>3380.227538342162</c:v>
                </c:pt>
                <c:pt idx="287">
                  <c:v>3184.5097403537643</c:v>
                </c:pt>
                <c:pt idx="288">
                  <c:v>3236.863238029624</c:v>
                </c:pt>
                <c:pt idx="289">
                  <c:v>3409.7018985547866</c:v>
                </c:pt>
                <c:pt idx="290">
                  <c:v>3457.4226741702946</c:v>
                </c:pt>
                <c:pt idx="291">
                  <c:v>3567.0937112363995</c:v>
                </c:pt>
                <c:pt idx="292">
                  <c:v>3505.9250640041364</c:v>
                </c:pt>
                <c:pt idx="293">
                  <c:v>3550.6285368692038</c:v>
                </c:pt>
                <c:pt idx="294">
                  <c:v>3672.3026119420492</c:v>
                </c:pt>
                <c:pt idx="295">
                  <c:v>3548.1915238482088</c:v>
                </c:pt>
                <c:pt idx="296">
                  <c:v>3646.2525969660333</c:v>
                </c:pt>
                <c:pt idx="297">
                  <c:v>3630.5104746942507</c:v>
                </c:pt>
                <c:pt idx="298">
                  <c:v>3774.9941507451163</c:v>
                </c:pt>
                <c:pt idx="299">
                  <c:v>3851.1353458608824</c:v>
                </c:pt>
                <c:pt idx="300">
                  <c:v>3969.8854364132153</c:v>
                </c:pt>
                <c:pt idx="301">
                  <c:v>3963.6025764717683</c:v>
                </c:pt>
                <c:pt idx="302">
                  <c:v>3221.4388776292853</c:v>
                </c:pt>
                <c:pt idx="303">
                  <c:v>3381.0493168206272</c:v>
                </c:pt>
                <c:pt idx="304">
                  <c:v>3577.9061672555576</c:v>
                </c:pt>
                <c:pt idx="305">
                  <c:v>3787.5537674121802</c:v>
                </c:pt>
                <c:pt idx="306">
                  <c:v>3891.8993571406454</c:v>
                </c:pt>
                <c:pt idx="307">
                  <c:v>4100.0609298828685</c:v>
                </c:pt>
                <c:pt idx="308">
                  <c:v>4059.2455796669365</c:v>
                </c:pt>
                <c:pt idx="309">
                  <c:v>4118.6659153349292</c:v>
                </c:pt>
                <c:pt idx="310">
                  <c:v>4265.0454422660459</c:v>
                </c:pt>
                <c:pt idx="311">
                  <c:v>4422.0733403561007</c:v>
                </c:pt>
                <c:pt idx="312">
                  <c:v>4531.002112236114</c:v>
                </c:pt>
                <c:pt idx="313">
                  <c:v>4619.3697682323973</c:v>
                </c:pt>
                <c:pt idx="314">
                  <c:v>4628.2807079385448</c:v>
                </c:pt>
                <c:pt idx="315">
                  <c:v>4867.4451555002397</c:v>
                </c:pt>
                <c:pt idx="316">
                  <c:v>4867.7703347339566</c:v>
                </c:pt>
                <c:pt idx="317">
                  <c:v>4909.8170560547396</c:v>
                </c:pt>
                <c:pt idx="318">
                  <c:v>5030.1530590380662</c:v>
                </c:pt>
                <c:pt idx="319">
                  <c:v>5119.5109705303366</c:v>
                </c:pt>
                <c:pt idx="320">
                  <c:v>5089.0620524522883</c:v>
                </c:pt>
                <c:pt idx="321">
                  <c:v>5059.3785465608426</c:v>
                </c:pt>
                <c:pt idx="322">
                  <c:v>5248.8906210567475</c:v>
                </c:pt>
                <c:pt idx="323">
                  <c:v>5219.5782783254044</c:v>
                </c:pt>
                <c:pt idx="324">
                  <c:v>5078.2487658096952</c:v>
                </c:pt>
                <c:pt idx="325">
                  <c:v>4888.0830770832927</c:v>
                </c:pt>
                <c:pt idx="326">
                  <c:v>4788.0249855489783</c:v>
                </c:pt>
                <c:pt idx="327">
                  <c:v>4767.9786956268781</c:v>
                </c:pt>
                <c:pt idx="328">
                  <c:v>4347.8671749971691</c:v>
                </c:pt>
                <c:pt idx="329">
                  <c:v>4143.962440801457</c:v>
                </c:pt>
                <c:pt idx="330">
                  <c:v>4157.8163621333188</c:v>
                </c:pt>
                <c:pt idx="331">
                  <c:v>4416.7044543828706</c:v>
                </c:pt>
                <c:pt idx="332">
                  <c:v>4073.9185161078108</c:v>
                </c:pt>
                <c:pt idx="333">
                  <c:v>3922.0838415775361</c:v>
                </c:pt>
                <c:pt idx="334">
                  <c:v>4112.7543521278749</c:v>
                </c:pt>
                <c:pt idx="335">
                  <c:v>4105.1378442760306</c:v>
                </c:pt>
                <c:pt idx="336">
                  <c:v>4134.4287281459337</c:v>
                </c:pt>
                <c:pt idx="337">
                  <c:v>4242.3936740895051</c:v>
                </c:pt>
                <c:pt idx="338">
                  <c:v>4123.6220716956723</c:v>
                </c:pt>
                <c:pt idx="339">
                  <c:v>4264.3026145440954</c:v>
                </c:pt>
                <c:pt idx="340">
                  <c:v>4285.1557113977606</c:v>
                </c:pt>
                <c:pt idx="341">
                  <c:v>4481.6075281869871</c:v>
                </c:pt>
                <c:pt idx="342">
                  <c:v>4639.8720531828976</c:v>
                </c:pt>
                <c:pt idx="343">
                  <c:v>4564.3136425864213</c:v>
                </c:pt>
                <c:pt idx="344">
                  <c:v>4498.7151848754256</c:v>
                </c:pt>
                <c:pt idx="345">
                  <c:v>4352.7395437562691</c:v>
                </c:pt>
                <c:pt idx="346">
                  <c:v>4539.8459118553537</c:v>
                </c:pt>
                <c:pt idx="347">
                  <c:v>4757.7684182942385</c:v>
                </c:pt>
                <c:pt idx="348">
                  <c:v>4864.2</c:v>
                </c:pt>
                <c:pt idx="349">
                  <c:v>5051.92</c:v>
                </c:pt>
                <c:pt idx="350">
                  <c:v>5192.1639999999998</c:v>
                </c:pt>
                <c:pt idx="351">
                  <c:v>5117.8280000000004</c:v>
                </c:pt>
                <c:pt idx="352">
                  <c:v>5240.3950000000004</c:v>
                </c:pt>
                <c:pt idx="353">
                  <c:v>5423.53</c:v>
                </c:pt>
                <c:pt idx="354">
                  <c:v>5538</c:v>
                </c:pt>
                <c:pt idx="355">
                  <c:v>5434</c:v>
                </c:pt>
                <c:pt idx="356">
                  <c:v>5621.26</c:v>
                </c:pt>
                <c:pt idx="357">
                  <c:v>5704</c:v>
                </c:pt>
                <c:pt idx="358">
                  <c:v>5929</c:v>
                </c:pt>
                <c:pt idx="359">
                  <c:v>6074</c:v>
                </c:pt>
                <c:pt idx="360">
                  <c:v>5979.52</c:v>
                </c:pt>
                <c:pt idx="361">
                  <c:v>6038.69</c:v>
                </c:pt>
                <c:pt idx="362">
                  <c:v>5683.98</c:v>
                </c:pt>
                <c:pt idx="363">
                  <c:v>5369.5</c:v>
                </c:pt>
                <c:pt idx="364">
                  <c:v>5810.92</c:v>
                </c:pt>
                <c:pt idx="365">
                  <c:v>6095</c:v>
                </c:pt>
              </c:numCache>
            </c:numRef>
          </c:val>
          <c:smooth val="0"/>
          <c:extLst>
            <c:ext xmlns:c16="http://schemas.microsoft.com/office/drawing/2014/chart" uri="{C3380CC4-5D6E-409C-BE32-E72D297353CC}">
              <c16:uniqueId val="{00000002-22CA-4291-90A8-3B73BB5A1107}"/>
            </c:ext>
          </c:extLst>
        </c:ser>
        <c:dLbls>
          <c:showLegendKey val="0"/>
          <c:showVal val="0"/>
          <c:showCatName val="0"/>
          <c:showSerName val="0"/>
          <c:showPercent val="0"/>
          <c:showBubbleSize val="0"/>
        </c:dLbls>
        <c:marker val="1"/>
        <c:smooth val="0"/>
        <c:axId val="237323200"/>
        <c:axId val="1"/>
      </c:lineChart>
      <c:lineChart>
        <c:grouping val="standard"/>
        <c:varyColors val="0"/>
        <c:ser>
          <c:idx val="3"/>
          <c:order val="3"/>
          <c:tx>
            <c:strRef>
              <c:f>Sheet1!#REF!</c:f>
              <c:strCache>
                <c:ptCount val="1"/>
                <c:pt idx="0">
                  <c:v>#REF!</c:v>
                </c:pt>
              </c:strCache>
            </c:strRef>
          </c:tx>
          <c:marker>
            <c:symbol val="x"/>
            <c:size val="2"/>
            <c:spPr>
              <a:noFill/>
              <a:ln>
                <a:noFill/>
                <a:prstDash val="solid"/>
              </a:ln>
            </c:spPr>
          </c:marker>
          <c:cat>
            <c:strRef>
              <c:f>Sheet1!$A$2:$A$370</c:f>
              <c:strCache>
                <c:ptCount val="364"/>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57">
                  <c:v>25</c:v>
                </c:pt>
                <c:pt idx="358">
                  <c:v>25</c:v>
                </c:pt>
                <c:pt idx="359">
                  <c:v>25</c:v>
                </c:pt>
                <c:pt idx="360">
                  <c:v>25</c:v>
                </c:pt>
                <c:pt idx="361">
                  <c:v>25</c:v>
                </c:pt>
                <c:pt idx="362">
                  <c:v>25</c:v>
                </c:pt>
                <c:pt idx="363">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3-22CA-4291-90A8-3B73BB5A1107}"/>
            </c:ext>
          </c:extLst>
        </c:ser>
        <c:dLbls>
          <c:showLegendKey val="0"/>
          <c:showVal val="0"/>
          <c:showCatName val="0"/>
          <c:showSerName val="0"/>
          <c:showPercent val="0"/>
          <c:showBubbleSize val="0"/>
        </c:dLbls>
        <c:marker val="1"/>
        <c:smooth val="0"/>
        <c:axId val="3"/>
        <c:axId val="4"/>
      </c:lineChart>
      <c:catAx>
        <c:axId val="237323200"/>
        <c:scaling>
          <c:orientation val="minMax"/>
        </c:scaling>
        <c:delete val="0"/>
        <c:axPos val="b"/>
        <c:numFmt formatCode="General" sourceLinked="1"/>
        <c:majorTickMark val="out"/>
        <c:minorTickMark val="none"/>
        <c:tickLblPos val="nextTo"/>
        <c:spPr>
          <a:ln w="1484">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n-US"/>
          </a:p>
        </c:txPr>
        <c:crossAx val="1"/>
        <c:crosses val="autoZero"/>
        <c:auto val="1"/>
        <c:lblAlgn val="ctr"/>
        <c:lblOffset val="100"/>
        <c:tickLblSkip val="24"/>
        <c:tickMarkSkip val="12"/>
        <c:noMultiLvlLbl val="0"/>
      </c:catAx>
      <c:valAx>
        <c:axId val="1"/>
        <c:scaling>
          <c:orientation val="minMax"/>
          <c:max val="7000"/>
          <c:min val="0"/>
        </c:scaling>
        <c:delete val="0"/>
        <c:axPos val="l"/>
        <c:majorGridlines>
          <c:spPr>
            <a:ln w="1484">
              <a:solidFill>
                <a:schemeClr val="tx1"/>
              </a:solidFill>
              <a:prstDash val="solid"/>
            </a:ln>
          </c:spPr>
        </c:majorGridlines>
        <c:numFmt formatCode="#,##0" sourceLinked="0"/>
        <c:majorTickMark val="out"/>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Arial"/>
                <a:ea typeface="Arial"/>
                <a:cs typeface="Arial"/>
              </a:defRPr>
            </a:pPr>
            <a:endParaRPr lang="en-US"/>
          </a:p>
        </c:txPr>
        <c:crossAx val="237323200"/>
        <c:crosses val="autoZero"/>
        <c:crossBetween val="midCat"/>
        <c:majorUnit val="250"/>
        <c:minorUnit val="1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56"/>
          <c:min val="0"/>
        </c:scaling>
        <c:delete val="0"/>
        <c:axPos val="r"/>
        <c:numFmt formatCode="#,##0" sourceLinked="0"/>
        <c:majorTickMark val="cross"/>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mn-lt"/>
                <a:ea typeface="Times New Roman"/>
                <a:cs typeface="Times New Roman"/>
              </a:defRPr>
            </a:pPr>
            <a:endParaRPr lang="en-US"/>
          </a:p>
        </c:txPr>
        <c:crossAx val="3"/>
        <c:crosses val="max"/>
        <c:crossBetween val="midCat"/>
        <c:majorUnit val="2"/>
        <c:minorUnit val="2"/>
      </c:valAx>
      <c:spPr>
        <a:noFill/>
        <a:ln w="5936">
          <a:solidFill>
            <a:schemeClr val="tx1"/>
          </a:solidFill>
          <a:prstDash val="solid"/>
        </a:ln>
      </c:spPr>
    </c:plotArea>
    <c:legend>
      <c:legendPos val="r"/>
      <c:legendEntry>
        <c:idx val="3"/>
        <c:delete val="1"/>
      </c:legendEntry>
      <c:layout>
        <c:manualLayout>
          <c:xMode val="edge"/>
          <c:yMode val="edge"/>
          <c:x val="0.60658117314802273"/>
          <c:y val="0.73165711127255251"/>
          <c:w val="0.285750523118253"/>
          <c:h val="0.17598722785360443"/>
        </c:manualLayout>
      </c:layout>
      <c:overlay val="0"/>
      <c:spPr>
        <a:solidFill>
          <a:schemeClr val="bg1"/>
        </a:solidFill>
        <a:ln w="1484">
          <a:solidFill>
            <a:schemeClr val="tx1"/>
          </a:solidFill>
          <a:prstDash val="solid"/>
        </a:ln>
      </c:spPr>
      <c:txPr>
        <a:bodyPr/>
        <a:lstStyle/>
        <a:p>
          <a:pPr>
            <a:defRPr sz="989" b="1" i="0" u="none" strike="noStrike" baseline="0">
              <a:solidFill>
                <a:schemeClr val="tx1"/>
              </a:solidFill>
              <a:latin typeface="Arial"/>
              <a:ea typeface="Arial"/>
              <a:cs typeface="Arial"/>
            </a:defRPr>
          </a:pPr>
          <a:endParaRPr lang="en-US"/>
        </a:p>
      </c:txPr>
    </c:legend>
    <c:plotVisOnly val="1"/>
    <c:dispBlanksAs val="gap"/>
    <c:showDLblsOverMax val="0"/>
  </c:chart>
  <c:spPr>
    <a:noFill/>
    <a:ln w="18843">
      <a:solidFill>
        <a:schemeClr val="tx1"/>
      </a:solidFill>
      <a:prstDash val="solid"/>
    </a:ln>
  </c:spPr>
  <c:txPr>
    <a:bodyPr/>
    <a:lstStyle/>
    <a:p>
      <a:pPr>
        <a:defRPr sz="911" b="1" i="0" u="none" strike="noStrike" baseline="0">
          <a:solidFill>
            <a:schemeClr val="tx1"/>
          </a:solidFill>
          <a:latin typeface="Arial"/>
          <a:ea typeface="Arial"/>
          <a:cs typeface="Arial"/>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6" b="1" i="0" u="none" strike="noStrike" baseline="0">
                <a:solidFill>
                  <a:schemeClr val="tx1"/>
                </a:solidFill>
                <a:latin typeface="+mn-lt"/>
                <a:ea typeface="Times New Roman"/>
                <a:cs typeface="Times New Roman"/>
              </a:defRPr>
            </a:pPr>
            <a:r>
              <a:rPr lang="en-US" sz="2176" b="1" i="0" u="none" strike="noStrike" baseline="0">
                <a:solidFill>
                  <a:srgbClr val="000000"/>
                </a:solidFill>
                <a:latin typeface="+mn-lt"/>
                <a:cs typeface="Arial"/>
              </a:rPr>
              <a:t>S&amp;P 500 Stock Index</a:t>
            </a:r>
          </a:p>
          <a:p>
            <a:pPr>
              <a:defRPr sz="1566" b="1" i="0" u="none" strike="noStrike" baseline="0">
                <a:solidFill>
                  <a:schemeClr val="tx1"/>
                </a:solidFill>
                <a:latin typeface="+mn-lt"/>
                <a:ea typeface="Times New Roman"/>
                <a:cs typeface="Times New Roman"/>
              </a:defRPr>
            </a:pPr>
            <a:r>
              <a:rPr lang="en-US" sz="1187" b="1" i="0" u="none" strike="noStrike" baseline="0">
                <a:solidFill>
                  <a:srgbClr val="000000"/>
                </a:solidFill>
                <a:latin typeface="+mn-lt"/>
                <a:cs typeface="Calibri"/>
              </a:rPr>
              <a:t>(monthly average</a:t>
            </a:r>
            <a:r>
              <a:rPr lang="en-US" sz="1187" b="1" i="0" u="none" strike="noStrike" baseline="0">
                <a:solidFill>
                  <a:srgbClr val="000000"/>
                </a:solidFill>
                <a:latin typeface="+mn-lt"/>
                <a:cs typeface="Arial"/>
              </a:rPr>
              <a:t>)</a:t>
            </a:r>
          </a:p>
        </c:rich>
      </c:tx>
      <c:layout>
        <c:manualLayout>
          <c:xMode val="edge"/>
          <c:yMode val="edge"/>
          <c:x val="0.38539315627500692"/>
          <c:y val="2.3205020764927295E-2"/>
        </c:manualLayout>
      </c:layout>
      <c:overlay val="0"/>
      <c:spPr>
        <a:noFill/>
        <a:ln w="11871">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1">
                <a:lumMod val="40000"/>
                <a:lumOff val="60000"/>
              </a:schemeClr>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Sheet1!$B$2:$B$370</c:f>
              <c:numCache>
                <c:formatCode>General</c:formatCode>
                <c:ptCount val="369"/>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c:v>
                </c:pt>
                <c:pt idx="301" formatCode="0.00">
                  <c:v>3277.31</c:v>
                </c:pt>
                <c:pt idx="302" formatCode="0.00">
                  <c:v>2652.39</c:v>
                </c:pt>
                <c:pt idx="303" formatCode="0.00">
                  <c:v>2761.98</c:v>
                </c:pt>
                <c:pt idx="304" formatCode="0.00">
                  <c:v>2919.62</c:v>
                </c:pt>
                <c:pt idx="305" formatCode="0.00">
                  <c:v>3104.66</c:v>
                </c:pt>
                <c:pt idx="306" formatCode="0.00">
                  <c:v>3207.62</c:v>
                </c:pt>
                <c:pt idx="307">
                  <c:v>3391.71</c:v>
                </c:pt>
                <c:pt idx="308">
                  <c:v>3365.52</c:v>
                </c:pt>
                <c:pt idx="309">
                  <c:v>3418.7</c:v>
                </c:pt>
                <c:pt idx="310">
                  <c:v>3548.99</c:v>
                </c:pt>
                <c:pt idx="311">
                  <c:v>3695.31</c:v>
                </c:pt>
                <c:pt idx="312">
                  <c:v>3793.75</c:v>
                </c:pt>
                <c:pt idx="313">
                  <c:v>3883.43</c:v>
                </c:pt>
                <c:pt idx="314">
                  <c:v>3910.51</c:v>
                </c:pt>
                <c:pt idx="315">
                  <c:v>4141.18</c:v>
                </c:pt>
                <c:pt idx="316">
                  <c:v>4167.8500000000004</c:v>
                </c:pt>
                <c:pt idx="317">
                  <c:v>4238.49</c:v>
                </c:pt>
                <c:pt idx="318">
                  <c:v>4363.71</c:v>
                </c:pt>
                <c:pt idx="319">
                  <c:v>4454.21</c:v>
                </c:pt>
                <c:pt idx="320">
                  <c:v>4445.54</c:v>
                </c:pt>
                <c:pt idx="321">
                  <c:v>4460.71</c:v>
                </c:pt>
                <c:pt idx="322">
                  <c:v>4667.3900000000003</c:v>
                </c:pt>
                <c:pt idx="323">
                  <c:v>4674.7700000000004</c:v>
                </c:pt>
                <c:pt idx="324" formatCode="0.00">
                  <c:v>4573.8154999999997</c:v>
                </c:pt>
                <c:pt idx="325" formatCode="0.00">
                  <c:v>4435.9805263157896</c:v>
                </c:pt>
                <c:pt idx="326" formatCode="0.00">
                  <c:v>4391.2652173913048</c:v>
                </c:pt>
                <c:pt idx="327" formatCode="0.00">
                  <c:v>4391.2960000000003</c:v>
                </c:pt>
                <c:pt idx="328" formatCode="0.00">
                  <c:v>4040.36</c:v>
                </c:pt>
                <c:pt idx="329" formatCode="0.00">
                  <c:v>3898.9466666666667</c:v>
                </c:pt>
                <c:pt idx="330" formatCode="0.00">
                  <c:v>3911.7294999999999</c:v>
                </c:pt>
                <c:pt idx="331" formatCode="0.00">
                  <c:v>4158.5630434782606</c:v>
                </c:pt>
                <c:pt idx="332" formatCode="0.00">
                  <c:v>3850.5204761904761</c:v>
                </c:pt>
                <c:pt idx="333" formatCode="0.00">
                  <c:v>3726.0509523809524</c:v>
                </c:pt>
                <c:pt idx="334" formatCode="0.00">
                  <c:v>3917.4885714285715</c:v>
                </c:pt>
                <c:pt idx="335" formatCode="0.00">
                  <c:v>3912.3809523809523</c:v>
                </c:pt>
                <c:pt idx="336" formatCode="0.00">
                  <c:v>3960.6565000000001</c:v>
                </c:pt>
                <c:pt idx="337" formatCode="0.00">
                  <c:v>4079.6847368421054</c:v>
                </c:pt>
                <c:pt idx="338" formatCode="0.00">
                  <c:v>3968.5591304347827</c:v>
                </c:pt>
                <c:pt idx="339" formatCode="0.00">
                  <c:v>4121.4673684210529</c:v>
                </c:pt>
                <c:pt idx="340" formatCode="0.00">
                  <c:v>4146.1731818181815</c:v>
                </c:pt>
                <c:pt idx="341" formatCode="0.00">
                  <c:v>4345.3728571428574</c:v>
                </c:pt>
                <c:pt idx="342" formatCode="0.00">
                  <c:v>4508.0754999999999</c:v>
                </c:pt>
                <c:pt idx="343" formatCode="0.00">
                  <c:v>4457.358695652174</c:v>
                </c:pt>
                <c:pt idx="344" formatCode="0.00">
                  <c:v>4409.0950000000003</c:v>
                </c:pt>
                <c:pt idx="345" formatCode="0.00">
                  <c:v>4269.4009090909094</c:v>
                </c:pt>
                <c:pt idx="346" formatCode="0.00">
                  <c:v>4460.0633333333335</c:v>
                </c:pt>
                <c:pt idx="347" formatCode="0.00">
                  <c:v>4685.0514999999996</c:v>
                </c:pt>
                <c:pt idx="348" formatCode="0.00">
                  <c:v>4804.49</c:v>
                </c:pt>
                <c:pt idx="349" formatCode="0.00">
                  <c:v>5011.96</c:v>
                </c:pt>
                <c:pt idx="350">
                  <c:v>5170.57</c:v>
                </c:pt>
                <c:pt idx="351">
                  <c:v>5112.49</c:v>
                </c:pt>
                <c:pt idx="352">
                  <c:v>5235.2299999999996</c:v>
                </c:pt>
                <c:pt idx="353">
                  <c:v>5415.14</c:v>
                </c:pt>
                <c:pt idx="354">
                  <c:v>5538</c:v>
                </c:pt>
                <c:pt idx="355">
                  <c:v>5478.21</c:v>
                </c:pt>
                <c:pt idx="356">
                  <c:v>5621.26</c:v>
                </c:pt>
                <c:pt idx="357">
                  <c:v>5792.32</c:v>
                </c:pt>
                <c:pt idx="358">
                  <c:v>5929.92</c:v>
                </c:pt>
                <c:pt idx="359">
                  <c:v>6010.91</c:v>
                </c:pt>
                <c:pt idx="360">
                  <c:v>5979.52</c:v>
                </c:pt>
                <c:pt idx="361">
                  <c:v>6038.69</c:v>
                </c:pt>
                <c:pt idx="362">
                  <c:v>5683.98</c:v>
                </c:pt>
                <c:pt idx="363">
                  <c:v>5369.5</c:v>
                </c:pt>
                <c:pt idx="364">
                  <c:v>5810.92</c:v>
                </c:pt>
                <c:pt idx="365">
                  <c:v>6095</c:v>
                </c:pt>
              </c:numCache>
            </c:numRef>
          </c:val>
          <c:extLst>
            <c:ext xmlns:c16="http://schemas.microsoft.com/office/drawing/2014/chart" uri="{C3380CC4-5D6E-409C-BE32-E72D297353CC}">
              <c16:uniqueId val="{00000000-22CA-4291-90A8-3B73BB5A1107}"/>
            </c:ext>
          </c:extLst>
        </c:ser>
        <c:ser>
          <c:idx val="2"/>
          <c:order val="2"/>
          <c:tx>
            <c:strRef>
              <c:f>Sheet1!$D$1</c:f>
              <c:strCache>
                <c:ptCount val="1"/>
                <c:pt idx="0">
                  <c:v>Recession</c:v>
                </c:pt>
              </c:strCache>
            </c:strRef>
          </c:tx>
          <c:spPr>
            <a:solidFill>
              <a:srgbClr val="FF0000"/>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Sheet1!$D$2:$D$370</c:f>
              <c:numCache>
                <c:formatCode>General</c:formatCode>
                <c:ptCount val="369"/>
                <c:pt idx="68">
                  <c:v>6000</c:v>
                </c:pt>
                <c:pt idx="69">
                  <c:v>6000</c:v>
                </c:pt>
                <c:pt idx="70">
                  <c:v>6000</c:v>
                </c:pt>
                <c:pt idx="71">
                  <c:v>6000</c:v>
                </c:pt>
                <c:pt idx="72">
                  <c:v>6000</c:v>
                </c:pt>
                <c:pt idx="73">
                  <c:v>6000</c:v>
                </c:pt>
                <c:pt idx="74">
                  <c:v>6000</c:v>
                </c:pt>
                <c:pt idx="75">
                  <c:v>6000</c:v>
                </c:pt>
                <c:pt idx="76">
                  <c:v>6000</c:v>
                </c:pt>
                <c:pt idx="77">
                  <c:v>6000</c:v>
                </c:pt>
                <c:pt idx="155">
                  <c:v>6000</c:v>
                </c:pt>
                <c:pt idx="156">
                  <c:v>6000</c:v>
                </c:pt>
                <c:pt idx="157">
                  <c:v>6000</c:v>
                </c:pt>
                <c:pt idx="158">
                  <c:v>6000</c:v>
                </c:pt>
                <c:pt idx="159">
                  <c:v>6000</c:v>
                </c:pt>
                <c:pt idx="160">
                  <c:v>6000</c:v>
                </c:pt>
                <c:pt idx="161">
                  <c:v>6000</c:v>
                </c:pt>
                <c:pt idx="162">
                  <c:v>6000</c:v>
                </c:pt>
                <c:pt idx="163">
                  <c:v>6000</c:v>
                </c:pt>
                <c:pt idx="164">
                  <c:v>6000</c:v>
                </c:pt>
                <c:pt idx="165">
                  <c:v>6000</c:v>
                </c:pt>
                <c:pt idx="166">
                  <c:v>6000</c:v>
                </c:pt>
                <c:pt idx="167">
                  <c:v>6000</c:v>
                </c:pt>
                <c:pt idx="168">
                  <c:v>6000</c:v>
                </c:pt>
                <c:pt idx="169">
                  <c:v>6000</c:v>
                </c:pt>
                <c:pt idx="170">
                  <c:v>6000</c:v>
                </c:pt>
                <c:pt idx="171">
                  <c:v>6000</c:v>
                </c:pt>
                <c:pt idx="172">
                  <c:v>6000</c:v>
                </c:pt>
                <c:pt idx="173">
                  <c:v>6000</c:v>
                </c:pt>
                <c:pt idx="303">
                  <c:v>6000</c:v>
                </c:pt>
                <c:pt idx="304">
                  <c:v>6000</c:v>
                </c:pt>
                <c:pt idx="305">
                  <c:v>6000</c:v>
                </c:pt>
              </c:numCache>
            </c:numRef>
          </c:val>
          <c:extLst>
            <c:ext xmlns:c16="http://schemas.microsoft.com/office/drawing/2014/chart" uri="{C3380CC4-5D6E-409C-BE32-E72D297353CC}">
              <c16:uniqueId val="{00000001-22CA-4291-90A8-3B73BB5A1107}"/>
            </c:ext>
          </c:extLst>
        </c:ser>
        <c:dLbls>
          <c:showLegendKey val="0"/>
          <c:showVal val="0"/>
          <c:showCatName val="0"/>
          <c:showSerName val="0"/>
          <c:showPercent val="0"/>
          <c:showBubbleSize val="0"/>
        </c:dLbls>
        <c:axId val="237323200"/>
        <c:axId val="1"/>
      </c:areaChart>
      <c:lineChart>
        <c:grouping val="standard"/>
        <c:varyColors val="0"/>
        <c:ser>
          <c:idx val="1"/>
          <c:order val="1"/>
          <c:tx>
            <c:strRef>
              <c:f>Sheet1!$C$1</c:f>
              <c:strCache>
                <c:ptCount val="1"/>
                <c:pt idx="0">
                  <c:v>Real S&amp;P Index (Left Axis)</c:v>
                </c:pt>
              </c:strCache>
            </c:strRef>
          </c:tx>
          <c:spPr>
            <a:ln w="21983">
              <a:solidFill>
                <a:srgbClr val="339966"/>
              </a:solidFill>
              <a:prstDash val="solid"/>
            </a:ln>
          </c:spPr>
          <c:marker>
            <c:symbol val="none"/>
          </c:marke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Sheet1!$C$2:$C$370</c:f>
              <c:numCache>
                <c:formatCode>General</c:formatCode>
                <c:ptCount val="369"/>
                <c:pt idx="0">
                  <c:v>1003.9754503654485</c:v>
                </c:pt>
                <c:pt idx="1">
                  <c:v>1024.6473962889329</c:v>
                </c:pt>
                <c:pt idx="2">
                  <c:v>1053.2212562169314</c:v>
                </c:pt>
                <c:pt idx="3">
                  <c:v>1081.8988441370223</c:v>
                </c:pt>
                <c:pt idx="4">
                  <c:v>1111.7985726495726</c:v>
                </c:pt>
                <c:pt idx="5">
                  <c:v>1146.6827137795276</c:v>
                </c:pt>
                <c:pt idx="6">
                  <c:v>1148.7548803407603</c:v>
                </c:pt>
                <c:pt idx="7">
                  <c:v>1186.8153903204707</c:v>
                </c:pt>
                <c:pt idx="8">
                  <c:v>1193.763809797518</c:v>
                </c:pt>
                <c:pt idx="9">
                  <c:v>1216.4097916612377</c:v>
                </c:pt>
                <c:pt idx="10">
                  <c:v>1253.6668209499026</c:v>
                </c:pt>
                <c:pt idx="11">
                  <c:v>1251.7320356075372</c:v>
                </c:pt>
                <c:pt idx="12">
                  <c:v>1316.4374554621847</c:v>
                </c:pt>
                <c:pt idx="13">
                  <c:v>1308.8931960000002</c:v>
                </c:pt>
                <c:pt idx="14">
                  <c:v>1304.8861657877812</c:v>
                </c:pt>
                <c:pt idx="15">
                  <c:v>1328.110741960282</c:v>
                </c:pt>
                <c:pt idx="16">
                  <c:v>1340.1373337595905</c:v>
                </c:pt>
                <c:pt idx="17">
                  <c:v>1288.6907682195279</c:v>
                </c:pt>
                <c:pt idx="18">
                  <c:v>1323.3930644585985</c:v>
                </c:pt>
                <c:pt idx="19">
                  <c:v>1346.0421496183208</c:v>
                </c:pt>
                <c:pt idx="20">
                  <c:v>1394.6199089410275</c:v>
                </c:pt>
                <c:pt idx="21">
                  <c:v>1458.0123753476612</c:v>
                </c:pt>
                <c:pt idx="22">
                  <c:v>1468.3941115311909</c:v>
                </c:pt>
                <c:pt idx="23">
                  <c:v>1509.9687082338153</c:v>
                </c:pt>
                <c:pt idx="24">
                  <c:v>1570.4040794228356</c:v>
                </c:pt>
                <c:pt idx="25">
                  <c:v>1555.2228768941766</c:v>
                </c:pt>
                <c:pt idx="26">
                  <c:v>1498.8612554443052</c:v>
                </c:pt>
                <c:pt idx="27">
                  <c:v>1633.5337089430893</c:v>
                </c:pt>
                <c:pt idx="28">
                  <c:v>1718.2408308943088</c:v>
                </c:pt>
                <c:pt idx="29">
                  <c:v>1810.9230640449439</c:v>
                </c:pt>
                <c:pt idx="30">
                  <c:v>1813.4540720698253</c:v>
                </c:pt>
                <c:pt idx="31">
                  <c:v>1827.0374917910447</c:v>
                </c:pt>
                <c:pt idx="32">
                  <c:v>1850.0062</c:v>
                </c:pt>
                <c:pt idx="33">
                  <c:v>1822.8070791331268</c:v>
                </c:pt>
                <c:pt idx="34">
                  <c:v>1866.0217413729129</c:v>
                </c:pt>
                <c:pt idx="35">
                  <c:v>1866.7868618046971</c:v>
                </c:pt>
                <c:pt idx="36">
                  <c:v>1981.3413404938271</c:v>
                </c:pt>
                <c:pt idx="37">
                  <c:v>2084.0914643209876</c:v>
                </c:pt>
                <c:pt idx="38">
                  <c:v>2152.5463876543208</c:v>
                </c:pt>
                <c:pt idx="39">
                  <c:v>2142.5854271270041</c:v>
                </c:pt>
                <c:pt idx="40">
                  <c:v>2137.2567666666669</c:v>
                </c:pt>
                <c:pt idx="41">
                  <c:v>2227.439519164619</c:v>
                </c:pt>
                <c:pt idx="42">
                  <c:v>2064.5214894607839</c:v>
                </c:pt>
                <c:pt idx="43">
                  <c:v>1958.417024235006</c:v>
                </c:pt>
                <c:pt idx="44">
                  <c:v>1979.9048867278289</c:v>
                </c:pt>
                <c:pt idx="45">
                  <c:v>2189.2478073215375</c:v>
                </c:pt>
                <c:pt idx="46">
                  <c:v>2273.7424539914687</c:v>
                </c:pt>
                <c:pt idx="47">
                  <c:v>2381.5806154501215</c:v>
                </c:pt>
                <c:pt idx="48">
                  <c:v>2373.0735502125076</c:v>
                </c:pt>
                <c:pt idx="49">
                  <c:v>2439.8541981785065</c:v>
                </c:pt>
                <c:pt idx="50">
                  <c:v>2539.397098543689</c:v>
                </c:pt>
                <c:pt idx="51">
                  <c:v>2517.4758009644361</c:v>
                </c:pt>
                <c:pt idx="52">
                  <c:v>2497.9782632530118</c:v>
                </c:pt>
                <c:pt idx="53">
                  <c:v>2608.3573413253011</c:v>
                </c:pt>
                <c:pt idx="54">
                  <c:v>2496.7801419316138</c:v>
                </c:pt>
                <c:pt idx="55">
                  <c:v>2473.3160549371637</c:v>
                </c:pt>
                <c:pt idx="56">
                  <c:v>2429.0663607866504</c:v>
                </c:pt>
                <c:pt idx="57">
                  <c:v>2594.4425580011898</c:v>
                </c:pt>
                <c:pt idx="58">
                  <c:v>2659.9747928741094</c:v>
                </c:pt>
                <c:pt idx="59">
                  <c:v>2647.9320797393361</c:v>
                </c:pt>
                <c:pt idx="60">
                  <c:v>2572.1084854105134</c:v>
                </c:pt>
                <c:pt idx="61">
                  <c:v>2659.8933537647058</c:v>
                </c:pt>
                <c:pt idx="62">
                  <c:v>2679.4505628070174</c:v>
                </c:pt>
                <c:pt idx="63">
                  <c:v>2602.350546050322</c:v>
                </c:pt>
                <c:pt idx="64">
                  <c:v>2677.4191976635516</c:v>
                </c:pt>
                <c:pt idx="65">
                  <c:v>2681.9720209059233</c:v>
                </c:pt>
                <c:pt idx="66">
                  <c:v>2696.8281160393749</c:v>
                </c:pt>
                <c:pt idx="67">
                  <c:v>2665.2205483497396</c:v>
                </c:pt>
                <c:pt idx="68">
                  <c:v>2510.692135714286</c:v>
                </c:pt>
                <c:pt idx="69">
                  <c:v>2479.136235537665</c:v>
                </c:pt>
                <c:pt idx="70">
                  <c:v>2395.4753537313436</c:v>
                </c:pt>
                <c:pt idx="71">
                  <c:v>2398.4273563573884</c:v>
                </c:pt>
                <c:pt idx="72">
                  <c:v>2331.4181121867882</c:v>
                </c:pt>
                <c:pt idx="73">
                  <c:v>2112.5243971590908</c:v>
                </c:pt>
                <c:pt idx="74">
                  <c:v>2118.4287027825098</c:v>
                </c:pt>
                <c:pt idx="75">
                  <c:v>2257.960247052154</c:v>
                </c:pt>
                <c:pt idx="76">
                  <c:v>2190.5292525662717</c:v>
                </c:pt>
                <c:pt idx="77">
                  <c:v>2125.132393359595</c:v>
                </c:pt>
                <c:pt idx="78">
                  <c:v>2082.880238669673</c:v>
                </c:pt>
                <c:pt idx="79">
                  <c:v>1846.2804834272829</c:v>
                </c:pt>
                <c:pt idx="80">
                  <c:v>1895.2698992700728</c:v>
                </c:pt>
                <c:pt idx="81">
                  <c:v>1994.3304567567568</c:v>
                </c:pt>
                <c:pt idx="82">
                  <c:v>2022.3914513802818</c:v>
                </c:pt>
                <c:pt idx="83">
                  <c:v>2015.1894145434046</c:v>
                </c:pt>
                <c:pt idx="84">
                  <c:v>1942.0228912774339</c:v>
                </c:pt>
                <c:pt idx="85">
                  <c:v>2032.3168194382019</c:v>
                </c:pt>
                <c:pt idx="86">
                  <c:v>1953.2904726050417</c:v>
                </c:pt>
                <c:pt idx="87">
                  <c:v>1887.2718359174564</c:v>
                </c:pt>
                <c:pt idx="88">
                  <c:v>1771.2487615598886</c:v>
                </c:pt>
                <c:pt idx="89">
                  <c:v>1577.4286584632516</c:v>
                </c:pt>
                <c:pt idx="90">
                  <c:v>1589.5302872222221</c:v>
                </c:pt>
                <c:pt idx="91">
                  <c:v>1507.4124129639888</c:v>
                </c:pt>
                <c:pt idx="92">
                  <c:v>1482.0551018805309</c:v>
                </c:pt>
                <c:pt idx="93">
                  <c:v>1574.4701579470197</c:v>
                </c:pt>
                <c:pt idx="94">
                  <c:v>1553.2975323415978</c:v>
                </c:pt>
                <c:pt idx="95">
                  <c:v>1544.9741394939492</c:v>
                </c:pt>
                <c:pt idx="96">
                  <c:v>1538.2053590361447</c:v>
                </c:pt>
                <c:pt idx="97">
                  <c:v>1430.404951416122</c:v>
                </c:pt>
                <c:pt idx="98">
                  <c:v>1443.4157426862423</c:v>
                </c:pt>
                <c:pt idx="99">
                  <c:v>1523.2241594978166</c:v>
                </c:pt>
                <c:pt idx="100">
                  <c:v>1604.4575322033897</c:v>
                </c:pt>
                <c:pt idx="101">
                  <c:v>1691.8164500273074</c:v>
                </c:pt>
                <c:pt idx="102">
                  <c:v>1694.0393922700055</c:v>
                </c:pt>
                <c:pt idx="103">
                  <c:v>1681.5788564769648</c:v>
                </c:pt>
                <c:pt idx="104">
                  <c:v>1726.7914692598595</c:v>
                </c:pt>
                <c:pt idx="105">
                  <c:v>1761.3692364521364</c:v>
                </c:pt>
                <c:pt idx="106">
                  <c:v>1779.3478194594595</c:v>
                </c:pt>
                <c:pt idx="107">
                  <c:v>1826.5087965498653</c:v>
                </c:pt>
                <c:pt idx="108">
                  <c:v>1905.9770567901235</c:v>
                </c:pt>
                <c:pt idx="109">
                  <c:v>1920.0976659882162</c:v>
                </c:pt>
                <c:pt idx="110">
                  <c:v>1883.5165436664886</c:v>
                </c:pt>
                <c:pt idx="111">
                  <c:v>1895.7262791889004</c:v>
                </c:pt>
                <c:pt idx="112">
                  <c:v>1836.9393964930928</c:v>
                </c:pt>
                <c:pt idx="113">
                  <c:v>1880.1417355214398</c:v>
                </c:pt>
                <c:pt idx="114">
                  <c:v>1833.5355573770489</c:v>
                </c:pt>
                <c:pt idx="115">
                  <c:v>1804.5439427061312</c:v>
                </c:pt>
                <c:pt idx="116">
                  <c:v>1846.2824575342465</c:v>
                </c:pt>
                <c:pt idx="117">
                  <c:v>1837.2796613207545</c:v>
                </c:pt>
                <c:pt idx="118">
                  <c:v>1911.8541155972875</c:v>
                </c:pt>
                <c:pt idx="119">
                  <c:v>1961.3620664580073</c:v>
                </c:pt>
                <c:pt idx="120">
                  <c:v>1933.2578441544888</c:v>
                </c:pt>
                <c:pt idx="121">
                  <c:v>1954.9105635135136</c:v>
                </c:pt>
                <c:pt idx="122">
                  <c:v>1940.1438456758156</c:v>
                </c:pt>
                <c:pt idx="123">
                  <c:v>1884.7974201342286</c:v>
                </c:pt>
                <c:pt idx="124">
                  <c:v>1908.2171566115703</c:v>
                </c:pt>
                <c:pt idx="125">
                  <c:v>1946.0474281879196</c:v>
                </c:pt>
                <c:pt idx="126">
                  <c:v>1966.2072660851718</c:v>
                </c:pt>
                <c:pt idx="127">
                  <c:v>1957.4210616012238</c:v>
                </c:pt>
                <c:pt idx="128">
                  <c:v>1933.4228669014085</c:v>
                </c:pt>
                <c:pt idx="129">
                  <c:v>1877.0466430939227</c:v>
                </c:pt>
                <c:pt idx="130">
                  <c:v>1958.3925571933366</c:v>
                </c:pt>
                <c:pt idx="131">
                  <c:v>1997.4853880868247</c:v>
                </c:pt>
                <c:pt idx="132">
                  <c:v>2011.6517635725036</c:v>
                </c:pt>
                <c:pt idx="133">
                  <c:v>2007.3880697091274</c:v>
                </c:pt>
                <c:pt idx="134">
                  <c:v>2031.2041920881322</c:v>
                </c:pt>
                <c:pt idx="135">
                  <c:v>2034.2685805680121</c:v>
                </c:pt>
                <c:pt idx="136">
                  <c:v>2009.2342771982114</c:v>
                </c:pt>
                <c:pt idx="137">
                  <c:v>1946.956026164519</c:v>
                </c:pt>
                <c:pt idx="138">
                  <c:v>1947.403095909315</c:v>
                </c:pt>
                <c:pt idx="139">
                  <c:v>1980.2025912659469</c:v>
                </c:pt>
                <c:pt idx="140">
                  <c:v>2037.3680499999998</c:v>
                </c:pt>
                <c:pt idx="141">
                  <c:v>2117.2163690936109</c:v>
                </c:pt>
                <c:pt idx="142">
                  <c:v>2155.3599921782179</c:v>
                </c:pt>
                <c:pt idx="143">
                  <c:v>2186.5870422451994</c:v>
                </c:pt>
                <c:pt idx="144">
                  <c:v>2194.8936596587641</c:v>
                </c:pt>
                <c:pt idx="145">
                  <c:v>2218.0857866285392</c:v>
                </c:pt>
                <c:pt idx="146">
                  <c:v>2148.8185441915748</c:v>
                </c:pt>
                <c:pt idx="147">
                  <c:v>2228.7281407840546</c:v>
                </c:pt>
                <c:pt idx="148">
                  <c:v>2291.5861967062469</c:v>
                </c:pt>
                <c:pt idx="149">
                  <c:v>2291.34267378905</c:v>
                </c:pt>
                <c:pt idx="150">
                  <c:v>2296.6486698169101</c:v>
                </c:pt>
                <c:pt idx="151">
                  <c:v>2196.1738123052769</c:v>
                </c:pt>
                <c:pt idx="152">
                  <c:v>2250.8020833672981</c:v>
                </c:pt>
                <c:pt idx="153">
                  <c:v>2307.6426140828912</c:v>
                </c:pt>
                <c:pt idx="154">
                  <c:v>2176.2264163275372</c:v>
                </c:pt>
                <c:pt idx="155">
                  <c:v>2193.4257079618815</c:v>
                </c:pt>
                <c:pt idx="156">
                  <c:v>2037.4227654660795</c:v>
                </c:pt>
                <c:pt idx="157">
                  <c:v>1997.2909043806153</c:v>
                </c:pt>
                <c:pt idx="158">
                  <c:v>1934.4544554486338</c:v>
                </c:pt>
                <c:pt idx="159">
                  <c:v>2008.4365901973433</c:v>
                </c:pt>
                <c:pt idx="160">
                  <c:v>2044.3346877439501</c:v>
                </c:pt>
                <c:pt idx="161">
                  <c:v>1933.7886330088336</c:v>
                </c:pt>
                <c:pt idx="162">
                  <c:v>1799.9402062862987</c:v>
                </c:pt>
                <c:pt idx="163">
                  <c:v>1837.2326808724681</c:v>
                </c:pt>
                <c:pt idx="164">
                  <c:v>1743.3262213023752</c:v>
                </c:pt>
                <c:pt idx="165">
                  <c:v>1399.8098392343602</c:v>
                </c:pt>
                <c:pt idx="166">
                  <c:v>1298.8935510610688</c:v>
                </c:pt>
                <c:pt idx="167">
                  <c:v>1301.5491964919252</c:v>
                </c:pt>
                <c:pt idx="168">
                  <c:v>1280.5403877200815</c:v>
                </c:pt>
                <c:pt idx="169">
                  <c:v>1186.9348466153592</c:v>
                </c:pt>
                <c:pt idx="170">
                  <c:v>1117.1368616673333</c:v>
                </c:pt>
                <c:pt idx="171">
                  <c:v>1250.1768536859277</c:v>
                </c:pt>
                <c:pt idx="172">
                  <c:v>1328.2018173427157</c:v>
                </c:pt>
                <c:pt idx="173">
                  <c:v>1351.8790822663998</c:v>
                </c:pt>
                <c:pt idx="174">
                  <c:v>1366.4455679113848</c:v>
                </c:pt>
                <c:pt idx="175">
                  <c:v>1469.4309474807956</c:v>
                </c:pt>
                <c:pt idx="176">
                  <c:v>1517.1890230287081</c:v>
                </c:pt>
                <c:pt idx="177">
                  <c:v>1546.1145284491638</c:v>
                </c:pt>
                <c:pt idx="178">
                  <c:v>1570.4121271375564</c:v>
                </c:pt>
                <c:pt idx="179">
                  <c:v>1601.779104013398</c:v>
                </c:pt>
                <c:pt idx="180">
                  <c:v>1619.7719904895903</c:v>
                </c:pt>
                <c:pt idx="181">
                  <c:v>1571.648175195254</c:v>
                </c:pt>
                <c:pt idx="182">
                  <c:v>1661.8430043266023</c:v>
                </c:pt>
                <c:pt idx="183">
                  <c:v>1726.7441976614857</c:v>
                </c:pt>
                <c:pt idx="184">
                  <c:v>1623.3868199907956</c:v>
                </c:pt>
                <c:pt idx="185">
                  <c:v>1563.8665783304712</c:v>
                </c:pt>
                <c:pt idx="186">
                  <c:v>1555.8228367381264</c:v>
                </c:pt>
                <c:pt idx="187">
                  <c:v>1564.3144324454049</c:v>
                </c:pt>
                <c:pt idx="188">
                  <c:v>1611.7784989036763</c:v>
                </c:pt>
                <c:pt idx="189">
                  <c:v>1677.0433875051933</c:v>
                </c:pt>
                <c:pt idx="190">
                  <c:v>1711.7912666888292</c:v>
                </c:pt>
                <c:pt idx="191">
                  <c:v>1765.5771739876266</c:v>
                </c:pt>
                <c:pt idx="192">
                  <c:v>1818.1202850339303</c:v>
                </c:pt>
                <c:pt idx="193">
                  <c:v>1866.6941260966751</c:v>
                </c:pt>
                <c:pt idx="194">
                  <c:v>1833.7065073769536</c:v>
                </c:pt>
                <c:pt idx="195">
                  <c:v>1862.9413681971328</c:v>
                </c:pt>
                <c:pt idx="196">
                  <c:v>1866.5254774676832</c:v>
                </c:pt>
                <c:pt idx="197">
                  <c:v>1795.3638060905846</c:v>
                </c:pt>
                <c:pt idx="198">
                  <c:v>1843.3875388371523</c:v>
                </c:pt>
                <c:pt idx="199">
                  <c:v>1643.6253053152061</c:v>
                </c:pt>
                <c:pt idx="200">
                  <c:v>1624.2528436784246</c:v>
                </c:pt>
                <c:pt idx="201">
                  <c:v>1669.2534949971334</c:v>
                </c:pt>
                <c:pt idx="202">
                  <c:v>1692.6724445228001</c:v>
                </c:pt>
                <c:pt idx="203">
                  <c:v>1715.6019487569476</c:v>
                </c:pt>
                <c:pt idx="204">
                  <c:v>1789.7283961622527</c:v>
                </c:pt>
                <c:pt idx="205">
                  <c:v>1857.1915543421992</c:v>
                </c:pt>
                <c:pt idx="206">
                  <c:v>1903.673340586608</c:v>
                </c:pt>
                <c:pt idx="207">
                  <c:v>1896.6733755108271</c:v>
                </c:pt>
                <c:pt idx="208">
                  <c:v>1838.700007090983</c:v>
                </c:pt>
                <c:pt idx="209">
                  <c:v>1815.8146735397593</c:v>
                </c:pt>
                <c:pt idx="210">
                  <c:v>1865.0702829441357</c:v>
                </c:pt>
                <c:pt idx="211">
                  <c:v>1913.8391204681666</c:v>
                </c:pt>
                <c:pt idx="212">
                  <c:v>1959.0121142488581</c:v>
                </c:pt>
                <c:pt idx="213">
                  <c:v>1946.1594553769241</c:v>
                </c:pt>
                <c:pt idx="214">
                  <c:v>1890.7189337086863</c:v>
                </c:pt>
                <c:pt idx="215">
                  <c:v>1928.6074726041318</c:v>
                </c:pt>
                <c:pt idx="216">
                  <c:v>2003.4358116212172</c:v>
                </c:pt>
                <c:pt idx="217">
                  <c:v>2035.5769808087937</c:v>
                </c:pt>
                <c:pt idx="218">
                  <c:v>2093.3079382200081</c:v>
                </c:pt>
                <c:pt idx="219">
                  <c:v>2124.5684058316115</c:v>
                </c:pt>
                <c:pt idx="220">
                  <c:v>2217.1726433093277</c:v>
                </c:pt>
                <c:pt idx="221">
                  <c:v>2183.4844352632067</c:v>
                </c:pt>
                <c:pt idx="222">
                  <c:v>2246.3987777465868</c:v>
                </c:pt>
                <c:pt idx="223">
                  <c:v>2242.9539949198479</c:v>
                </c:pt>
                <c:pt idx="224">
                  <c:v>2265.038066305116</c:v>
                </c:pt>
                <c:pt idx="225">
                  <c:v>2307.9082575764437</c:v>
                </c:pt>
                <c:pt idx="226">
                  <c:v>2388.7264211814181</c:v>
                </c:pt>
                <c:pt idx="227">
                  <c:v>2414.7980838279132</c:v>
                </c:pt>
                <c:pt idx="228">
                  <c:v>2428.3888222427663</c:v>
                </c:pt>
                <c:pt idx="229">
                  <c:v>2418.6350590365914</c:v>
                </c:pt>
                <c:pt idx="230">
                  <c:v>2475.4615531926638</c:v>
                </c:pt>
                <c:pt idx="231">
                  <c:v>2471.8344308896171</c:v>
                </c:pt>
                <c:pt idx="232">
                  <c:v>2500.8914820556897</c:v>
                </c:pt>
                <c:pt idx="233">
                  <c:v>2573.3508346963254</c:v>
                </c:pt>
                <c:pt idx="234">
                  <c:v>2604.7956527623646</c:v>
                </c:pt>
                <c:pt idx="235">
                  <c:v>2589.9385889033942</c:v>
                </c:pt>
                <c:pt idx="236">
                  <c:v>2631.5986858933115</c:v>
                </c:pt>
                <c:pt idx="237">
                  <c:v>2558.2345137910966</c:v>
                </c:pt>
                <c:pt idx="238">
                  <c:v>2705.0171073436745</c:v>
                </c:pt>
                <c:pt idx="239">
                  <c:v>2726.2503012662241</c:v>
                </c:pt>
                <c:pt idx="240">
                  <c:v>2708.8874124712388</c:v>
                </c:pt>
                <c:pt idx="241">
                  <c:v>2774.0036702157031</c:v>
                </c:pt>
                <c:pt idx="242">
                  <c:v>2763.618941367783</c:v>
                </c:pt>
                <c:pt idx="243">
                  <c:v>2780.4809480570057</c:v>
                </c:pt>
                <c:pt idx="244">
                  <c:v>2793.9356887494819</c:v>
                </c:pt>
                <c:pt idx="245">
                  <c:v>2769.5234373544308</c:v>
                </c:pt>
                <c:pt idx="246">
                  <c:v>2758.3680193336245</c:v>
                </c:pt>
                <c:pt idx="247">
                  <c:v>2686.8867044996196</c:v>
                </c:pt>
                <c:pt idx="248">
                  <c:v>2566.911008632494</c:v>
                </c:pt>
                <c:pt idx="249">
                  <c:v>2670.423310401955</c:v>
                </c:pt>
                <c:pt idx="250">
                  <c:v>2740.7441571745044</c:v>
                </c:pt>
                <c:pt idx="251">
                  <c:v>2708.7018149153982</c:v>
                </c:pt>
                <c:pt idx="252">
                  <c:v>2531.2066904549511</c:v>
                </c:pt>
                <c:pt idx="253">
                  <c:v>2515.8442894461859</c:v>
                </c:pt>
                <c:pt idx="254">
                  <c:v>2662.7607161458332</c:v>
                </c:pt>
                <c:pt idx="255">
                  <c:v>2722.9043581375108</c:v>
                </c:pt>
                <c:pt idx="256">
                  <c:v>2703.407346477039</c:v>
                </c:pt>
                <c:pt idx="257">
                  <c:v>2719.860659140295</c:v>
                </c:pt>
                <c:pt idx="258">
                  <c:v>2806.1241419236076</c:v>
                </c:pt>
                <c:pt idx="259">
                  <c:v>2838.1966547631423</c:v>
                </c:pt>
                <c:pt idx="260">
                  <c:v>2805.0435219922379</c:v>
                </c:pt>
                <c:pt idx="261">
                  <c:v>2779.4607976305219</c:v>
                </c:pt>
                <c:pt idx="262">
                  <c:v>2804.648982588647</c:v>
                </c:pt>
                <c:pt idx="263">
                  <c:v>2903.0811064264726</c:v>
                </c:pt>
                <c:pt idx="264">
                  <c:v>2928.0573442028094</c:v>
                </c:pt>
                <c:pt idx="265">
                  <c:v>2993.8034390137946</c:v>
                </c:pt>
                <c:pt idx="266">
                  <c:v>3042.6522472241813</c:v>
                </c:pt>
                <c:pt idx="267">
                  <c:v>3029.2592397816479</c:v>
                </c:pt>
                <c:pt idx="268">
                  <c:v>3077.9153903214697</c:v>
                </c:pt>
                <c:pt idx="269">
                  <c:v>3125.5293417102507</c:v>
                </c:pt>
                <c:pt idx="270">
                  <c:v>3150.3207436855919</c:v>
                </c:pt>
                <c:pt idx="271">
                  <c:v>3140.9538242047774</c:v>
                </c:pt>
                <c:pt idx="272">
                  <c:v>3171.5872199971595</c:v>
                </c:pt>
                <c:pt idx="273">
                  <c:v>3250.6971608832805</c:v>
                </c:pt>
                <c:pt idx="274">
                  <c:v>3288.4655608126691</c:v>
                </c:pt>
                <c:pt idx="275">
                  <c:v>3371.0424630657171</c:v>
                </c:pt>
                <c:pt idx="276">
                  <c:v>3514.8302982813557</c:v>
                </c:pt>
                <c:pt idx="277">
                  <c:v>3399.0423375238947</c:v>
                </c:pt>
                <c:pt idx="278">
                  <c:v>3395.3861500859452</c:v>
                </c:pt>
                <c:pt idx="279">
                  <c:v>3324.9938192920827</c:v>
                </c:pt>
                <c:pt idx="280">
                  <c:v>3377.3364607323997</c:v>
                </c:pt>
                <c:pt idx="281">
                  <c:v>3440.3205064975418</c:v>
                </c:pt>
                <c:pt idx="282">
                  <c:v>3486.6732099325673</c:v>
                </c:pt>
                <c:pt idx="283">
                  <c:v>3560.411088956263</c:v>
                </c:pt>
                <c:pt idx="284">
                  <c:v>3607.3903014489538</c:v>
                </c:pt>
                <c:pt idx="285">
                  <c:v>3455.0362209421933</c:v>
                </c:pt>
                <c:pt idx="286">
                  <c:v>3380.227538342162</c:v>
                </c:pt>
                <c:pt idx="287">
                  <c:v>3184.5097403537643</c:v>
                </c:pt>
                <c:pt idx="288">
                  <c:v>3236.863238029624</c:v>
                </c:pt>
                <c:pt idx="289">
                  <c:v>3409.7018985547866</c:v>
                </c:pt>
                <c:pt idx="290">
                  <c:v>3457.4226741702946</c:v>
                </c:pt>
                <c:pt idx="291">
                  <c:v>3567.0937112363995</c:v>
                </c:pt>
                <c:pt idx="292">
                  <c:v>3505.9250640041364</c:v>
                </c:pt>
                <c:pt idx="293">
                  <c:v>3550.6285368692038</c:v>
                </c:pt>
                <c:pt idx="294">
                  <c:v>3672.3026119420492</c:v>
                </c:pt>
                <c:pt idx="295">
                  <c:v>3548.1915238482088</c:v>
                </c:pt>
                <c:pt idx="296">
                  <c:v>3646.2525969660333</c:v>
                </c:pt>
                <c:pt idx="297">
                  <c:v>3630.5104746942507</c:v>
                </c:pt>
                <c:pt idx="298">
                  <c:v>3774.9941507451163</c:v>
                </c:pt>
                <c:pt idx="299">
                  <c:v>3851.1353458608824</c:v>
                </c:pt>
                <c:pt idx="300">
                  <c:v>3969.8854364132153</c:v>
                </c:pt>
                <c:pt idx="301">
                  <c:v>3963.6025764717683</c:v>
                </c:pt>
                <c:pt idx="302">
                  <c:v>3221.4388776292853</c:v>
                </c:pt>
                <c:pt idx="303">
                  <c:v>3381.0493168206272</c:v>
                </c:pt>
                <c:pt idx="304">
                  <c:v>3577.9061672555576</c:v>
                </c:pt>
                <c:pt idx="305">
                  <c:v>3787.5537674121802</c:v>
                </c:pt>
                <c:pt idx="306">
                  <c:v>3891.8993571406454</c:v>
                </c:pt>
                <c:pt idx="307">
                  <c:v>4100.0609298828685</c:v>
                </c:pt>
                <c:pt idx="308">
                  <c:v>4059.2455796669365</c:v>
                </c:pt>
                <c:pt idx="309">
                  <c:v>4118.6659153349292</c:v>
                </c:pt>
                <c:pt idx="310">
                  <c:v>4265.0454422660459</c:v>
                </c:pt>
                <c:pt idx="311">
                  <c:v>4422.0733403561007</c:v>
                </c:pt>
                <c:pt idx="312">
                  <c:v>4531.002112236114</c:v>
                </c:pt>
                <c:pt idx="313">
                  <c:v>4619.3697682323973</c:v>
                </c:pt>
                <c:pt idx="314">
                  <c:v>4628.2807079385448</c:v>
                </c:pt>
                <c:pt idx="315">
                  <c:v>4867.4451555002397</c:v>
                </c:pt>
                <c:pt idx="316">
                  <c:v>4867.7703347339566</c:v>
                </c:pt>
                <c:pt idx="317">
                  <c:v>4909.8170560547396</c:v>
                </c:pt>
                <c:pt idx="318">
                  <c:v>5030.1530590380662</c:v>
                </c:pt>
                <c:pt idx="319">
                  <c:v>5119.5109705303366</c:v>
                </c:pt>
                <c:pt idx="320">
                  <c:v>5089.0620524522883</c:v>
                </c:pt>
                <c:pt idx="321">
                  <c:v>5059.3785465608426</c:v>
                </c:pt>
                <c:pt idx="322">
                  <c:v>5248.8906210567475</c:v>
                </c:pt>
                <c:pt idx="323">
                  <c:v>5219.5782783254044</c:v>
                </c:pt>
                <c:pt idx="324">
                  <c:v>5078.2487658096952</c:v>
                </c:pt>
                <c:pt idx="325">
                  <c:v>4888.0830770832927</c:v>
                </c:pt>
                <c:pt idx="326">
                  <c:v>4788.0249855489783</c:v>
                </c:pt>
                <c:pt idx="327">
                  <c:v>4767.9786956268781</c:v>
                </c:pt>
                <c:pt idx="328">
                  <c:v>4347.8671749971691</c:v>
                </c:pt>
                <c:pt idx="329">
                  <c:v>4143.962440801457</c:v>
                </c:pt>
                <c:pt idx="330">
                  <c:v>4157.8163621333188</c:v>
                </c:pt>
                <c:pt idx="331">
                  <c:v>4416.7044543828706</c:v>
                </c:pt>
                <c:pt idx="332">
                  <c:v>4073.9185161078108</c:v>
                </c:pt>
                <c:pt idx="333">
                  <c:v>3922.0838415775361</c:v>
                </c:pt>
                <c:pt idx="334">
                  <c:v>4112.7543521278749</c:v>
                </c:pt>
                <c:pt idx="335">
                  <c:v>4105.1378442760306</c:v>
                </c:pt>
                <c:pt idx="336">
                  <c:v>4134.4287281459337</c:v>
                </c:pt>
                <c:pt idx="337">
                  <c:v>4242.3936740895051</c:v>
                </c:pt>
                <c:pt idx="338">
                  <c:v>4123.6220716956723</c:v>
                </c:pt>
                <c:pt idx="339">
                  <c:v>4264.3026145440954</c:v>
                </c:pt>
                <c:pt idx="340">
                  <c:v>4285.1557113977606</c:v>
                </c:pt>
                <c:pt idx="341">
                  <c:v>4481.6075281869871</c:v>
                </c:pt>
                <c:pt idx="342">
                  <c:v>4639.8720531828976</c:v>
                </c:pt>
                <c:pt idx="343">
                  <c:v>4564.3136425864213</c:v>
                </c:pt>
                <c:pt idx="344">
                  <c:v>4498.7151848754256</c:v>
                </c:pt>
                <c:pt idx="345">
                  <c:v>4352.7395437562691</c:v>
                </c:pt>
                <c:pt idx="346">
                  <c:v>4539.8459118553537</c:v>
                </c:pt>
                <c:pt idx="347">
                  <c:v>4757.7684182942385</c:v>
                </c:pt>
                <c:pt idx="348">
                  <c:v>4864.2</c:v>
                </c:pt>
                <c:pt idx="349">
                  <c:v>5051.92</c:v>
                </c:pt>
                <c:pt idx="350">
                  <c:v>5192.1639999999998</c:v>
                </c:pt>
                <c:pt idx="351">
                  <c:v>5117.8280000000004</c:v>
                </c:pt>
                <c:pt idx="352">
                  <c:v>5240.3950000000004</c:v>
                </c:pt>
                <c:pt idx="353">
                  <c:v>5423.53</c:v>
                </c:pt>
                <c:pt idx="354">
                  <c:v>5538</c:v>
                </c:pt>
                <c:pt idx="355">
                  <c:v>5434</c:v>
                </c:pt>
                <c:pt idx="356">
                  <c:v>5621.26</c:v>
                </c:pt>
                <c:pt idx="357">
                  <c:v>5704</c:v>
                </c:pt>
                <c:pt idx="358">
                  <c:v>5929</c:v>
                </c:pt>
                <c:pt idx="359">
                  <c:v>6074</c:v>
                </c:pt>
                <c:pt idx="360">
                  <c:v>5979.52</c:v>
                </c:pt>
                <c:pt idx="361">
                  <c:v>6038.69</c:v>
                </c:pt>
                <c:pt idx="362">
                  <c:v>5683.98</c:v>
                </c:pt>
                <c:pt idx="363">
                  <c:v>5369.5</c:v>
                </c:pt>
                <c:pt idx="364">
                  <c:v>5810.92</c:v>
                </c:pt>
                <c:pt idx="365">
                  <c:v>6095</c:v>
                </c:pt>
              </c:numCache>
            </c:numRef>
          </c:val>
          <c:smooth val="0"/>
          <c:extLst>
            <c:ext xmlns:c16="http://schemas.microsoft.com/office/drawing/2014/chart" uri="{C3380CC4-5D6E-409C-BE32-E72D297353CC}">
              <c16:uniqueId val="{00000002-22CA-4291-90A8-3B73BB5A1107}"/>
            </c:ext>
          </c:extLst>
        </c:ser>
        <c:dLbls>
          <c:showLegendKey val="0"/>
          <c:showVal val="0"/>
          <c:showCatName val="0"/>
          <c:showSerName val="0"/>
          <c:showPercent val="0"/>
          <c:showBubbleSize val="0"/>
        </c:dLbls>
        <c:marker val="1"/>
        <c:smooth val="0"/>
        <c:axId val="237323200"/>
        <c:axId val="1"/>
      </c:lineChart>
      <c:lineChart>
        <c:grouping val="standard"/>
        <c:varyColors val="0"/>
        <c:ser>
          <c:idx val="3"/>
          <c:order val="3"/>
          <c:tx>
            <c:strRef>
              <c:f>Sheet1!$E$1</c:f>
              <c:strCache>
                <c:ptCount val="1"/>
                <c:pt idx="0">
                  <c:v>Price-Earnings Ratio (Right Axis)</c:v>
                </c:pt>
              </c:strCache>
            </c:strRef>
          </c:tx>
          <c:spPr>
            <a:ln w="21983">
              <a:solidFill>
                <a:srgbClr val="7030A0"/>
              </a:solidFill>
              <a:prstDash val="solid"/>
            </a:ln>
          </c:spPr>
          <c:marker>
            <c:symbol val="x"/>
            <c:size val="2"/>
            <c:spPr>
              <a:noFill/>
              <a:ln>
                <a:noFill/>
                <a:prstDash val="solid"/>
              </a:ln>
            </c:spPr>
          </c:marker>
          <c:cat>
            <c:strRef>
              <c:f>Sheet1!$A$2:$A$370</c:f>
              <c:strCache>
                <c:ptCount val="364"/>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57">
                  <c:v>25</c:v>
                </c:pt>
                <c:pt idx="358">
                  <c:v>25</c:v>
                </c:pt>
                <c:pt idx="359">
                  <c:v>25</c:v>
                </c:pt>
                <c:pt idx="360">
                  <c:v>25</c:v>
                </c:pt>
                <c:pt idx="361">
                  <c:v>25</c:v>
                </c:pt>
                <c:pt idx="362">
                  <c:v>25</c:v>
                </c:pt>
                <c:pt idx="363">
                  <c:v>25</c:v>
                </c:pt>
              </c:strCache>
            </c:strRef>
          </c:cat>
          <c:val>
            <c:numRef>
              <c:f>Sheet1!$E$2:$E$370</c:f>
              <c:numCache>
                <c:formatCode>General</c:formatCode>
                <c:ptCount val="369"/>
                <c:pt idx="0">
                  <c:v>20.22</c:v>
                </c:pt>
                <c:pt idx="1">
                  <c:v>20.8</c:v>
                </c:pt>
                <c:pt idx="2">
                  <c:v>21.15</c:v>
                </c:pt>
                <c:pt idx="3">
                  <c:v>21.64</c:v>
                </c:pt>
                <c:pt idx="4">
                  <c:v>22.19</c:v>
                </c:pt>
                <c:pt idx="5">
                  <c:v>22.72</c:v>
                </c:pt>
                <c:pt idx="6">
                  <c:v>23.37</c:v>
                </c:pt>
                <c:pt idx="7">
                  <c:v>23.28</c:v>
                </c:pt>
                <c:pt idx="8">
                  <c:v>23.94</c:v>
                </c:pt>
                <c:pt idx="9">
                  <c:v>23.93</c:v>
                </c:pt>
                <c:pt idx="10">
                  <c:v>24.35</c:v>
                </c:pt>
                <c:pt idx="11">
                  <c:v>25.03</c:v>
                </c:pt>
                <c:pt idx="12">
                  <c:v>24.76</c:v>
                </c:pt>
                <c:pt idx="13">
                  <c:v>25.97</c:v>
                </c:pt>
                <c:pt idx="14">
                  <c:v>25.63</c:v>
                </c:pt>
                <c:pt idx="15">
                  <c:v>25.42</c:v>
                </c:pt>
                <c:pt idx="16">
                  <c:v>25.81</c:v>
                </c:pt>
                <c:pt idx="17">
                  <c:v>25.96</c:v>
                </c:pt>
                <c:pt idx="18">
                  <c:v>24.86</c:v>
                </c:pt>
                <c:pt idx="19">
                  <c:v>25.41</c:v>
                </c:pt>
                <c:pt idx="20">
                  <c:v>25.68</c:v>
                </c:pt>
                <c:pt idx="21">
                  <c:v>26.48</c:v>
                </c:pt>
                <c:pt idx="22">
                  <c:v>27.58</c:v>
                </c:pt>
                <c:pt idx="23">
                  <c:v>27.72</c:v>
                </c:pt>
                <c:pt idx="24">
                  <c:v>28.33</c:v>
                </c:pt>
                <c:pt idx="25">
                  <c:v>29.26</c:v>
                </c:pt>
                <c:pt idx="26">
                  <c:v>28.8</c:v>
                </c:pt>
                <c:pt idx="27">
                  <c:v>27.58</c:v>
                </c:pt>
                <c:pt idx="28">
                  <c:v>29.93</c:v>
                </c:pt>
                <c:pt idx="29">
                  <c:v>31.25</c:v>
                </c:pt>
                <c:pt idx="30">
                  <c:v>32.76</c:v>
                </c:pt>
                <c:pt idx="31">
                  <c:v>32.58</c:v>
                </c:pt>
                <c:pt idx="32">
                  <c:v>32.659999999999997</c:v>
                </c:pt>
                <c:pt idx="33">
                  <c:v>32.9</c:v>
                </c:pt>
                <c:pt idx="34">
                  <c:v>32.33</c:v>
                </c:pt>
                <c:pt idx="35">
                  <c:v>33.03</c:v>
                </c:pt>
                <c:pt idx="36">
                  <c:v>32.86</c:v>
                </c:pt>
                <c:pt idx="37">
                  <c:v>34.71</c:v>
                </c:pt>
                <c:pt idx="38">
                  <c:v>36.29</c:v>
                </c:pt>
                <c:pt idx="39">
                  <c:v>37.270000000000003</c:v>
                </c:pt>
                <c:pt idx="40">
                  <c:v>36.950000000000003</c:v>
                </c:pt>
                <c:pt idx="41">
                  <c:v>36.799999999999997</c:v>
                </c:pt>
                <c:pt idx="42">
                  <c:v>38.26</c:v>
                </c:pt>
                <c:pt idx="43">
                  <c:v>35.42</c:v>
                </c:pt>
                <c:pt idx="44">
                  <c:v>33.53</c:v>
                </c:pt>
                <c:pt idx="45">
                  <c:v>33.770000000000003</c:v>
                </c:pt>
                <c:pt idx="46">
                  <c:v>37.369999999999997</c:v>
                </c:pt>
                <c:pt idx="47">
                  <c:v>38.82</c:v>
                </c:pt>
                <c:pt idx="48">
                  <c:v>40.57</c:v>
                </c:pt>
                <c:pt idx="49">
                  <c:v>40.4</c:v>
                </c:pt>
                <c:pt idx="50">
                  <c:v>41.35</c:v>
                </c:pt>
                <c:pt idx="51">
                  <c:v>42.7</c:v>
                </c:pt>
                <c:pt idx="52">
                  <c:v>42.55</c:v>
                </c:pt>
                <c:pt idx="53">
                  <c:v>42.18</c:v>
                </c:pt>
                <c:pt idx="54">
                  <c:v>43.83</c:v>
                </c:pt>
                <c:pt idx="55">
                  <c:v>41.93</c:v>
                </c:pt>
                <c:pt idx="56">
                  <c:v>41.32</c:v>
                </c:pt>
                <c:pt idx="57">
                  <c:v>40.549999999999997</c:v>
                </c:pt>
                <c:pt idx="58">
                  <c:v>43.21</c:v>
                </c:pt>
                <c:pt idx="59">
                  <c:v>44.19</c:v>
                </c:pt>
                <c:pt idx="60">
                  <c:v>43.77</c:v>
                </c:pt>
                <c:pt idx="61">
                  <c:v>42.18</c:v>
                </c:pt>
                <c:pt idx="62">
                  <c:v>43.22</c:v>
                </c:pt>
                <c:pt idx="63">
                  <c:v>43.53</c:v>
                </c:pt>
                <c:pt idx="64">
                  <c:v>41.96</c:v>
                </c:pt>
                <c:pt idx="65">
                  <c:v>42.78</c:v>
                </c:pt>
                <c:pt idx="66">
                  <c:v>42.75</c:v>
                </c:pt>
                <c:pt idx="67">
                  <c:v>42.87</c:v>
                </c:pt>
                <c:pt idx="68">
                  <c:v>41.89</c:v>
                </c:pt>
                <c:pt idx="69">
                  <c:v>39.369999999999997</c:v>
                </c:pt>
                <c:pt idx="70">
                  <c:v>38.78</c:v>
                </c:pt>
                <c:pt idx="71">
                  <c:v>37.270000000000003</c:v>
                </c:pt>
                <c:pt idx="72">
                  <c:v>36.979999999999997</c:v>
                </c:pt>
                <c:pt idx="73">
                  <c:v>35.83</c:v>
                </c:pt>
                <c:pt idx="74">
                  <c:v>32.32</c:v>
                </c:pt>
                <c:pt idx="75">
                  <c:v>32.17</c:v>
                </c:pt>
                <c:pt idx="76">
                  <c:v>34.07</c:v>
                </c:pt>
                <c:pt idx="77">
                  <c:v>33.07</c:v>
                </c:pt>
                <c:pt idx="78">
                  <c:v>32.159999999999997</c:v>
                </c:pt>
                <c:pt idx="79">
                  <c:v>31.4</c:v>
                </c:pt>
                <c:pt idx="80">
                  <c:v>27.67</c:v>
                </c:pt>
                <c:pt idx="81">
                  <c:v>28.58</c:v>
                </c:pt>
                <c:pt idx="82">
                  <c:v>30.01</c:v>
                </c:pt>
                <c:pt idx="83">
                  <c:v>30.5</c:v>
                </c:pt>
                <c:pt idx="84">
                  <c:v>30.28</c:v>
                </c:pt>
                <c:pt idx="85">
                  <c:v>29.09</c:v>
                </c:pt>
                <c:pt idx="86">
                  <c:v>30.29</c:v>
                </c:pt>
                <c:pt idx="87">
                  <c:v>29.01</c:v>
                </c:pt>
                <c:pt idx="88">
                  <c:v>28.13</c:v>
                </c:pt>
                <c:pt idx="89">
                  <c:v>26.39</c:v>
                </c:pt>
                <c:pt idx="90">
                  <c:v>23.46</c:v>
                </c:pt>
                <c:pt idx="91">
                  <c:v>23.59</c:v>
                </c:pt>
                <c:pt idx="92">
                  <c:v>22.36</c:v>
                </c:pt>
                <c:pt idx="93">
                  <c:v>21.96</c:v>
                </c:pt>
                <c:pt idx="94">
                  <c:v>23.35</c:v>
                </c:pt>
                <c:pt idx="95">
                  <c:v>23.1</c:v>
                </c:pt>
                <c:pt idx="96">
                  <c:v>22.9</c:v>
                </c:pt>
                <c:pt idx="97">
                  <c:v>21.21</c:v>
                </c:pt>
                <c:pt idx="98">
                  <c:v>21.31</c:v>
                </c:pt>
                <c:pt idx="99">
                  <c:v>22.43</c:v>
                </c:pt>
                <c:pt idx="100">
                  <c:v>23.59</c:v>
                </c:pt>
                <c:pt idx="101">
                  <c:v>24.83</c:v>
                </c:pt>
                <c:pt idx="102">
                  <c:v>24.87</c:v>
                </c:pt>
                <c:pt idx="103">
                  <c:v>24.64</c:v>
                </c:pt>
                <c:pt idx="104">
                  <c:v>25.24</c:v>
                </c:pt>
                <c:pt idx="105">
                  <c:v>25.68</c:v>
                </c:pt>
                <c:pt idx="106">
                  <c:v>25.95</c:v>
                </c:pt>
                <c:pt idx="107">
                  <c:v>26.64</c:v>
                </c:pt>
                <c:pt idx="108">
                  <c:v>27.66</c:v>
                </c:pt>
                <c:pt idx="109">
                  <c:v>27.65</c:v>
                </c:pt>
                <c:pt idx="110">
                  <c:v>26.89</c:v>
                </c:pt>
                <c:pt idx="111">
                  <c:v>26.9</c:v>
                </c:pt>
                <c:pt idx="112">
                  <c:v>25.9</c:v>
                </c:pt>
                <c:pt idx="113">
                  <c:v>26.4</c:v>
                </c:pt>
                <c:pt idx="114">
                  <c:v>25.7</c:v>
                </c:pt>
                <c:pt idx="115">
                  <c:v>25.17</c:v>
                </c:pt>
                <c:pt idx="116">
                  <c:v>25.67</c:v>
                </c:pt>
                <c:pt idx="117">
                  <c:v>25.41</c:v>
                </c:pt>
                <c:pt idx="118">
                  <c:v>26.47</c:v>
                </c:pt>
                <c:pt idx="119">
                  <c:v>27.14</c:v>
                </c:pt>
                <c:pt idx="120">
                  <c:v>26.59</c:v>
                </c:pt>
                <c:pt idx="121">
                  <c:v>26.74</c:v>
                </c:pt>
                <c:pt idx="122">
                  <c:v>26.34</c:v>
                </c:pt>
                <c:pt idx="123">
                  <c:v>25.41</c:v>
                </c:pt>
                <c:pt idx="124">
                  <c:v>25.65</c:v>
                </c:pt>
                <c:pt idx="125">
                  <c:v>26.07</c:v>
                </c:pt>
                <c:pt idx="126">
                  <c:v>26.29</c:v>
                </c:pt>
                <c:pt idx="127">
                  <c:v>26.1</c:v>
                </c:pt>
                <c:pt idx="128">
                  <c:v>25.73</c:v>
                </c:pt>
                <c:pt idx="129">
                  <c:v>24.88</c:v>
                </c:pt>
                <c:pt idx="130">
                  <c:v>25.93</c:v>
                </c:pt>
                <c:pt idx="131">
                  <c:v>26.44</c:v>
                </c:pt>
                <c:pt idx="132">
                  <c:v>26.47</c:v>
                </c:pt>
                <c:pt idx="133">
                  <c:v>26.25</c:v>
                </c:pt>
                <c:pt idx="134">
                  <c:v>26.33</c:v>
                </c:pt>
                <c:pt idx="135">
                  <c:v>26.15</c:v>
                </c:pt>
                <c:pt idx="136">
                  <c:v>25.65</c:v>
                </c:pt>
                <c:pt idx="137">
                  <c:v>24.75</c:v>
                </c:pt>
                <c:pt idx="138">
                  <c:v>24.7</c:v>
                </c:pt>
                <c:pt idx="139">
                  <c:v>25.05</c:v>
                </c:pt>
                <c:pt idx="140">
                  <c:v>25.64</c:v>
                </c:pt>
                <c:pt idx="141">
                  <c:v>26.54</c:v>
                </c:pt>
                <c:pt idx="142">
                  <c:v>26.93</c:v>
                </c:pt>
                <c:pt idx="143">
                  <c:v>27.28</c:v>
                </c:pt>
                <c:pt idx="144">
                  <c:v>27.21</c:v>
                </c:pt>
                <c:pt idx="145">
                  <c:v>27.32</c:v>
                </c:pt>
                <c:pt idx="146">
                  <c:v>26.23</c:v>
                </c:pt>
                <c:pt idx="147">
                  <c:v>26.98</c:v>
                </c:pt>
                <c:pt idx="148">
                  <c:v>27.55</c:v>
                </c:pt>
                <c:pt idx="149">
                  <c:v>27.42</c:v>
                </c:pt>
                <c:pt idx="150">
                  <c:v>27.41</c:v>
                </c:pt>
                <c:pt idx="151">
                  <c:v>26.15</c:v>
                </c:pt>
                <c:pt idx="152">
                  <c:v>26.73</c:v>
                </c:pt>
                <c:pt idx="153">
                  <c:v>27.32</c:v>
                </c:pt>
                <c:pt idx="154">
                  <c:v>25.73</c:v>
                </c:pt>
                <c:pt idx="155">
                  <c:v>25.96</c:v>
                </c:pt>
                <c:pt idx="156">
                  <c:v>24.02</c:v>
                </c:pt>
                <c:pt idx="157">
                  <c:v>23.5</c:v>
                </c:pt>
                <c:pt idx="158">
                  <c:v>22.61</c:v>
                </c:pt>
                <c:pt idx="159">
                  <c:v>23.36</c:v>
                </c:pt>
                <c:pt idx="160">
                  <c:v>23.7</c:v>
                </c:pt>
                <c:pt idx="161">
                  <c:v>22.42</c:v>
                </c:pt>
                <c:pt idx="162">
                  <c:v>20.91</c:v>
                </c:pt>
                <c:pt idx="163">
                  <c:v>21.4</c:v>
                </c:pt>
                <c:pt idx="164">
                  <c:v>20.36</c:v>
                </c:pt>
                <c:pt idx="165">
                  <c:v>16.39</c:v>
                </c:pt>
                <c:pt idx="166">
                  <c:v>15.26</c:v>
                </c:pt>
                <c:pt idx="167">
                  <c:v>15.38</c:v>
                </c:pt>
                <c:pt idx="168">
                  <c:v>15.17</c:v>
                </c:pt>
                <c:pt idx="169">
                  <c:v>14.12</c:v>
                </c:pt>
                <c:pt idx="170">
                  <c:v>13.32</c:v>
                </c:pt>
                <c:pt idx="171">
                  <c:v>14.98</c:v>
                </c:pt>
                <c:pt idx="172">
                  <c:v>16</c:v>
                </c:pt>
                <c:pt idx="173">
                  <c:v>16.38</c:v>
                </c:pt>
                <c:pt idx="174">
                  <c:v>16.690000000000001</c:v>
                </c:pt>
                <c:pt idx="175">
                  <c:v>18.09</c:v>
                </c:pt>
                <c:pt idx="176">
                  <c:v>18.829999999999998</c:v>
                </c:pt>
                <c:pt idx="177">
                  <c:v>19.36</c:v>
                </c:pt>
                <c:pt idx="178">
                  <c:v>19.809999999999999</c:v>
                </c:pt>
                <c:pt idx="179">
                  <c:v>20.32</c:v>
                </c:pt>
                <c:pt idx="180">
                  <c:v>20.53</c:v>
                </c:pt>
                <c:pt idx="181">
                  <c:v>19.920000000000002</c:v>
                </c:pt>
                <c:pt idx="182">
                  <c:v>21</c:v>
                </c:pt>
                <c:pt idx="183">
                  <c:v>21.8</c:v>
                </c:pt>
                <c:pt idx="184">
                  <c:v>20.48</c:v>
                </c:pt>
                <c:pt idx="185">
                  <c:v>19.739999999999998</c:v>
                </c:pt>
                <c:pt idx="186">
                  <c:v>19.670000000000002</c:v>
                </c:pt>
                <c:pt idx="187">
                  <c:v>19.77</c:v>
                </c:pt>
                <c:pt idx="188">
                  <c:v>20.38</c:v>
                </c:pt>
                <c:pt idx="189">
                  <c:v>21.24</c:v>
                </c:pt>
                <c:pt idx="190">
                  <c:v>21.7</c:v>
                </c:pt>
                <c:pt idx="191">
                  <c:v>22.4</c:v>
                </c:pt>
                <c:pt idx="192">
                  <c:v>22.98</c:v>
                </c:pt>
                <c:pt idx="193">
                  <c:v>23.49</c:v>
                </c:pt>
                <c:pt idx="194">
                  <c:v>22.9</c:v>
                </c:pt>
                <c:pt idx="195">
                  <c:v>23.14</c:v>
                </c:pt>
                <c:pt idx="196">
                  <c:v>23.06</c:v>
                </c:pt>
                <c:pt idx="197">
                  <c:v>22.1</c:v>
                </c:pt>
                <c:pt idx="198">
                  <c:v>22.61</c:v>
                </c:pt>
                <c:pt idx="199">
                  <c:v>20.05</c:v>
                </c:pt>
                <c:pt idx="200">
                  <c:v>19.7</c:v>
                </c:pt>
                <c:pt idx="201">
                  <c:v>20.16</c:v>
                </c:pt>
                <c:pt idx="202">
                  <c:v>20.350000000000001</c:v>
                </c:pt>
                <c:pt idx="203">
                  <c:v>20.52</c:v>
                </c:pt>
                <c:pt idx="204">
                  <c:v>21.21</c:v>
                </c:pt>
                <c:pt idx="205">
                  <c:v>21.8</c:v>
                </c:pt>
                <c:pt idx="206">
                  <c:v>22.05</c:v>
                </c:pt>
                <c:pt idx="207">
                  <c:v>21.78</c:v>
                </c:pt>
                <c:pt idx="208">
                  <c:v>20.94</c:v>
                </c:pt>
                <c:pt idx="209">
                  <c:v>20.55</c:v>
                </c:pt>
                <c:pt idx="210">
                  <c:v>21</c:v>
                </c:pt>
                <c:pt idx="211">
                  <c:v>21.41</c:v>
                </c:pt>
                <c:pt idx="212">
                  <c:v>21.78</c:v>
                </c:pt>
                <c:pt idx="213">
                  <c:v>21.58</c:v>
                </c:pt>
                <c:pt idx="214">
                  <c:v>20.9</c:v>
                </c:pt>
                <c:pt idx="215">
                  <c:v>21.24</c:v>
                </c:pt>
                <c:pt idx="216">
                  <c:v>21.9</c:v>
                </c:pt>
                <c:pt idx="217">
                  <c:v>22.05</c:v>
                </c:pt>
                <c:pt idx="218">
                  <c:v>22.42</c:v>
                </c:pt>
                <c:pt idx="219">
                  <c:v>22.6</c:v>
                </c:pt>
                <c:pt idx="220">
                  <c:v>23.41</c:v>
                </c:pt>
                <c:pt idx="221">
                  <c:v>22.93</c:v>
                </c:pt>
                <c:pt idx="222">
                  <c:v>23.49</c:v>
                </c:pt>
                <c:pt idx="223">
                  <c:v>23.36</c:v>
                </c:pt>
                <c:pt idx="224">
                  <c:v>23.44</c:v>
                </c:pt>
                <c:pt idx="225">
                  <c:v>23.83</c:v>
                </c:pt>
                <c:pt idx="226">
                  <c:v>24.64</c:v>
                </c:pt>
                <c:pt idx="227">
                  <c:v>24.86</c:v>
                </c:pt>
                <c:pt idx="228">
                  <c:v>24.86</c:v>
                </c:pt>
                <c:pt idx="229">
                  <c:v>24.59</c:v>
                </c:pt>
                <c:pt idx="230">
                  <c:v>24.96</c:v>
                </c:pt>
                <c:pt idx="231">
                  <c:v>24.79</c:v>
                </c:pt>
                <c:pt idx="232">
                  <c:v>24.94</c:v>
                </c:pt>
                <c:pt idx="233">
                  <c:v>25.56</c:v>
                </c:pt>
                <c:pt idx="234">
                  <c:v>25.82</c:v>
                </c:pt>
                <c:pt idx="235">
                  <c:v>25.62</c:v>
                </c:pt>
                <c:pt idx="236">
                  <c:v>25.92</c:v>
                </c:pt>
                <c:pt idx="237">
                  <c:v>25.16</c:v>
                </c:pt>
                <c:pt idx="238">
                  <c:v>26.61</c:v>
                </c:pt>
                <c:pt idx="239">
                  <c:v>26.79</c:v>
                </c:pt>
                <c:pt idx="240">
                  <c:v>26.49</c:v>
                </c:pt>
                <c:pt idx="241">
                  <c:v>27</c:v>
                </c:pt>
                <c:pt idx="242">
                  <c:v>26.73</c:v>
                </c:pt>
                <c:pt idx="243">
                  <c:v>26.79</c:v>
                </c:pt>
                <c:pt idx="244">
                  <c:v>26.81</c:v>
                </c:pt>
                <c:pt idx="245">
                  <c:v>26.5</c:v>
                </c:pt>
                <c:pt idx="246">
                  <c:v>26.38</c:v>
                </c:pt>
                <c:pt idx="247">
                  <c:v>25.69</c:v>
                </c:pt>
                <c:pt idx="248">
                  <c:v>24.5</c:v>
                </c:pt>
                <c:pt idx="249">
                  <c:v>25.49</c:v>
                </c:pt>
                <c:pt idx="250">
                  <c:v>26.23</c:v>
                </c:pt>
                <c:pt idx="251">
                  <c:v>25.97</c:v>
                </c:pt>
                <c:pt idx="252">
                  <c:v>24.21</c:v>
                </c:pt>
                <c:pt idx="253">
                  <c:v>24</c:v>
                </c:pt>
                <c:pt idx="254">
                  <c:v>25.37</c:v>
                </c:pt>
                <c:pt idx="255">
                  <c:v>25.92</c:v>
                </c:pt>
                <c:pt idx="256">
                  <c:v>25.69</c:v>
                </c:pt>
                <c:pt idx="257">
                  <c:v>25.84</c:v>
                </c:pt>
                <c:pt idx="258">
                  <c:v>26.69</c:v>
                </c:pt>
                <c:pt idx="259">
                  <c:v>26.95</c:v>
                </c:pt>
                <c:pt idx="260">
                  <c:v>26.73</c:v>
                </c:pt>
                <c:pt idx="261">
                  <c:v>26.53</c:v>
                </c:pt>
                <c:pt idx="262">
                  <c:v>26.84</c:v>
                </c:pt>
                <c:pt idx="263">
                  <c:v>27.84</c:v>
                </c:pt>
                <c:pt idx="264">
                  <c:v>28.03</c:v>
                </c:pt>
                <c:pt idx="265">
                  <c:v>28.66</c:v>
                </c:pt>
                <c:pt idx="266">
                  <c:v>29.09</c:v>
                </c:pt>
                <c:pt idx="267">
                  <c:v>28.9</c:v>
                </c:pt>
                <c:pt idx="268">
                  <c:v>29.23</c:v>
                </c:pt>
                <c:pt idx="269">
                  <c:v>29.72</c:v>
                </c:pt>
                <c:pt idx="270">
                  <c:v>29.73</c:v>
                </c:pt>
                <c:pt idx="271">
                  <c:v>30.4</c:v>
                </c:pt>
                <c:pt idx="272">
                  <c:v>30.6</c:v>
                </c:pt>
                <c:pt idx="273">
                  <c:v>30.9</c:v>
                </c:pt>
                <c:pt idx="274">
                  <c:v>31.3</c:v>
                </c:pt>
                <c:pt idx="275">
                  <c:v>32.1</c:v>
                </c:pt>
                <c:pt idx="276">
                  <c:v>33.299999999999997</c:v>
                </c:pt>
                <c:pt idx="277">
                  <c:v>32.200000000000003</c:v>
                </c:pt>
                <c:pt idx="278">
                  <c:v>31.81</c:v>
                </c:pt>
                <c:pt idx="279">
                  <c:v>31.24</c:v>
                </c:pt>
                <c:pt idx="280">
                  <c:v>31.61</c:v>
                </c:pt>
                <c:pt idx="281">
                  <c:v>32.090000000000003</c:v>
                </c:pt>
                <c:pt idx="282">
                  <c:v>31.77</c:v>
                </c:pt>
                <c:pt idx="283">
                  <c:v>32.39</c:v>
                </c:pt>
                <c:pt idx="284">
                  <c:v>32.619999999999997</c:v>
                </c:pt>
                <c:pt idx="285">
                  <c:v>31.04</c:v>
                </c:pt>
                <c:pt idx="286">
                  <c:v>30.19</c:v>
                </c:pt>
                <c:pt idx="287">
                  <c:v>28.29</c:v>
                </c:pt>
                <c:pt idx="288">
                  <c:v>28.32</c:v>
                </c:pt>
                <c:pt idx="289">
                  <c:v>30.04</c:v>
                </c:pt>
                <c:pt idx="290">
                  <c:v>30.8</c:v>
                </c:pt>
                <c:pt idx="291">
                  <c:v>31.28</c:v>
                </c:pt>
                <c:pt idx="292">
                  <c:v>29.34</c:v>
                </c:pt>
                <c:pt idx="293">
                  <c:v>29.47</c:v>
                </c:pt>
                <c:pt idx="294">
                  <c:v>30.26</c:v>
                </c:pt>
                <c:pt idx="295">
                  <c:v>28.65</c:v>
                </c:pt>
                <c:pt idx="296">
                  <c:v>28.64</c:v>
                </c:pt>
                <c:pt idx="297">
                  <c:v>28.76</c:v>
                </c:pt>
                <c:pt idx="298">
                  <c:v>29.91</c:v>
                </c:pt>
                <c:pt idx="299">
                  <c:v>30.49</c:v>
                </c:pt>
                <c:pt idx="300">
                  <c:v>31</c:v>
                </c:pt>
                <c:pt idx="301">
                  <c:v>30.7</c:v>
                </c:pt>
                <c:pt idx="302">
                  <c:v>24.8</c:v>
                </c:pt>
                <c:pt idx="303">
                  <c:v>25.9</c:v>
                </c:pt>
                <c:pt idx="304">
                  <c:v>27.3</c:v>
                </c:pt>
                <c:pt idx="305">
                  <c:v>28.8</c:v>
                </c:pt>
                <c:pt idx="306">
                  <c:v>29.6</c:v>
                </c:pt>
                <c:pt idx="307">
                  <c:v>31.1</c:v>
                </c:pt>
                <c:pt idx="308">
                  <c:v>30.8</c:v>
                </c:pt>
                <c:pt idx="309">
                  <c:v>31.2</c:v>
                </c:pt>
                <c:pt idx="310">
                  <c:v>32.4</c:v>
                </c:pt>
                <c:pt idx="311">
                  <c:v>33.6</c:v>
                </c:pt>
                <c:pt idx="312">
                  <c:v>34.5</c:v>
                </c:pt>
                <c:pt idx="313">
                  <c:v>35.1</c:v>
                </c:pt>
                <c:pt idx="314">
                  <c:v>35</c:v>
                </c:pt>
                <c:pt idx="315">
                  <c:v>36.700000000000003</c:v>
                </c:pt>
                <c:pt idx="316">
                  <c:v>36.799999999999997</c:v>
                </c:pt>
                <c:pt idx="317">
                  <c:v>36.9</c:v>
                </c:pt>
                <c:pt idx="318">
                  <c:v>37.9</c:v>
                </c:pt>
                <c:pt idx="319">
                  <c:v>38.6</c:v>
                </c:pt>
                <c:pt idx="320">
                  <c:v>37.619999999999997</c:v>
                </c:pt>
                <c:pt idx="321">
                  <c:v>37.25</c:v>
                </c:pt>
                <c:pt idx="322">
                  <c:v>38.58</c:v>
                </c:pt>
                <c:pt idx="323">
                  <c:v>38.31</c:v>
                </c:pt>
                <c:pt idx="324">
                  <c:v>36.94</c:v>
                </c:pt>
                <c:pt idx="325">
                  <c:v>35.29</c:v>
                </c:pt>
                <c:pt idx="326">
                  <c:v>34.270000000000003</c:v>
                </c:pt>
                <c:pt idx="327">
                  <c:v>33.89</c:v>
                </c:pt>
                <c:pt idx="328">
                  <c:v>30.8</c:v>
                </c:pt>
                <c:pt idx="329">
                  <c:v>29.29</c:v>
                </c:pt>
                <c:pt idx="330">
                  <c:v>29.35</c:v>
                </c:pt>
                <c:pt idx="331">
                  <c:v>31.16</c:v>
                </c:pt>
                <c:pt idx="332">
                  <c:v>29.53</c:v>
                </c:pt>
                <c:pt idx="333">
                  <c:v>28.01</c:v>
                </c:pt>
                <c:pt idx="334">
                  <c:v>28.01</c:v>
                </c:pt>
                <c:pt idx="335">
                  <c:v>28.32</c:v>
                </c:pt>
                <c:pt idx="336">
                  <c:v>28.34</c:v>
                </c:pt>
                <c:pt idx="337">
                  <c:v>28.92</c:v>
                </c:pt>
                <c:pt idx="338">
                  <c:v>27.94</c:v>
                </c:pt>
                <c:pt idx="339">
                  <c:v>28.77</c:v>
                </c:pt>
                <c:pt idx="340">
                  <c:v>28.82</c:v>
                </c:pt>
                <c:pt idx="341">
                  <c:v>30.06</c:v>
                </c:pt>
                <c:pt idx="342">
                  <c:v>31.08</c:v>
                </c:pt>
                <c:pt idx="343">
                  <c:v>30.68</c:v>
                </c:pt>
                <c:pt idx="344">
                  <c:v>29.8</c:v>
                </c:pt>
                <c:pt idx="345">
                  <c:v>28.77</c:v>
                </c:pt>
                <c:pt idx="346">
                  <c:v>30.08</c:v>
                </c:pt>
                <c:pt idx="347">
                  <c:v>31.59</c:v>
                </c:pt>
                <c:pt idx="348">
                  <c:v>31.97</c:v>
                </c:pt>
                <c:pt idx="349">
                  <c:v>33.04</c:v>
                </c:pt>
                <c:pt idx="350">
                  <c:v>33.76</c:v>
                </c:pt>
                <c:pt idx="351">
                  <c:v>33.14</c:v>
                </c:pt>
                <c:pt idx="352">
                  <c:v>33.85</c:v>
                </c:pt>
                <c:pt idx="353">
                  <c:v>35.19</c:v>
                </c:pt>
                <c:pt idx="354">
                  <c:v>35.81</c:v>
                </c:pt>
                <c:pt idx="355">
                  <c:v>35.15</c:v>
                </c:pt>
                <c:pt idx="356">
                  <c:v>35.799999999999997</c:v>
                </c:pt>
                <c:pt idx="357">
                  <c:v>36.799999999999997</c:v>
                </c:pt>
                <c:pt idx="358">
                  <c:v>37.700000000000003</c:v>
                </c:pt>
                <c:pt idx="359">
                  <c:v>37.9</c:v>
                </c:pt>
                <c:pt idx="360">
                  <c:v>37.700000000000003</c:v>
                </c:pt>
                <c:pt idx="361">
                  <c:v>39</c:v>
                </c:pt>
                <c:pt idx="362">
                  <c:v>35</c:v>
                </c:pt>
                <c:pt idx="363">
                  <c:v>32.9</c:v>
                </c:pt>
                <c:pt idx="364">
                  <c:v>35.5</c:v>
                </c:pt>
                <c:pt idx="365">
                  <c:v>36.700000000000003</c:v>
                </c:pt>
              </c:numCache>
            </c:numRef>
          </c:val>
          <c:smooth val="0"/>
          <c:extLst>
            <c:ext xmlns:c16="http://schemas.microsoft.com/office/drawing/2014/chart" uri="{C3380CC4-5D6E-409C-BE32-E72D297353CC}">
              <c16:uniqueId val="{00000003-22CA-4291-90A8-3B73BB5A1107}"/>
            </c:ext>
          </c:extLst>
        </c:ser>
        <c:dLbls>
          <c:showLegendKey val="0"/>
          <c:showVal val="0"/>
          <c:showCatName val="0"/>
          <c:showSerName val="0"/>
          <c:showPercent val="0"/>
          <c:showBubbleSize val="0"/>
        </c:dLbls>
        <c:marker val="1"/>
        <c:smooth val="0"/>
        <c:axId val="3"/>
        <c:axId val="4"/>
      </c:lineChart>
      <c:catAx>
        <c:axId val="237323200"/>
        <c:scaling>
          <c:orientation val="minMax"/>
        </c:scaling>
        <c:delete val="0"/>
        <c:axPos val="b"/>
        <c:numFmt formatCode="General" sourceLinked="1"/>
        <c:majorTickMark val="out"/>
        <c:minorTickMark val="none"/>
        <c:tickLblPos val="nextTo"/>
        <c:spPr>
          <a:ln w="1484">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n-US"/>
          </a:p>
        </c:txPr>
        <c:crossAx val="1"/>
        <c:crosses val="autoZero"/>
        <c:auto val="1"/>
        <c:lblAlgn val="ctr"/>
        <c:lblOffset val="100"/>
        <c:tickLblSkip val="24"/>
        <c:tickMarkSkip val="12"/>
        <c:noMultiLvlLbl val="0"/>
      </c:catAx>
      <c:valAx>
        <c:axId val="1"/>
        <c:scaling>
          <c:orientation val="minMax"/>
          <c:max val="7000"/>
          <c:min val="0"/>
        </c:scaling>
        <c:delete val="0"/>
        <c:axPos val="l"/>
        <c:majorGridlines>
          <c:spPr>
            <a:ln w="1484">
              <a:solidFill>
                <a:schemeClr val="tx1"/>
              </a:solidFill>
              <a:prstDash val="solid"/>
            </a:ln>
          </c:spPr>
        </c:majorGridlines>
        <c:numFmt formatCode="#,##0" sourceLinked="0"/>
        <c:majorTickMark val="out"/>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Arial"/>
                <a:ea typeface="Arial"/>
                <a:cs typeface="Arial"/>
              </a:defRPr>
            </a:pPr>
            <a:endParaRPr lang="en-US"/>
          </a:p>
        </c:txPr>
        <c:crossAx val="237323200"/>
        <c:crosses val="autoZero"/>
        <c:crossBetween val="midCat"/>
        <c:majorUnit val="250"/>
        <c:minorUnit val="1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56"/>
          <c:min val="0"/>
        </c:scaling>
        <c:delete val="0"/>
        <c:axPos val="r"/>
        <c:numFmt formatCode="#,##0" sourceLinked="0"/>
        <c:majorTickMark val="cross"/>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mn-lt"/>
                <a:ea typeface="Times New Roman"/>
                <a:cs typeface="Times New Roman"/>
              </a:defRPr>
            </a:pPr>
            <a:endParaRPr lang="en-US"/>
          </a:p>
        </c:txPr>
        <c:crossAx val="3"/>
        <c:crosses val="max"/>
        <c:crossBetween val="midCat"/>
        <c:majorUnit val="2"/>
        <c:minorUnit val="2"/>
      </c:valAx>
      <c:spPr>
        <a:noFill/>
        <a:ln w="5936">
          <a:solidFill>
            <a:schemeClr val="tx1"/>
          </a:solidFill>
          <a:prstDash val="solid"/>
        </a:ln>
      </c:spPr>
    </c:plotArea>
    <c:legend>
      <c:legendPos val="r"/>
      <c:layout>
        <c:manualLayout>
          <c:xMode val="edge"/>
          <c:yMode val="edge"/>
          <c:x val="0.60658117314802273"/>
          <c:y val="0.73165711127255251"/>
          <c:w val="0.285750523118253"/>
          <c:h val="0.17598722785360443"/>
        </c:manualLayout>
      </c:layout>
      <c:overlay val="0"/>
      <c:spPr>
        <a:solidFill>
          <a:schemeClr val="bg1"/>
        </a:solidFill>
        <a:ln w="1484">
          <a:solidFill>
            <a:schemeClr val="tx1"/>
          </a:solidFill>
          <a:prstDash val="solid"/>
        </a:ln>
      </c:spPr>
      <c:txPr>
        <a:bodyPr/>
        <a:lstStyle/>
        <a:p>
          <a:pPr>
            <a:defRPr sz="989" b="1" i="0" u="none" strike="noStrike" baseline="0">
              <a:solidFill>
                <a:schemeClr val="tx1"/>
              </a:solidFill>
              <a:latin typeface="Arial"/>
              <a:ea typeface="Arial"/>
              <a:cs typeface="Arial"/>
            </a:defRPr>
          </a:pPr>
          <a:endParaRPr lang="en-US"/>
        </a:p>
      </c:txPr>
    </c:legend>
    <c:plotVisOnly val="1"/>
    <c:dispBlanksAs val="gap"/>
    <c:showDLblsOverMax val="0"/>
  </c:chart>
  <c:spPr>
    <a:noFill/>
    <a:ln w="18843">
      <a:solidFill>
        <a:schemeClr val="tx1"/>
      </a:solidFill>
      <a:prstDash val="solid"/>
    </a:ln>
  </c:spPr>
  <c:txPr>
    <a:bodyPr/>
    <a:lstStyle/>
    <a:p>
      <a:pPr>
        <a:defRPr sz="911" b="1" i="0" u="none" strike="noStrike" baseline="0">
          <a:solidFill>
            <a:schemeClr val="tx1"/>
          </a:solidFill>
          <a:latin typeface="Arial"/>
          <a:ea typeface="Arial"/>
          <a:cs typeface="Arial"/>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6" b="1" i="0" u="none" strike="noStrike" baseline="0">
                <a:solidFill>
                  <a:schemeClr val="tx1"/>
                </a:solidFill>
                <a:latin typeface="+mn-lt"/>
                <a:ea typeface="Times New Roman"/>
                <a:cs typeface="Times New Roman"/>
              </a:defRPr>
            </a:pPr>
            <a:r>
              <a:rPr lang="en-US" sz="2176" b="1" i="0" u="none" strike="noStrike" baseline="0">
                <a:solidFill>
                  <a:srgbClr val="000000"/>
                </a:solidFill>
                <a:latin typeface="+mn-lt"/>
                <a:cs typeface="Arial"/>
              </a:rPr>
              <a:t>S&amp;P 500 Stock Index</a:t>
            </a:r>
          </a:p>
          <a:p>
            <a:pPr>
              <a:defRPr sz="1566" b="1" i="0" u="none" strike="noStrike" baseline="0">
                <a:solidFill>
                  <a:schemeClr val="tx1"/>
                </a:solidFill>
                <a:latin typeface="+mn-lt"/>
                <a:ea typeface="Times New Roman"/>
                <a:cs typeface="Times New Roman"/>
              </a:defRPr>
            </a:pPr>
            <a:r>
              <a:rPr lang="en-US" sz="1187" b="1" i="0" u="none" strike="noStrike" baseline="0">
                <a:solidFill>
                  <a:srgbClr val="000000"/>
                </a:solidFill>
                <a:latin typeface="+mn-lt"/>
                <a:cs typeface="Calibri"/>
              </a:rPr>
              <a:t>(monthly average</a:t>
            </a:r>
            <a:r>
              <a:rPr lang="en-US" sz="1187" b="1" i="0" u="none" strike="noStrike" baseline="0">
                <a:solidFill>
                  <a:srgbClr val="000000"/>
                </a:solidFill>
                <a:latin typeface="+mn-lt"/>
                <a:cs typeface="Arial"/>
              </a:rPr>
              <a:t>)</a:t>
            </a:r>
          </a:p>
        </c:rich>
      </c:tx>
      <c:layout>
        <c:manualLayout>
          <c:xMode val="edge"/>
          <c:yMode val="edge"/>
          <c:x val="0.38539315627500692"/>
          <c:y val="2.3205020764927295E-2"/>
        </c:manualLayout>
      </c:layout>
      <c:overlay val="0"/>
      <c:spPr>
        <a:noFill/>
        <a:ln w="11871">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1">
                <a:lumMod val="40000"/>
                <a:lumOff val="60000"/>
              </a:schemeClr>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Sheet1!$B$2:$B$370</c:f>
              <c:numCache>
                <c:formatCode>General</c:formatCode>
                <c:ptCount val="369"/>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c:v>
                </c:pt>
                <c:pt idx="301" formatCode="0.00">
                  <c:v>3277.31</c:v>
                </c:pt>
                <c:pt idx="302" formatCode="0.00">
                  <c:v>2652.39</c:v>
                </c:pt>
                <c:pt idx="303" formatCode="0.00">
                  <c:v>2761.98</c:v>
                </c:pt>
                <c:pt idx="304" formatCode="0.00">
                  <c:v>2919.62</c:v>
                </c:pt>
                <c:pt idx="305" formatCode="0.00">
                  <c:v>3104.66</c:v>
                </c:pt>
                <c:pt idx="306" formatCode="0.00">
                  <c:v>3207.62</c:v>
                </c:pt>
                <c:pt idx="307">
                  <c:v>3391.71</c:v>
                </c:pt>
                <c:pt idx="308">
                  <c:v>3365.52</c:v>
                </c:pt>
                <c:pt idx="309">
                  <c:v>3418.7</c:v>
                </c:pt>
                <c:pt idx="310">
                  <c:v>3548.99</c:v>
                </c:pt>
                <c:pt idx="311">
                  <c:v>3695.31</c:v>
                </c:pt>
                <c:pt idx="312">
                  <c:v>3793.75</c:v>
                </c:pt>
                <c:pt idx="313">
                  <c:v>3883.43</c:v>
                </c:pt>
                <c:pt idx="314">
                  <c:v>3910.51</c:v>
                </c:pt>
                <c:pt idx="315">
                  <c:v>4141.18</c:v>
                </c:pt>
                <c:pt idx="316">
                  <c:v>4167.8500000000004</c:v>
                </c:pt>
                <c:pt idx="317">
                  <c:v>4238.49</c:v>
                </c:pt>
                <c:pt idx="318">
                  <c:v>4363.71</c:v>
                </c:pt>
                <c:pt idx="319">
                  <c:v>4454.21</c:v>
                </c:pt>
                <c:pt idx="320">
                  <c:v>4445.54</c:v>
                </c:pt>
                <c:pt idx="321">
                  <c:v>4460.71</c:v>
                </c:pt>
                <c:pt idx="322">
                  <c:v>4667.3900000000003</c:v>
                </c:pt>
                <c:pt idx="323">
                  <c:v>4674.7700000000004</c:v>
                </c:pt>
                <c:pt idx="324" formatCode="0.00">
                  <c:v>4573.8154999999997</c:v>
                </c:pt>
                <c:pt idx="325" formatCode="0.00">
                  <c:v>4435.9805263157896</c:v>
                </c:pt>
                <c:pt idx="326" formatCode="0.00">
                  <c:v>4391.2652173913048</c:v>
                </c:pt>
                <c:pt idx="327" formatCode="0.00">
                  <c:v>4391.2960000000003</c:v>
                </c:pt>
                <c:pt idx="328" formatCode="0.00">
                  <c:v>4040.36</c:v>
                </c:pt>
                <c:pt idx="329" formatCode="0.00">
                  <c:v>3898.9466666666667</c:v>
                </c:pt>
                <c:pt idx="330" formatCode="0.00">
                  <c:v>3911.7294999999999</c:v>
                </c:pt>
                <c:pt idx="331" formatCode="0.00">
                  <c:v>4158.5630434782606</c:v>
                </c:pt>
                <c:pt idx="332" formatCode="0.00">
                  <c:v>3850.5204761904761</c:v>
                </c:pt>
                <c:pt idx="333" formatCode="0.00">
                  <c:v>3726.0509523809524</c:v>
                </c:pt>
                <c:pt idx="334" formatCode="0.00">
                  <c:v>3917.4885714285715</c:v>
                </c:pt>
                <c:pt idx="335" formatCode="0.00">
                  <c:v>3912.3809523809523</c:v>
                </c:pt>
                <c:pt idx="336" formatCode="0.00">
                  <c:v>3960.6565000000001</c:v>
                </c:pt>
                <c:pt idx="337" formatCode="0.00">
                  <c:v>4079.6847368421054</c:v>
                </c:pt>
                <c:pt idx="338" formatCode="0.00">
                  <c:v>3968.5591304347827</c:v>
                </c:pt>
                <c:pt idx="339" formatCode="0.00">
                  <c:v>4121.4673684210529</c:v>
                </c:pt>
                <c:pt idx="340" formatCode="0.00">
                  <c:v>4146.1731818181815</c:v>
                </c:pt>
                <c:pt idx="341" formatCode="0.00">
                  <c:v>4345.3728571428574</c:v>
                </c:pt>
                <c:pt idx="342" formatCode="0.00">
                  <c:v>4508.0754999999999</c:v>
                </c:pt>
                <c:pt idx="343" formatCode="0.00">
                  <c:v>4457.358695652174</c:v>
                </c:pt>
                <c:pt idx="344" formatCode="0.00">
                  <c:v>4409.0950000000003</c:v>
                </c:pt>
                <c:pt idx="345" formatCode="0.00">
                  <c:v>4269.4009090909094</c:v>
                </c:pt>
                <c:pt idx="346" formatCode="0.00">
                  <c:v>4460.0633333333335</c:v>
                </c:pt>
                <c:pt idx="347" formatCode="0.00">
                  <c:v>4685.0514999999996</c:v>
                </c:pt>
                <c:pt idx="348" formatCode="0.00">
                  <c:v>4804.49</c:v>
                </c:pt>
                <c:pt idx="349" formatCode="0.00">
                  <c:v>5011.96</c:v>
                </c:pt>
                <c:pt idx="350">
                  <c:v>5170.57</c:v>
                </c:pt>
                <c:pt idx="351">
                  <c:v>5112.49</c:v>
                </c:pt>
                <c:pt idx="352">
                  <c:v>5235.2299999999996</c:v>
                </c:pt>
                <c:pt idx="353">
                  <c:v>5415.14</c:v>
                </c:pt>
                <c:pt idx="354">
                  <c:v>5538</c:v>
                </c:pt>
                <c:pt idx="355">
                  <c:v>5478.21</c:v>
                </c:pt>
                <c:pt idx="356">
                  <c:v>5621.26</c:v>
                </c:pt>
                <c:pt idx="357">
                  <c:v>5792.32</c:v>
                </c:pt>
                <c:pt idx="358">
                  <c:v>5929.92</c:v>
                </c:pt>
                <c:pt idx="359">
                  <c:v>6010.91</c:v>
                </c:pt>
                <c:pt idx="360">
                  <c:v>5979.52</c:v>
                </c:pt>
                <c:pt idx="361">
                  <c:v>6038.69</c:v>
                </c:pt>
                <c:pt idx="362">
                  <c:v>5683.98</c:v>
                </c:pt>
                <c:pt idx="363">
                  <c:v>5369.5</c:v>
                </c:pt>
                <c:pt idx="364">
                  <c:v>5810.92</c:v>
                </c:pt>
                <c:pt idx="365">
                  <c:v>6095</c:v>
                </c:pt>
              </c:numCache>
            </c:numRef>
          </c:val>
          <c:extLst>
            <c:ext xmlns:c16="http://schemas.microsoft.com/office/drawing/2014/chart" uri="{C3380CC4-5D6E-409C-BE32-E72D297353CC}">
              <c16:uniqueId val="{00000000-22CA-4291-90A8-3B73BB5A1107}"/>
            </c:ext>
          </c:extLst>
        </c:ser>
        <c:ser>
          <c:idx val="2"/>
          <c:order val="2"/>
          <c:tx>
            <c:strRef>
              <c:f>Sheet1!$D$1</c:f>
              <c:strCache>
                <c:ptCount val="1"/>
                <c:pt idx="0">
                  <c:v>Recession</c:v>
                </c:pt>
              </c:strCache>
            </c:strRef>
          </c:tx>
          <c:spPr>
            <a:solidFill>
              <a:srgbClr val="FF0000"/>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Sheet1!$D$2:$D$370</c:f>
              <c:numCache>
                <c:formatCode>General</c:formatCode>
                <c:ptCount val="369"/>
                <c:pt idx="68">
                  <c:v>6000</c:v>
                </c:pt>
                <c:pt idx="69">
                  <c:v>6000</c:v>
                </c:pt>
                <c:pt idx="70">
                  <c:v>6000</c:v>
                </c:pt>
                <c:pt idx="71">
                  <c:v>6000</c:v>
                </c:pt>
                <c:pt idx="72">
                  <c:v>6000</c:v>
                </c:pt>
                <c:pt idx="73">
                  <c:v>6000</c:v>
                </c:pt>
                <c:pt idx="74">
                  <c:v>6000</c:v>
                </c:pt>
                <c:pt idx="75">
                  <c:v>6000</c:v>
                </c:pt>
                <c:pt idx="76">
                  <c:v>6000</c:v>
                </c:pt>
                <c:pt idx="77">
                  <c:v>6000</c:v>
                </c:pt>
                <c:pt idx="155">
                  <c:v>6000</c:v>
                </c:pt>
                <c:pt idx="156">
                  <c:v>6000</c:v>
                </c:pt>
                <c:pt idx="157">
                  <c:v>6000</c:v>
                </c:pt>
                <c:pt idx="158">
                  <c:v>6000</c:v>
                </c:pt>
                <c:pt idx="159">
                  <c:v>6000</c:v>
                </c:pt>
                <c:pt idx="160">
                  <c:v>6000</c:v>
                </c:pt>
                <c:pt idx="161">
                  <c:v>6000</c:v>
                </c:pt>
                <c:pt idx="162">
                  <c:v>6000</c:v>
                </c:pt>
                <c:pt idx="163">
                  <c:v>6000</c:v>
                </c:pt>
                <c:pt idx="164">
                  <c:v>6000</c:v>
                </c:pt>
                <c:pt idx="165">
                  <c:v>6000</c:v>
                </c:pt>
                <c:pt idx="166">
                  <c:v>6000</c:v>
                </c:pt>
                <c:pt idx="167">
                  <c:v>6000</c:v>
                </c:pt>
                <c:pt idx="168">
                  <c:v>6000</c:v>
                </c:pt>
                <c:pt idx="169">
                  <c:v>6000</c:v>
                </c:pt>
                <c:pt idx="170">
                  <c:v>6000</c:v>
                </c:pt>
                <c:pt idx="171">
                  <c:v>6000</c:v>
                </c:pt>
                <c:pt idx="172">
                  <c:v>6000</c:v>
                </c:pt>
                <c:pt idx="173">
                  <c:v>6000</c:v>
                </c:pt>
                <c:pt idx="303">
                  <c:v>6000</c:v>
                </c:pt>
                <c:pt idx="304">
                  <c:v>6000</c:v>
                </c:pt>
                <c:pt idx="305">
                  <c:v>6000</c:v>
                </c:pt>
              </c:numCache>
            </c:numRef>
          </c:val>
          <c:extLst>
            <c:ext xmlns:c16="http://schemas.microsoft.com/office/drawing/2014/chart" uri="{C3380CC4-5D6E-409C-BE32-E72D297353CC}">
              <c16:uniqueId val="{00000001-22CA-4291-90A8-3B73BB5A1107}"/>
            </c:ext>
          </c:extLst>
        </c:ser>
        <c:dLbls>
          <c:showLegendKey val="0"/>
          <c:showVal val="0"/>
          <c:showCatName val="0"/>
          <c:showSerName val="0"/>
          <c:showPercent val="0"/>
          <c:showBubbleSize val="0"/>
        </c:dLbls>
        <c:axId val="237323200"/>
        <c:axId val="1"/>
      </c:areaChart>
      <c:lineChart>
        <c:grouping val="standard"/>
        <c:varyColors val="0"/>
        <c:ser>
          <c:idx val="1"/>
          <c:order val="1"/>
          <c:tx>
            <c:strRef>
              <c:f>Sheet1!$C$1</c:f>
              <c:strCache>
                <c:ptCount val="1"/>
                <c:pt idx="0">
                  <c:v>Real S&amp;P Index (Left Axis)</c:v>
                </c:pt>
              </c:strCache>
            </c:strRef>
          </c:tx>
          <c:spPr>
            <a:ln w="21983">
              <a:solidFill>
                <a:srgbClr val="339966"/>
              </a:solidFill>
              <a:prstDash val="solid"/>
            </a:ln>
          </c:spPr>
          <c:marker>
            <c:symbol val="none"/>
          </c:marke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Sheet1!$C$2:$C$370</c:f>
              <c:numCache>
                <c:formatCode>General</c:formatCode>
                <c:ptCount val="369"/>
                <c:pt idx="0">
                  <c:v>1003.9754503654485</c:v>
                </c:pt>
                <c:pt idx="1">
                  <c:v>1024.6473962889329</c:v>
                </c:pt>
                <c:pt idx="2">
                  <c:v>1053.2212562169314</c:v>
                </c:pt>
                <c:pt idx="3">
                  <c:v>1081.8988441370223</c:v>
                </c:pt>
                <c:pt idx="4">
                  <c:v>1111.7985726495726</c:v>
                </c:pt>
                <c:pt idx="5">
                  <c:v>1146.6827137795276</c:v>
                </c:pt>
                <c:pt idx="6">
                  <c:v>1148.7548803407603</c:v>
                </c:pt>
                <c:pt idx="7">
                  <c:v>1186.8153903204707</c:v>
                </c:pt>
                <c:pt idx="8">
                  <c:v>1193.763809797518</c:v>
                </c:pt>
                <c:pt idx="9">
                  <c:v>1216.4097916612377</c:v>
                </c:pt>
                <c:pt idx="10">
                  <c:v>1253.6668209499026</c:v>
                </c:pt>
                <c:pt idx="11">
                  <c:v>1251.7320356075372</c:v>
                </c:pt>
                <c:pt idx="12">
                  <c:v>1316.4374554621847</c:v>
                </c:pt>
                <c:pt idx="13">
                  <c:v>1308.8931960000002</c:v>
                </c:pt>
                <c:pt idx="14">
                  <c:v>1304.8861657877812</c:v>
                </c:pt>
                <c:pt idx="15">
                  <c:v>1328.110741960282</c:v>
                </c:pt>
                <c:pt idx="16">
                  <c:v>1340.1373337595905</c:v>
                </c:pt>
                <c:pt idx="17">
                  <c:v>1288.6907682195279</c:v>
                </c:pt>
                <c:pt idx="18">
                  <c:v>1323.3930644585985</c:v>
                </c:pt>
                <c:pt idx="19">
                  <c:v>1346.0421496183208</c:v>
                </c:pt>
                <c:pt idx="20">
                  <c:v>1394.6199089410275</c:v>
                </c:pt>
                <c:pt idx="21">
                  <c:v>1458.0123753476612</c:v>
                </c:pt>
                <c:pt idx="22">
                  <c:v>1468.3941115311909</c:v>
                </c:pt>
                <c:pt idx="23">
                  <c:v>1509.9687082338153</c:v>
                </c:pt>
                <c:pt idx="24">
                  <c:v>1570.4040794228356</c:v>
                </c:pt>
                <c:pt idx="25">
                  <c:v>1555.2228768941766</c:v>
                </c:pt>
                <c:pt idx="26">
                  <c:v>1498.8612554443052</c:v>
                </c:pt>
                <c:pt idx="27">
                  <c:v>1633.5337089430893</c:v>
                </c:pt>
                <c:pt idx="28">
                  <c:v>1718.2408308943088</c:v>
                </c:pt>
                <c:pt idx="29">
                  <c:v>1810.9230640449439</c:v>
                </c:pt>
                <c:pt idx="30">
                  <c:v>1813.4540720698253</c:v>
                </c:pt>
                <c:pt idx="31">
                  <c:v>1827.0374917910447</c:v>
                </c:pt>
                <c:pt idx="32">
                  <c:v>1850.0062</c:v>
                </c:pt>
                <c:pt idx="33">
                  <c:v>1822.8070791331268</c:v>
                </c:pt>
                <c:pt idx="34">
                  <c:v>1866.0217413729129</c:v>
                </c:pt>
                <c:pt idx="35">
                  <c:v>1866.7868618046971</c:v>
                </c:pt>
                <c:pt idx="36">
                  <c:v>1981.3413404938271</c:v>
                </c:pt>
                <c:pt idx="37">
                  <c:v>2084.0914643209876</c:v>
                </c:pt>
                <c:pt idx="38">
                  <c:v>2152.5463876543208</c:v>
                </c:pt>
                <c:pt idx="39">
                  <c:v>2142.5854271270041</c:v>
                </c:pt>
                <c:pt idx="40">
                  <c:v>2137.2567666666669</c:v>
                </c:pt>
                <c:pt idx="41">
                  <c:v>2227.439519164619</c:v>
                </c:pt>
                <c:pt idx="42">
                  <c:v>2064.5214894607839</c:v>
                </c:pt>
                <c:pt idx="43">
                  <c:v>1958.417024235006</c:v>
                </c:pt>
                <c:pt idx="44">
                  <c:v>1979.9048867278289</c:v>
                </c:pt>
                <c:pt idx="45">
                  <c:v>2189.2478073215375</c:v>
                </c:pt>
                <c:pt idx="46">
                  <c:v>2273.7424539914687</c:v>
                </c:pt>
                <c:pt idx="47">
                  <c:v>2381.5806154501215</c:v>
                </c:pt>
                <c:pt idx="48">
                  <c:v>2373.0735502125076</c:v>
                </c:pt>
                <c:pt idx="49">
                  <c:v>2439.8541981785065</c:v>
                </c:pt>
                <c:pt idx="50">
                  <c:v>2539.397098543689</c:v>
                </c:pt>
                <c:pt idx="51">
                  <c:v>2517.4758009644361</c:v>
                </c:pt>
                <c:pt idx="52">
                  <c:v>2497.9782632530118</c:v>
                </c:pt>
                <c:pt idx="53">
                  <c:v>2608.3573413253011</c:v>
                </c:pt>
                <c:pt idx="54">
                  <c:v>2496.7801419316138</c:v>
                </c:pt>
                <c:pt idx="55">
                  <c:v>2473.3160549371637</c:v>
                </c:pt>
                <c:pt idx="56">
                  <c:v>2429.0663607866504</c:v>
                </c:pt>
                <c:pt idx="57">
                  <c:v>2594.4425580011898</c:v>
                </c:pt>
                <c:pt idx="58">
                  <c:v>2659.9747928741094</c:v>
                </c:pt>
                <c:pt idx="59">
                  <c:v>2647.9320797393361</c:v>
                </c:pt>
                <c:pt idx="60">
                  <c:v>2572.1084854105134</c:v>
                </c:pt>
                <c:pt idx="61">
                  <c:v>2659.8933537647058</c:v>
                </c:pt>
                <c:pt idx="62">
                  <c:v>2679.4505628070174</c:v>
                </c:pt>
                <c:pt idx="63">
                  <c:v>2602.350546050322</c:v>
                </c:pt>
                <c:pt idx="64">
                  <c:v>2677.4191976635516</c:v>
                </c:pt>
                <c:pt idx="65">
                  <c:v>2681.9720209059233</c:v>
                </c:pt>
                <c:pt idx="66">
                  <c:v>2696.8281160393749</c:v>
                </c:pt>
                <c:pt idx="67">
                  <c:v>2665.2205483497396</c:v>
                </c:pt>
                <c:pt idx="68">
                  <c:v>2510.692135714286</c:v>
                </c:pt>
                <c:pt idx="69">
                  <c:v>2479.136235537665</c:v>
                </c:pt>
                <c:pt idx="70">
                  <c:v>2395.4753537313436</c:v>
                </c:pt>
                <c:pt idx="71">
                  <c:v>2398.4273563573884</c:v>
                </c:pt>
                <c:pt idx="72">
                  <c:v>2331.4181121867882</c:v>
                </c:pt>
                <c:pt idx="73">
                  <c:v>2112.5243971590908</c:v>
                </c:pt>
                <c:pt idx="74">
                  <c:v>2118.4287027825098</c:v>
                </c:pt>
                <c:pt idx="75">
                  <c:v>2257.960247052154</c:v>
                </c:pt>
                <c:pt idx="76">
                  <c:v>2190.5292525662717</c:v>
                </c:pt>
                <c:pt idx="77">
                  <c:v>2125.132393359595</c:v>
                </c:pt>
                <c:pt idx="78">
                  <c:v>2082.880238669673</c:v>
                </c:pt>
                <c:pt idx="79">
                  <c:v>1846.2804834272829</c:v>
                </c:pt>
                <c:pt idx="80">
                  <c:v>1895.2698992700728</c:v>
                </c:pt>
                <c:pt idx="81">
                  <c:v>1994.3304567567568</c:v>
                </c:pt>
                <c:pt idx="82">
                  <c:v>2022.3914513802818</c:v>
                </c:pt>
                <c:pt idx="83">
                  <c:v>2015.1894145434046</c:v>
                </c:pt>
                <c:pt idx="84">
                  <c:v>1942.0228912774339</c:v>
                </c:pt>
                <c:pt idx="85">
                  <c:v>2032.3168194382019</c:v>
                </c:pt>
                <c:pt idx="86">
                  <c:v>1953.2904726050417</c:v>
                </c:pt>
                <c:pt idx="87">
                  <c:v>1887.2718359174564</c:v>
                </c:pt>
                <c:pt idx="88">
                  <c:v>1771.2487615598886</c:v>
                </c:pt>
                <c:pt idx="89">
                  <c:v>1577.4286584632516</c:v>
                </c:pt>
                <c:pt idx="90">
                  <c:v>1589.5302872222221</c:v>
                </c:pt>
                <c:pt idx="91">
                  <c:v>1507.4124129639888</c:v>
                </c:pt>
                <c:pt idx="92">
                  <c:v>1482.0551018805309</c:v>
                </c:pt>
                <c:pt idx="93">
                  <c:v>1574.4701579470197</c:v>
                </c:pt>
                <c:pt idx="94">
                  <c:v>1553.2975323415978</c:v>
                </c:pt>
                <c:pt idx="95">
                  <c:v>1544.9741394939492</c:v>
                </c:pt>
                <c:pt idx="96">
                  <c:v>1538.2053590361447</c:v>
                </c:pt>
                <c:pt idx="97">
                  <c:v>1430.404951416122</c:v>
                </c:pt>
                <c:pt idx="98">
                  <c:v>1443.4157426862423</c:v>
                </c:pt>
                <c:pt idx="99">
                  <c:v>1523.2241594978166</c:v>
                </c:pt>
                <c:pt idx="100">
                  <c:v>1604.4575322033897</c:v>
                </c:pt>
                <c:pt idx="101">
                  <c:v>1691.8164500273074</c:v>
                </c:pt>
                <c:pt idx="102">
                  <c:v>1694.0393922700055</c:v>
                </c:pt>
                <c:pt idx="103">
                  <c:v>1681.5788564769648</c:v>
                </c:pt>
                <c:pt idx="104">
                  <c:v>1726.7914692598595</c:v>
                </c:pt>
                <c:pt idx="105">
                  <c:v>1761.3692364521364</c:v>
                </c:pt>
                <c:pt idx="106">
                  <c:v>1779.3478194594595</c:v>
                </c:pt>
                <c:pt idx="107">
                  <c:v>1826.5087965498653</c:v>
                </c:pt>
                <c:pt idx="108">
                  <c:v>1905.9770567901235</c:v>
                </c:pt>
                <c:pt idx="109">
                  <c:v>1920.0976659882162</c:v>
                </c:pt>
                <c:pt idx="110">
                  <c:v>1883.5165436664886</c:v>
                </c:pt>
                <c:pt idx="111">
                  <c:v>1895.7262791889004</c:v>
                </c:pt>
                <c:pt idx="112">
                  <c:v>1836.9393964930928</c:v>
                </c:pt>
                <c:pt idx="113">
                  <c:v>1880.1417355214398</c:v>
                </c:pt>
                <c:pt idx="114">
                  <c:v>1833.5355573770489</c:v>
                </c:pt>
                <c:pt idx="115">
                  <c:v>1804.5439427061312</c:v>
                </c:pt>
                <c:pt idx="116">
                  <c:v>1846.2824575342465</c:v>
                </c:pt>
                <c:pt idx="117">
                  <c:v>1837.2796613207545</c:v>
                </c:pt>
                <c:pt idx="118">
                  <c:v>1911.8541155972875</c:v>
                </c:pt>
                <c:pt idx="119">
                  <c:v>1961.3620664580073</c:v>
                </c:pt>
                <c:pt idx="120">
                  <c:v>1933.2578441544888</c:v>
                </c:pt>
                <c:pt idx="121">
                  <c:v>1954.9105635135136</c:v>
                </c:pt>
                <c:pt idx="122">
                  <c:v>1940.1438456758156</c:v>
                </c:pt>
                <c:pt idx="123">
                  <c:v>1884.7974201342286</c:v>
                </c:pt>
                <c:pt idx="124">
                  <c:v>1908.2171566115703</c:v>
                </c:pt>
                <c:pt idx="125">
                  <c:v>1946.0474281879196</c:v>
                </c:pt>
                <c:pt idx="126">
                  <c:v>1966.2072660851718</c:v>
                </c:pt>
                <c:pt idx="127">
                  <c:v>1957.4210616012238</c:v>
                </c:pt>
                <c:pt idx="128">
                  <c:v>1933.4228669014085</c:v>
                </c:pt>
                <c:pt idx="129">
                  <c:v>1877.0466430939227</c:v>
                </c:pt>
                <c:pt idx="130">
                  <c:v>1958.3925571933366</c:v>
                </c:pt>
                <c:pt idx="131">
                  <c:v>1997.4853880868247</c:v>
                </c:pt>
                <c:pt idx="132">
                  <c:v>2011.6517635725036</c:v>
                </c:pt>
                <c:pt idx="133">
                  <c:v>2007.3880697091274</c:v>
                </c:pt>
                <c:pt idx="134">
                  <c:v>2031.2041920881322</c:v>
                </c:pt>
                <c:pt idx="135">
                  <c:v>2034.2685805680121</c:v>
                </c:pt>
                <c:pt idx="136">
                  <c:v>2009.2342771982114</c:v>
                </c:pt>
                <c:pt idx="137">
                  <c:v>1946.956026164519</c:v>
                </c:pt>
                <c:pt idx="138">
                  <c:v>1947.403095909315</c:v>
                </c:pt>
                <c:pt idx="139">
                  <c:v>1980.2025912659469</c:v>
                </c:pt>
                <c:pt idx="140">
                  <c:v>2037.3680499999998</c:v>
                </c:pt>
                <c:pt idx="141">
                  <c:v>2117.2163690936109</c:v>
                </c:pt>
                <c:pt idx="142">
                  <c:v>2155.3599921782179</c:v>
                </c:pt>
                <c:pt idx="143">
                  <c:v>2186.5870422451994</c:v>
                </c:pt>
                <c:pt idx="144">
                  <c:v>2194.8936596587641</c:v>
                </c:pt>
                <c:pt idx="145">
                  <c:v>2218.0857866285392</c:v>
                </c:pt>
                <c:pt idx="146">
                  <c:v>2148.8185441915748</c:v>
                </c:pt>
                <c:pt idx="147">
                  <c:v>2228.7281407840546</c:v>
                </c:pt>
                <c:pt idx="148">
                  <c:v>2291.5861967062469</c:v>
                </c:pt>
                <c:pt idx="149">
                  <c:v>2291.34267378905</c:v>
                </c:pt>
                <c:pt idx="150">
                  <c:v>2296.6486698169101</c:v>
                </c:pt>
                <c:pt idx="151">
                  <c:v>2196.1738123052769</c:v>
                </c:pt>
                <c:pt idx="152">
                  <c:v>2250.8020833672981</c:v>
                </c:pt>
                <c:pt idx="153">
                  <c:v>2307.6426140828912</c:v>
                </c:pt>
                <c:pt idx="154">
                  <c:v>2176.2264163275372</c:v>
                </c:pt>
                <c:pt idx="155">
                  <c:v>2193.4257079618815</c:v>
                </c:pt>
                <c:pt idx="156">
                  <c:v>2037.4227654660795</c:v>
                </c:pt>
                <c:pt idx="157">
                  <c:v>1997.2909043806153</c:v>
                </c:pt>
                <c:pt idx="158">
                  <c:v>1934.4544554486338</c:v>
                </c:pt>
                <c:pt idx="159">
                  <c:v>2008.4365901973433</c:v>
                </c:pt>
                <c:pt idx="160">
                  <c:v>2044.3346877439501</c:v>
                </c:pt>
                <c:pt idx="161">
                  <c:v>1933.7886330088336</c:v>
                </c:pt>
                <c:pt idx="162">
                  <c:v>1799.9402062862987</c:v>
                </c:pt>
                <c:pt idx="163">
                  <c:v>1837.2326808724681</c:v>
                </c:pt>
                <c:pt idx="164">
                  <c:v>1743.3262213023752</c:v>
                </c:pt>
                <c:pt idx="165">
                  <c:v>1399.8098392343602</c:v>
                </c:pt>
                <c:pt idx="166">
                  <c:v>1298.8935510610688</c:v>
                </c:pt>
                <c:pt idx="167">
                  <c:v>1301.5491964919252</c:v>
                </c:pt>
                <c:pt idx="168">
                  <c:v>1280.5403877200815</c:v>
                </c:pt>
                <c:pt idx="169">
                  <c:v>1186.9348466153592</c:v>
                </c:pt>
                <c:pt idx="170">
                  <c:v>1117.1368616673333</c:v>
                </c:pt>
                <c:pt idx="171">
                  <c:v>1250.1768536859277</c:v>
                </c:pt>
                <c:pt idx="172">
                  <c:v>1328.2018173427157</c:v>
                </c:pt>
                <c:pt idx="173">
                  <c:v>1351.8790822663998</c:v>
                </c:pt>
                <c:pt idx="174">
                  <c:v>1366.4455679113848</c:v>
                </c:pt>
                <c:pt idx="175">
                  <c:v>1469.4309474807956</c:v>
                </c:pt>
                <c:pt idx="176">
                  <c:v>1517.1890230287081</c:v>
                </c:pt>
                <c:pt idx="177">
                  <c:v>1546.1145284491638</c:v>
                </c:pt>
                <c:pt idx="178">
                  <c:v>1570.4121271375564</c:v>
                </c:pt>
                <c:pt idx="179">
                  <c:v>1601.779104013398</c:v>
                </c:pt>
                <c:pt idx="180">
                  <c:v>1619.7719904895903</c:v>
                </c:pt>
                <c:pt idx="181">
                  <c:v>1571.648175195254</c:v>
                </c:pt>
                <c:pt idx="182">
                  <c:v>1661.8430043266023</c:v>
                </c:pt>
                <c:pt idx="183">
                  <c:v>1726.7441976614857</c:v>
                </c:pt>
                <c:pt idx="184">
                  <c:v>1623.3868199907956</c:v>
                </c:pt>
                <c:pt idx="185">
                  <c:v>1563.8665783304712</c:v>
                </c:pt>
                <c:pt idx="186">
                  <c:v>1555.8228367381264</c:v>
                </c:pt>
                <c:pt idx="187">
                  <c:v>1564.3144324454049</c:v>
                </c:pt>
                <c:pt idx="188">
                  <c:v>1611.7784989036763</c:v>
                </c:pt>
                <c:pt idx="189">
                  <c:v>1677.0433875051933</c:v>
                </c:pt>
                <c:pt idx="190">
                  <c:v>1711.7912666888292</c:v>
                </c:pt>
                <c:pt idx="191">
                  <c:v>1765.5771739876266</c:v>
                </c:pt>
                <c:pt idx="192">
                  <c:v>1818.1202850339303</c:v>
                </c:pt>
                <c:pt idx="193">
                  <c:v>1866.6941260966751</c:v>
                </c:pt>
                <c:pt idx="194">
                  <c:v>1833.7065073769536</c:v>
                </c:pt>
                <c:pt idx="195">
                  <c:v>1862.9413681971328</c:v>
                </c:pt>
                <c:pt idx="196">
                  <c:v>1866.5254774676832</c:v>
                </c:pt>
                <c:pt idx="197">
                  <c:v>1795.3638060905846</c:v>
                </c:pt>
                <c:pt idx="198">
                  <c:v>1843.3875388371523</c:v>
                </c:pt>
                <c:pt idx="199">
                  <c:v>1643.6253053152061</c:v>
                </c:pt>
                <c:pt idx="200">
                  <c:v>1624.2528436784246</c:v>
                </c:pt>
                <c:pt idx="201">
                  <c:v>1669.2534949971334</c:v>
                </c:pt>
                <c:pt idx="202">
                  <c:v>1692.6724445228001</c:v>
                </c:pt>
                <c:pt idx="203">
                  <c:v>1715.6019487569476</c:v>
                </c:pt>
                <c:pt idx="204">
                  <c:v>1789.7283961622527</c:v>
                </c:pt>
                <c:pt idx="205">
                  <c:v>1857.1915543421992</c:v>
                </c:pt>
                <c:pt idx="206">
                  <c:v>1903.673340586608</c:v>
                </c:pt>
                <c:pt idx="207">
                  <c:v>1896.6733755108271</c:v>
                </c:pt>
                <c:pt idx="208">
                  <c:v>1838.700007090983</c:v>
                </c:pt>
                <c:pt idx="209">
                  <c:v>1815.8146735397593</c:v>
                </c:pt>
                <c:pt idx="210">
                  <c:v>1865.0702829441357</c:v>
                </c:pt>
                <c:pt idx="211">
                  <c:v>1913.8391204681666</c:v>
                </c:pt>
                <c:pt idx="212">
                  <c:v>1959.0121142488581</c:v>
                </c:pt>
                <c:pt idx="213">
                  <c:v>1946.1594553769241</c:v>
                </c:pt>
                <c:pt idx="214">
                  <c:v>1890.7189337086863</c:v>
                </c:pt>
                <c:pt idx="215">
                  <c:v>1928.6074726041318</c:v>
                </c:pt>
                <c:pt idx="216">
                  <c:v>2003.4358116212172</c:v>
                </c:pt>
                <c:pt idx="217">
                  <c:v>2035.5769808087937</c:v>
                </c:pt>
                <c:pt idx="218">
                  <c:v>2093.3079382200081</c:v>
                </c:pt>
                <c:pt idx="219">
                  <c:v>2124.5684058316115</c:v>
                </c:pt>
                <c:pt idx="220">
                  <c:v>2217.1726433093277</c:v>
                </c:pt>
                <c:pt idx="221">
                  <c:v>2183.4844352632067</c:v>
                </c:pt>
                <c:pt idx="222">
                  <c:v>2246.3987777465868</c:v>
                </c:pt>
                <c:pt idx="223">
                  <c:v>2242.9539949198479</c:v>
                </c:pt>
                <c:pt idx="224">
                  <c:v>2265.038066305116</c:v>
                </c:pt>
                <c:pt idx="225">
                  <c:v>2307.9082575764437</c:v>
                </c:pt>
                <c:pt idx="226">
                  <c:v>2388.7264211814181</c:v>
                </c:pt>
                <c:pt idx="227">
                  <c:v>2414.7980838279132</c:v>
                </c:pt>
                <c:pt idx="228">
                  <c:v>2428.3888222427663</c:v>
                </c:pt>
                <c:pt idx="229">
                  <c:v>2418.6350590365914</c:v>
                </c:pt>
                <c:pt idx="230">
                  <c:v>2475.4615531926638</c:v>
                </c:pt>
                <c:pt idx="231">
                  <c:v>2471.8344308896171</c:v>
                </c:pt>
                <c:pt idx="232">
                  <c:v>2500.8914820556897</c:v>
                </c:pt>
                <c:pt idx="233">
                  <c:v>2573.3508346963254</c:v>
                </c:pt>
                <c:pt idx="234">
                  <c:v>2604.7956527623646</c:v>
                </c:pt>
                <c:pt idx="235">
                  <c:v>2589.9385889033942</c:v>
                </c:pt>
                <c:pt idx="236">
                  <c:v>2631.5986858933115</c:v>
                </c:pt>
                <c:pt idx="237">
                  <c:v>2558.2345137910966</c:v>
                </c:pt>
                <c:pt idx="238">
                  <c:v>2705.0171073436745</c:v>
                </c:pt>
                <c:pt idx="239">
                  <c:v>2726.2503012662241</c:v>
                </c:pt>
                <c:pt idx="240">
                  <c:v>2708.8874124712388</c:v>
                </c:pt>
                <c:pt idx="241">
                  <c:v>2774.0036702157031</c:v>
                </c:pt>
                <c:pt idx="242">
                  <c:v>2763.618941367783</c:v>
                </c:pt>
                <c:pt idx="243">
                  <c:v>2780.4809480570057</c:v>
                </c:pt>
                <c:pt idx="244">
                  <c:v>2793.9356887494819</c:v>
                </c:pt>
                <c:pt idx="245">
                  <c:v>2769.5234373544308</c:v>
                </c:pt>
                <c:pt idx="246">
                  <c:v>2758.3680193336245</c:v>
                </c:pt>
                <c:pt idx="247">
                  <c:v>2686.8867044996196</c:v>
                </c:pt>
                <c:pt idx="248">
                  <c:v>2566.911008632494</c:v>
                </c:pt>
                <c:pt idx="249">
                  <c:v>2670.423310401955</c:v>
                </c:pt>
                <c:pt idx="250">
                  <c:v>2740.7441571745044</c:v>
                </c:pt>
                <c:pt idx="251">
                  <c:v>2708.7018149153982</c:v>
                </c:pt>
                <c:pt idx="252">
                  <c:v>2531.2066904549511</c:v>
                </c:pt>
                <c:pt idx="253">
                  <c:v>2515.8442894461859</c:v>
                </c:pt>
                <c:pt idx="254">
                  <c:v>2662.7607161458332</c:v>
                </c:pt>
                <c:pt idx="255">
                  <c:v>2722.9043581375108</c:v>
                </c:pt>
                <c:pt idx="256">
                  <c:v>2703.407346477039</c:v>
                </c:pt>
                <c:pt idx="257">
                  <c:v>2719.860659140295</c:v>
                </c:pt>
                <c:pt idx="258">
                  <c:v>2806.1241419236076</c:v>
                </c:pt>
                <c:pt idx="259">
                  <c:v>2838.1966547631423</c:v>
                </c:pt>
                <c:pt idx="260">
                  <c:v>2805.0435219922379</c:v>
                </c:pt>
                <c:pt idx="261">
                  <c:v>2779.4607976305219</c:v>
                </c:pt>
                <c:pt idx="262">
                  <c:v>2804.648982588647</c:v>
                </c:pt>
                <c:pt idx="263">
                  <c:v>2903.0811064264726</c:v>
                </c:pt>
                <c:pt idx="264">
                  <c:v>2928.0573442028094</c:v>
                </c:pt>
                <c:pt idx="265">
                  <c:v>2993.8034390137946</c:v>
                </c:pt>
                <c:pt idx="266">
                  <c:v>3042.6522472241813</c:v>
                </c:pt>
                <c:pt idx="267">
                  <c:v>3029.2592397816479</c:v>
                </c:pt>
                <c:pt idx="268">
                  <c:v>3077.9153903214697</c:v>
                </c:pt>
                <c:pt idx="269">
                  <c:v>3125.5293417102507</c:v>
                </c:pt>
                <c:pt idx="270">
                  <c:v>3150.3207436855919</c:v>
                </c:pt>
                <c:pt idx="271">
                  <c:v>3140.9538242047774</c:v>
                </c:pt>
                <c:pt idx="272">
                  <c:v>3171.5872199971595</c:v>
                </c:pt>
                <c:pt idx="273">
                  <c:v>3250.6971608832805</c:v>
                </c:pt>
                <c:pt idx="274">
                  <c:v>3288.4655608126691</c:v>
                </c:pt>
                <c:pt idx="275">
                  <c:v>3371.0424630657171</c:v>
                </c:pt>
                <c:pt idx="276">
                  <c:v>3514.8302982813557</c:v>
                </c:pt>
                <c:pt idx="277">
                  <c:v>3399.0423375238947</c:v>
                </c:pt>
                <c:pt idx="278">
                  <c:v>3395.3861500859452</c:v>
                </c:pt>
                <c:pt idx="279">
                  <c:v>3324.9938192920827</c:v>
                </c:pt>
                <c:pt idx="280">
                  <c:v>3377.3364607323997</c:v>
                </c:pt>
                <c:pt idx="281">
                  <c:v>3440.3205064975418</c:v>
                </c:pt>
                <c:pt idx="282">
                  <c:v>3486.6732099325673</c:v>
                </c:pt>
                <c:pt idx="283">
                  <c:v>3560.411088956263</c:v>
                </c:pt>
                <c:pt idx="284">
                  <c:v>3607.3903014489538</c:v>
                </c:pt>
                <c:pt idx="285">
                  <c:v>3455.0362209421933</c:v>
                </c:pt>
                <c:pt idx="286">
                  <c:v>3380.227538342162</c:v>
                </c:pt>
                <c:pt idx="287">
                  <c:v>3184.5097403537643</c:v>
                </c:pt>
                <c:pt idx="288">
                  <c:v>3236.863238029624</c:v>
                </c:pt>
                <c:pt idx="289">
                  <c:v>3409.7018985547866</c:v>
                </c:pt>
                <c:pt idx="290">
                  <c:v>3457.4226741702946</c:v>
                </c:pt>
                <c:pt idx="291">
                  <c:v>3567.0937112363995</c:v>
                </c:pt>
                <c:pt idx="292">
                  <c:v>3505.9250640041364</c:v>
                </c:pt>
                <c:pt idx="293">
                  <c:v>3550.6285368692038</c:v>
                </c:pt>
                <c:pt idx="294">
                  <c:v>3672.3026119420492</c:v>
                </c:pt>
                <c:pt idx="295">
                  <c:v>3548.1915238482088</c:v>
                </c:pt>
                <c:pt idx="296">
                  <c:v>3646.2525969660333</c:v>
                </c:pt>
                <c:pt idx="297">
                  <c:v>3630.5104746942507</c:v>
                </c:pt>
                <c:pt idx="298">
                  <c:v>3774.9941507451163</c:v>
                </c:pt>
                <c:pt idx="299">
                  <c:v>3851.1353458608824</c:v>
                </c:pt>
                <c:pt idx="300">
                  <c:v>3969.8854364132153</c:v>
                </c:pt>
                <c:pt idx="301">
                  <c:v>3963.6025764717683</c:v>
                </c:pt>
                <c:pt idx="302">
                  <c:v>3221.4388776292853</c:v>
                </c:pt>
                <c:pt idx="303">
                  <c:v>3381.0493168206272</c:v>
                </c:pt>
                <c:pt idx="304">
                  <c:v>3577.9061672555576</c:v>
                </c:pt>
                <c:pt idx="305">
                  <c:v>3787.5537674121802</c:v>
                </c:pt>
                <c:pt idx="306">
                  <c:v>3891.8993571406454</c:v>
                </c:pt>
                <c:pt idx="307">
                  <c:v>4100.0609298828685</c:v>
                </c:pt>
                <c:pt idx="308">
                  <c:v>4059.2455796669365</c:v>
                </c:pt>
                <c:pt idx="309">
                  <c:v>4118.6659153349292</c:v>
                </c:pt>
                <c:pt idx="310">
                  <c:v>4265.0454422660459</c:v>
                </c:pt>
                <c:pt idx="311">
                  <c:v>4422.0733403561007</c:v>
                </c:pt>
                <c:pt idx="312">
                  <c:v>4531.002112236114</c:v>
                </c:pt>
                <c:pt idx="313">
                  <c:v>4619.3697682323973</c:v>
                </c:pt>
                <c:pt idx="314">
                  <c:v>4628.2807079385448</c:v>
                </c:pt>
                <c:pt idx="315">
                  <c:v>4867.4451555002397</c:v>
                </c:pt>
                <c:pt idx="316">
                  <c:v>4867.7703347339566</c:v>
                </c:pt>
                <c:pt idx="317">
                  <c:v>4909.8170560547396</c:v>
                </c:pt>
                <c:pt idx="318">
                  <c:v>5030.1530590380662</c:v>
                </c:pt>
                <c:pt idx="319">
                  <c:v>5119.5109705303366</c:v>
                </c:pt>
                <c:pt idx="320">
                  <c:v>5089.0620524522883</c:v>
                </c:pt>
                <c:pt idx="321">
                  <c:v>5059.3785465608426</c:v>
                </c:pt>
                <c:pt idx="322">
                  <c:v>5248.8906210567475</c:v>
                </c:pt>
                <c:pt idx="323">
                  <c:v>5219.5782783254044</c:v>
                </c:pt>
                <c:pt idx="324">
                  <c:v>5078.2487658096952</c:v>
                </c:pt>
                <c:pt idx="325">
                  <c:v>4888.0830770832927</c:v>
                </c:pt>
                <c:pt idx="326">
                  <c:v>4788.0249855489783</c:v>
                </c:pt>
                <c:pt idx="327">
                  <c:v>4767.9786956268781</c:v>
                </c:pt>
                <c:pt idx="328">
                  <c:v>4347.8671749971691</c:v>
                </c:pt>
                <c:pt idx="329">
                  <c:v>4143.962440801457</c:v>
                </c:pt>
                <c:pt idx="330">
                  <c:v>4157.8163621333188</c:v>
                </c:pt>
                <c:pt idx="331">
                  <c:v>4416.7044543828706</c:v>
                </c:pt>
                <c:pt idx="332">
                  <c:v>4073.9185161078108</c:v>
                </c:pt>
                <c:pt idx="333">
                  <c:v>3922.0838415775361</c:v>
                </c:pt>
                <c:pt idx="334">
                  <c:v>4112.7543521278749</c:v>
                </c:pt>
                <c:pt idx="335">
                  <c:v>4105.1378442760306</c:v>
                </c:pt>
                <c:pt idx="336">
                  <c:v>4134.4287281459337</c:v>
                </c:pt>
                <c:pt idx="337">
                  <c:v>4242.3936740895051</c:v>
                </c:pt>
                <c:pt idx="338">
                  <c:v>4123.6220716956723</c:v>
                </c:pt>
                <c:pt idx="339">
                  <c:v>4264.3026145440954</c:v>
                </c:pt>
                <c:pt idx="340">
                  <c:v>4285.1557113977606</c:v>
                </c:pt>
                <c:pt idx="341">
                  <c:v>4481.6075281869871</c:v>
                </c:pt>
                <c:pt idx="342">
                  <c:v>4639.8720531828976</c:v>
                </c:pt>
                <c:pt idx="343">
                  <c:v>4564.3136425864213</c:v>
                </c:pt>
                <c:pt idx="344">
                  <c:v>4498.7151848754256</c:v>
                </c:pt>
                <c:pt idx="345">
                  <c:v>4352.7395437562691</c:v>
                </c:pt>
                <c:pt idx="346">
                  <c:v>4539.8459118553537</c:v>
                </c:pt>
                <c:pt idx="347">
                  <c:v>4757.7684182942385</c:v>
                </c:pt>
                <c:pt idx="348">
                  <c:v>4864.2</c:v>
                </c:pt>
                <c:pt idx="349">
                  <c:v>5051.92</c:v>
                </c:pt>
                <c:pt idx="350">
                  <c:v>5192.1639999999998</c:v>
                </c:pt>
                <c:pt idx="351">
                  <c:v>5117.8280000000004</c:v>
                </c:pt>
                <c:pt idx="352">
                  <c:v>5240.3950000000004</c:v>
                </c:pt>
                <c:pt idx="353">
                  <c:v>5423.53</c:v>
                </c:pt>
                <c:pt idx="354">
                  <c:v>5538</c:v>
                </c:pt>
                <c:pt idx="355">
                  <c:v>5434</c:v>
                </c:pt>
                <c:pt idx="356">
                  <c:v>5621.26</c:v>
                </c:pt>
                <c:pt idx="357">
                  <c:v>5704</c:v>
                </c:pt>
                <c:pt idx="358">
                  <c:v>5929</c:v>
                </c:pt>
                <c:pt idx="359">
                  <c:v>6074</c:v>
                </c:pt>
                <c:pt idx="360">
                  <c:v>5979.52</c:v>
                </c:pt>
                <c:pt idx="361">
                  <c:v>6038.69</c:v>
                </c:pt>
                <c:pt idx="362">
                  <c:v>5683.98</c:v>
                </c:pt>
                <c:pt idx="363">
                  <c:v>5369.5</c:v>
                </c:pt>
                <c:pt idx="364">
                  <c:v>5810.92</c:v>
                </c:pt>
                <c:pt idx="365">
                  <c:v>6095</c:v>
                </c:pt>
              </c:numCache>
            </c:numRef>
          </c:val>
          <c:smooth val="0"/>
          <c:extLst>
            <c:ext xmlns:c16="http://schemas.microsoft.com/office/drawing/2014/chart" uri="{C3380CC4-5D6E-409C-BE32-E72D297353CC}">
              <c16:uniqueId val="{00000002-22CA-4291-90A8-3B73BB5A1107}"/>
            </c:ext>
          </c:extLst>
        </c:ser>
        <c:dLbls>
          <c:showLegendKey val="0"/>
          <c:showVal val="0"/>
          <c:showCatName val="0"/>
          <c:showSerName val="0"/>
          <c:showPercent val="0"/>
          <c:showBubbleSize val="0"/>
        </c:dLbls>
        <c:marker val="1"/>
        <c:smooth val="0"/>
        <c:axId val="237323200"/>
        <c:axId val="1"/>
      </c:lineChart>
      <c:lineChart>
        <c:grouping val="standard"/>
        <c:varyColors val="0"/>
        <c:ser>
          <c:idx val="3"/>
          <c:order val="3"/>
          <c:tx>
            <c:strRef>
              <c:f>Sheet1!$E$1</c:f>
              <c:strCache>
                <c:ptCount val="1"/>
                <c:pt idx="0">
                  <c:v>Price-Earnings Ratio (Right Axis)</c:v>
                </c:pt>
              </c:strCache>
            </c:strRef>
          </c:tx>
          <c:spPr>
            <a:ln w="21983">
              <a:solidFill>
                <a:srgbClr val="7030A0"/>
              </a:solidFill>
              <a:prstDash val="solid"/>
            </a:ln>
          </c:spPr>
          <c:marker>
            <c:symbol val="x"/>
            <c:size val="2"/>
            <c:spPr>
              <a:noFill/>
              <a:ln>
                <a:noFill/>
                <a:prstDash val="solid"/>
              </a:ln>
            </c:spPr>
          </c:marker>
          <c:cat>
            <c:strRef>
              <c:f>Sheet1!$A$2:$A$370</c:f>
              <c:strCache>
                <c:ptCount val="364"/>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57">
                  <c:v>25</c:v>
                </c:pt>
                <c:pt idx="358">
                  <c:v>25</c:v>
                </c:pt>
                <c:pt idx="359">
                  <c:v>25</c:v>
                </c:pt>
                <c:pt idx="360">
                  <c:v>25</c:v>
                </c:pt>
                <c:pt idx="361">
                  <c:v>25</c:v>
                </c:pt>
                <c:pt idx="362">
                  <c:v>25</c:v>
                </c:pt>
                <c:pt idx="363">
                  <c:v>25</c:v>
                </c:pt>
              </c:strCache>
            </c:strRef>
          </c:cat>
          <c:val>
            <c:numRef>
              <c:f>Sheet1!$E$2:$E$370</c:f>
              <c:numCache>
                <c:formatCode>General</c:formatCode>
                <c:ptCount val="369"/>
                <c:pt idx="0">
                  <c:v>20.22</c:v>
                </c:pt>
                <c:pt idx="1">
                  <c:v>20.8</c:v>
                </c:pt>
                <c:pt idx="2">
                  <c:v>21.15</c:v>
                </c:pt>
                <c:pt idx="3">
                  <c:v>21.64</c:v>
                </c:pt>
                <c:pt idx="4">
                  <c:v>22.19</c:v>
                </c:pt>
                <c:pt idx="5">
                  <c:v>22.72</c:v>
                </c:pt>
                <c:pt idx="6">
                  <c:v>23.37</c:v>
                </c:pt>
                <c:pt idx="7">
                  <c:v>23.28</c:v>
                </c:pt>
                <c:pt idx="8">
                  <c:v>23.94</c:v>
                </c:pt>
                <c:pt idx="9">
                  <c:v>23.93</c:v>
                </c:pt>
                <c:pt idx="10">
                  <c:v>24.35</c:v>
                </c:pt>
                <c:pt idx="11">
                  <c:v>25.03</c:v>
                </c:pt>
                <c:pt idx="12">
                  <c:v>24.76</c:v>
                </c:pt>
                <c:pt idx="13">
                  <c:v>25.97</c:v>
                </c:pt>
                <c:pt idx="14">
                  <c:v>25.63</c:v>
                </c:pt>
                <c:pt idx="15">
                  <c:v>25.42</c:v>
                </c:pt>
                <c:pt idx="16">
                  <c:v>25.81</c:v>
                </c:pt>
                <c:pt idx="17">
                  <c:v>25.96</c:v>
                </c:pt>
                <c:pt idx="18">
                  <c:v>24.86</c:v>
                </c:pt>
                <c:pt idx="19">
                  <c:v>25.41</c:v>
                </c:pt>
                <c:pt idx="20">
                  <c:v>25.68</c:v>
                </c:pt>
                <c:pt idx="21">
                  <c:v>26.48</c:v>
                </c:pt>
                <c:pt idx="22">
                  <c:v>27.58</c:v>
                </c:pt>
                <c:pt idx="23">
                  <c:v>27.72</c:v>
                </c:pt>
                <c:pt idx="24">
                  <c:v>28.33</c:v>
                </c:pt>
                <c:pt idx="25">
                  <c:v>29.26</c:v>
                </c:pt>
                <c:pt idx="26">
                  <c:v>28.8</c:v>
                </c:pt>
                <c:pt idx="27">
                  <c:v>27.58</c:v>
                </c:pt>
                <c:pt idx="28">
                  <c:v>29.93</c:v>
                </c:pt>
                <c:pt idx="29">
                  <c:v>31.25</c:v>
                </c:pt>
                <c:pt idx="30">
                  <c:v>32.76</c:v>
                </c:pt>
                <c:pt idx="31">
                  <c:v>32.58</c:v>
                </c:pt>
                <c:pt idx="32">
                  <c:v>32.659999999999997</c:v>
                </c:pt>
                <c:pt idx="33">
                  <c:v>32.9</c:v>
                </c:pt>
                <c:pt idx="34">
                  <c:v>32.33</c:v>
                </c:pt>
                <c:pt idx="35">
                  <c:v>33.03</c:v>
                </c:pt>
                <c:pt idx="36">
                  <c:v>32.86</c:v>
                </c:pt>
                <c:pt idx="37">
                  <c:v>34.71</c:v>
                </c:pt>
                <c:pt idx="38">
                  <c:v>36.29</c:v>
                </c:pt>
                <c:pt idx="39">
                  <c:v>37.270000000000003</c:v>
                </c:pt>
                <c:pt idx="40">
                  <c:v>36.950000000000003</c:v>
                </c:pt>
                <c:pt idx="41">
                  <c:v>36.799999999999997</c:v>
                </c:pt>
                <c:pt idx="42">
                  <c:v>38.26</c:v>
                </c:pt>
                <c:pt idx="43">
                  <c:v>35.42</c:v>
                </c:pt>
                <c:pt idx="44">
                  <c:v>33.53</c:v>
                </c:pt>
                <c:pt idx="45">
                  <c:v>33.770000000000003</c:v>
                </c:pt>
                <c:pt idx="46">
                  <c:v>37.369999999999997</c:v>
                </c:pt>
                <c:pt idx="47">
                  <c:v>38.82</c:v>
                </c:pt>
                <c:pt idx="48">
                  <c:v>40.57</c:v>
                </c:pt>
                <c:pt idx="49">
                  <c:v>40.4</c:v>
                </c:pt>
                <c:pt idx="50">
                  <c:v>41.35</c:v>
                </c:pt>
                <c:pt idx="51">
                  <c:v>42.7</c:v>
                </c:pt>
                <c:pt idx="52">
                  <c:v>42.55</c:v>
                </c:pt>
                <c:pt idx="53">
                  <c:v>42.18</c:v>
                </c:pt>
                <c:pt idx="54">
                  <c:v>43.83</c:v>
                </c:pt>
                <c:pt idx="55">
                  <c:v>41.93</c:v>
                </c:pt>
                <c:pt idx="56">
                  <c:v>41.32</c:v>
                </c:pt>
                <c:pt idx="57">
                  <c:v>40.549999999999997</c:v>
                </c:pt>
                <c:pt idx="58">
                  <c:v>43.21</c:v>
                </c:pt>
                <c:pt idx="59">
                  <c:v>44.19</c:v>
                </c:pt>
                <c:pt idx="60">
                  <c:v>43.77</c:v>
                </c:pt>
                <c:pt idx="61">
                  <c:v>42.18</c:v>
                </c:pt>
                <c:pt idx="62">
                  <c:v>43.22</c:v>
                </c:pt>
                <c:pt idx="63">
                  <c:v>43.53</c:v>
                </c:pt>
                <c:pt idx="64">
                  <c:v>41.96</c:v>
                </c:pt>
                <c:pt idx="65">
                  <c:v>42.78</c:v>
                </c:pt>
                <c:pt idx="66">
                  <c:v>42.75</c:v>
                </c:pt>
                <c:pt idx="67">
                  <c:v>42.87</c:v>
                </c:pt>
                <c:pt idx="68">
                  <c:v>41.89</c:v>
                </c:pt>
                <c:pt idx="69">
                  <c:v>39.369999999999997</c:v>
                </c:pt>
                <c:pt idx="70">
                  <c:v>38.78</c:v>
                </c:pt>
                <c:pt idx="71">
                  <c:v>37.270000000000003</c:v>
                </c:pt>
                <c:pt idx="72">
                  <c:v>36.979999999999997</c:v>
                </c:pt>
                <c:pt idx="73">
                  <c:v>35.83</c:v>
                </c:pt>
                <c:pt idx="74">
                  <c:v>32.32</c:v>
                </c:pt>
                <c:pt idx="75">
                  <c:v>32.17</c:v>
                </c:pt>
                <c:pt idx="76">
                  <c:v>34.07</c:v>
                </c:pt>
                <c:pt idx="77">
                  <c:v>33.07</c:v>
                </c:pt>
                <c:pt idx="78">
                  <c:v>32.159999999999997</c:v>
                </c:pt>
                <c:pt idx="79">
                  <c:v>31.4</c:v>
                </c:pt>
                <c:pt idx="80">
                  <c:v>27.67</c:v>
                </c:pt>
                <c:pt idx="81">
                  <c:v>28.58</c:v>
                </c:pt>
                <c:pt idx="82">
                  <c:v>30.01</c:v>
                </c:pt>
                <c:pt idx="83">
                  <c:v>30.5</c:v>
                </c:pt>
                <c:pt idx="84">
                  <c:v>30.28</c:v>
                </c:pt>
                <c:pt idx="85">
                  <c:v>29.09</c:v>
                </c:pt>
                <c:pt idx="86">
                  <c:v>30.29</c:v>
                </c:pt>
                <c:pt idx="87">
                  <c:v>29.01</c:v>
                </c:pt>
                <c:pt idx="88">
                  <c:v>28.13</c:v>
                </c:pt>
                <c:pt idx="89">
                  <c:v>26.39</c:v>
                </c:pt>
                <c:pt idx="90">
                  <c:v>23.46</c:v>
                </c:pt>
                <c:pt idx="91">
                  <c:v>23.59</c:v>
                </c:pt>
                <c:pt idx="92">
                  <c:v>22.36</c:v>
                </c:pt>
                <c:pt idx="93">
                  <c:v>21.96</c:v>
                </c:pt>
                <c:pt idx="94">
                  <c:v>23.35</c:v>
                </c:pt>
                <c:pt idx="95">
                  <c:v>23.1</c:v>
                </c:pt>
                <c:pt idx="96">
                  <c:v>22.9</c:v>
                </c:pt>
                <c:pt idx="97">
                  <c:v>21.21</c:v>
                </c:pt>
                <c:pt idx="98">
                  <c:v>21.31</c:v>
                </c:pt>
                <c:pt idx="99">
                  <c:v>22.43</c:v>
                </c:pt>
                <c:pt idx="100">
                  <c:v>23.59</c:v>
                </c:pt>
                <c:pt idx="101">
                  <c:v>24.83</c:v>
                </c:pt>
                <c:pt idx="102">
                  <c:v>24.87</c:v>
                </c:pt>
                <c:pt idx="103">
                  <c:v>24.64</c:v>
                </c:pt>
                <c:pt idx="104">
                  <c:v>25.24</c:v>
                </c:pt>
                <c:pt idx="105">
                  <c:v>25.68</c:v>
                </c:pt>
                <c:pt idx="106">
                  <c:v>25.95</c:v>
                </c:pt>
                <c:pt idx="107">
                  <c:v>26.64</c:v>
                </c:pt>
                <c:pt idx="108">
                  <c:v>27.66</c:v>
                </c:pt>
                <c:pt idx="109">
                  <c:v>27.65</c:v>
                </c:pt>
                <c:pt idx="110">
                  <c:v>26.89</c:v>
                </c:pt>
                <c:pt idx="111">
                  <c:v>26.9</c:v>
                </c:pt>
                <c:pt idx="112">
                  <c:v>25.9</c:v>
                </c:pt>
                <c:pt idx="113">
                  <c:v>26.4</c:v>
                </c:pt>
                <c:pt idx="114">
                  <c:v>25.7</c:v>
                </c:pt>
                <c:pt idx="115">
                  <c:v>25.17</c:v>
                </c:pt>
                <c:pt idx="116">
                  <c:v>25.67</c:v>
                </c:pt>
                <c:pt idx="117">
                  <c:v>25.41</c:v>
                </c:pt>
                <c:pt idx="118">
                  <c:v>26.47</c:v>
                </c:pt>
                <c:pt idx="119">
                  <c:v>27.14</c:v>
                </c:pt>
                <c:pt idx="120">
                  <c:v>26.59</c:v>
                </c:pt>
                <c:pt idx="121">
                  <c:v>26.74</c:v>
                </c:pt>
                <c:pt idx="122">
                  <c:v>26.34</c:v>
                </c:pt>
                <c:pt idx="123">
                  <c:v>25.41</c:v>
                </c:pt>
                <c:pt idx="124">
                  <c:v>25.65</c:v>
                </c:pt>
                <c:pt idx="125">
                  <c:v>26.07</c:v>
                </c:pt>
                <c:pt idx="126">
                  <c:v>26.29</c:v>
                </c:pt>
                <c:pt idx="127">
                  <c:v>26.1</c:v>
                </c:pt>
                <c:pt idx="128">
                  <c:v>25.73</c:v>
                </c:pt>
                <c:pt idx="129">
                  <c:v>24.88</c:v>
                </c:pt>
                <c:pt idx="130">
                  <c:v>25.93</c:v>
                </c:pt>
                <c:pt idx="131">
                  <c:v>26.44</c:v>
                </c:pt>
                <c:pt idx="132">
                  <c:v>26.47</c:v>
                </c:pt>
                <c:pt idx="133">
                  <c:v>26.25</c:v>
                </c:pt>
                <c:pt idx="134">
                  <c:v>26.33</c:v>
                </c:pt>
                <c:pt idx="135">
                  <c:v>26.15</c:v>
                </c:pt>
                <c:pt idx="136">
                  <c:v>25.65</c:v>
                </c:pt>
                <c:pt idx="137">
                  <c:v>24.75</c:v>
                </c:pt>
                <c:pt idx="138">
                  <c:v>24.7</c:v>
                </c:pt>
                <c:pt idx="139">
                  <c:v>25.05</c:v>
                </c:pt>
                <c:pt idx="140">
                  <c:v>25.64</c:v>
                </c:pt>
                <c:pt idx="141">
                  <c:v>26.54</c:v>
                </c:pt>
                <c:pt idx="142">
                  <c:v>26.93</c:v>
                </c:pt>
                <c:pt idx="143">
                  <c:v>27.28</c:v>
                </c:pt>
                <c:pt idx="144">
                  <c:v>27.21</c:v>
                </c:pt>
                <c:pt idx="145">
                  <c:v>27.32</c:v>
                </c:pt>
                <c:pt idx="146">
                  <c:v>26.23</c:v>
                </c:pt>
                <c:pt idx="147">
                  <c:v>26.98</c:v>
                </c:pt>
                <c:pt idx="148">
                  <c:v>27.55</c:v>
                </c:pt>
                <c:pt idx="149">
                  <c:v>27.42</c:v>
                </c:pt>
                <c:pt idx="150">
                  <c:v>27.41</c:v>
                </c:pt>
                <c:pt idx="151">
                  <c:v>26.15</c:v>
                </c:pt>
                <c:pt idx="152">
                  <c:v>26.73</c:v>
                </c:pt>
                <c:pt idx="153">
                  <c:v>27.32</c:v>
                </c:pt>
                <c:pt idx="154">
                  <c:v>25.73</c:v>
                </c:pt>
                <c:pt idx="155">
                  <c:v>25.96</c:v>
                </c:pt>
                <c:pt idx="156">
                  <c:v>24.02</c:v>
                </c:pt>
                <c:pt idx="157">
                  <c:v>23.5</c:v>
                </c:pt>
                <c:pt idx="158">
                  <c:v>22.61</c:v>
                </c:pt>
                <c:pt idx="159">
                  <c:v>23.36</c:v>
                </c:pt>
                <c:pt idx="160">
                  <c:v>23.7</c:v>
                </c:pt>
                <c:pt idx="161">
                  <c:v>22.42</c:v>
                </c:pt>
                <c:pt idx="162">
                  <c:v>20.91</c:v>
                </c:pt>
                <c:pt idx="163">
                  <c:v>21.4</c:v>
                </c:pt>
                <c:pt idx="164">
                  <c:v>20.36</c:v>
                </c:pt>
                <c:pt idx="165">
                  <c:v>16.39</c:v>
                </c:pt>
                <c:pt idx="166">
                  <c:v>15.26</c:v>
                </c:pt>
                <c:pt idx="167">
                  <c:v>15.38</c:v>
                </c:pt>
                <c:pt idx="168">
                  <c:v>15.17</c:v>
                </c:pt>
                <c:pt idx="169">
                  <c:v>14.12</c:v>
                </c:pt>
                <c:pt idx="170">
                  <c:v>13.32</c:v>
                </c:pt>
                <c:pt idx="171">
                  <c:v>14.98</c:v>
                </c:pt>
                <c:pt idx="172">
                  <c:v>16</c:v>
                </c:pt>
                <c:pt idx="173">
                  <c:v>16.38</c:v>
                </c:pt>
                <c:pt idx="174">
                  <c:v>16.690000000000001</c:v>
                </c:pt>
                <c:pt idx="175">
                  <c:v>18.09</c:v>
                </c:pt>
                <c:pt idx="176">
                  <c:v>18.829999999999998</c:v>
                </c:pt>
                <c:pt idx="177">
                  <c:v>19.36</c:v>
                </c:pt>
                <c:pt idx="178">
                  <c:v>19.809999999999999</c:v>
                </c:pt>
                <c:pt idx="179">
                  <c:v>20.32</c:v>
                </c:pt>
                <c:pt idx="180">
                  <c:v>20.53</c:v>
                </c:pt>
                <c:pt idx="181">
                  <c:v>19.920000000000002</c:v>
                </c:pt>
                <c:pt idx="182">
                  <c:v>21</c:v>
                </c:pt>
                <c:pt idx="183">
                  <c:v>21.8</c:v>
                </c:pt>
                <c:pt idx="184">
                  <c:v>20.48</c:v>
                </c:pt>
                <c:pt idx="185">
                  <c:v>19.739999999999998</c:v>
                </c:pt>
                <c:pt idx="186">
                  <c:v>19.670000000000002</c:v>
                </c:pt>
                <c:pt idx="187">
                  <c:v>19.77</c:v>
                </c:pt>
                <c:pt idx="188">
                  <c:v>20.38</c:v>
                </c:pt>
                <c:pt idx="189">
                  <c:v>21.24</c:v>
                </c:pt>
                <c:pt idx="190">
                  <c:v>21.7</c:v>
                </c:pt>
                <c:pt idx="191">
                  <c:v>22.4</c:v>
                </c:pt>
                <c:pt idx="192">
                  <c:v>22.98</c:v>
                </c:pt>
                <c:pt idx="193">
                  <c:v>23.49</c:v>
                </c:pt>
                <c:pt idx="194">
                  <c:v>22.9</c:v>
                </c:pt>
                <c:pt idx="195">
                  <c:v>23.14</c:v>
                </c:pt>
                <c:pt idx="196">
                  <c:v>23.06</c:v>
                </c:pt>
                <c:pt idx="197">
                  <c:v>22.1</c:v>
                </c:pt>
                <c:pt idx="198">
                  <c:v>22.61</c:v>
                </c:pt>
                <c:pt idx="199">
                  <c:v>20.05</c:v>
                </c:pt>
                <c:pt idx="200">
                  <c:v>19.7</c:v>
                </c:pt>
                <c:pt idx="201">
                  <c:v>20.16</c:v>
                </c:pt>
                <c:pt idx="202">
                  <c:v>20.350000000000001</c:v>
                </c:pt>
                <c:pt idx="203">
                  <c:v>20.52</c:v>
                </c:pt>
                <c:pt idx="204">
                  <c:v>21.21</c:v>
                </c:pt>
                <c:pt idx="205">
                  <c:v>21.8</c:v>
                </c:pt>
                <c:pt idx="206">
                  <c:v>22.05</c:v>
                </c:pt>
                <c:pt idx="207">
                  <c:v>21.78</c:v>
                </c:pt>
                <c:pt idx="208">
                  <c:v>20.94</c:v>
                </c:pt>
                <c:pt idx="209">
                  <c:v>20.55</c:v>
                </c:pt>
                <c:pt idx="210">
                  <c:v>21</c:v>
                </c:pt>
                <c:pt idx="211">
                  <c:v>21.41</c:v>
                </c:pt>
                <c:pt idx="212">
                  <c:v>21.78</c:v>
                </c:pt>
                <c:pt idx="213">
                  <c:v>21.58</c:v>
                </c:pt>
                <c:pt idx="214">
                  <c:v>20.9</c:v>
                </c:pt>
                <c:pt idx="215">
                  <c:v>21.24</c:v>
                </c:pt>
                <c:pt idx="216">
                  <c:v>21.9</c:v>
                </c:pt>
                <c:pt idx="217">
                  <c:v>22.05</c:v>
                </c:pt>
                <c:pt idx="218">
                  <c:v>22.42</c:v>
                </c:pt>
                <c:pt idx="219">
                  <c:v>22.6</c:v>
                </c:pt>
                <c:pt idx="220">
                  <c:v>23.41</c:v>
                </c:pt>
                <c:pt idx="221">
                  <c:v>22.93</c:v>
                </c:pt>
                <c:pt idx="222">
                  <c:v>23.49</c:v>
                </c:pt>
                <c:pt idx="223">
                  <c:v>23.36</c:v>
                </c:pt>
                <c:pt idx="224">
                  <c:v>23.44</c:v>
                </c:pt>
                <c:pt idx="225">
                  <c:v>23.83</c:v>
                </c:pt>
                <c:pt idx="226">
                  <c:v>24.64</c:v>
                </c:pt>
                <c:pt idx="227">
                  <c:v>24.86</c:v>
                </c:pt>
                <c:pt idx="228">
                  <c:v>24.86</c:v>
                </c:pt>
                <c:pt idx="229">
                  <c:v>24.59</c:v>
                </c:pt>
                <c:pt idx="230">
                  <c:v>24.96</c:v>
                </c:pt>
                <c:pt idx="231">
                  <c:v>24.79</c:v>
                </c:pt>
                <c:pt idx="232">
                  <c:v>24.94</c:v>
                </c:pt>
                <c:pt idx="233">
                  <c:v>25.56</c:v>
                </c:pt>
                <c:pt idx="234">
                  <c:v>25.82</c:v>
                </c:pt>
                <c:pt idx="235">
                  <c:v>25.62</c:v>
                </c:pt>
                <c:pt idx="236">
                  <c:v>25.92</c:v>
                </c:pt>
                <c:pt idx="237">
                  <c:v>25.16</c:v>
                </c:pt>
                <c:pt idx="238">
                  <c:v>26.61</c:v>
                </c:pt>
                <c:pt idx="239">
                  <c:v>26.79</c:v>
                </c:pt>
                <c:pt idx="240">
                  <c:v>26.49</c:v>
                </c:pt>
                <c:pt idx="241">
                  <c:v>27</c:v>
                </c:pt>
                <c:pt idx="242">
                  <c:v>26.73</c:v>
                </c:pt>
                <c:pt idx="243">
                  <c:v>26.79</c:v>
                </c:pt>
                <c:pt idx="244">
                  <c:v>26.81</c:v>
                </c:pt>
                <c:pt idx="245">
                  <c:v>26.5</c:v>
                </c:pt>
                <c:pt idx="246">
                  <c:v>26.38</c:v>
                </c:pt>
                <c:pt idx="247">
                  <c:v>25.69</c:v>
                </c:pt>
                <c:pt idx="248">
                  <c:v>24.5</c:v>
                </c:pt>
                <c:pt idx="249">
                  <c:v>25.49</c:v>
                </c:pt>
                <c:pt idx="250">
                  <c:v>26.23</c:v>
                </c:pt>
                <c:pt idx="251">
                  <c:v>25.97</c:v>
                </c:pt>
                <c:pt idx="252">
                  <c:v>24.21</c:v>
                </c:pt>
                <c:pt idx="253">
                  <c:v>24</c:v>
                </c:pt>
                <c:pt idx="254">
                  <c:v>25.37</c:v>
                </c:pt>
                <c:pt idx="255">
                  <c:v>25.92</c:v>
                </c:pt>
                <c:pt idx="256">
                  <c:v>25.69</c:v>
                </c:pt>
                <c:pt idx="257">
                  <c:v>25.84</c:v>
                </c:pt>
                <c:pt idx="258">
                  <c:v>26.69</c:v>
                </c:pt>
                <c:pt idx="259">
                  <c:v>26.95</c:v>
                </c:pt>
                <c:pt idx="260">
                  <c:v>26.73</c:v>
                </c:pt>
                <c:pt idx="261">
                  <c:v>26.53</c:v>
                </c:pt>
                <c:pt idx="262">
                  <c:v>26.84</c:v>
                </c:pt>
                <c:pt idx="263">
                  <c:v>27.84</c:v>
                </c:pt>
                <c:pt idx="264">
                  <c:v>28.03</c:v>
                </c:pt>
                <c:pt idx="265">
                  <c:v>28.66</c:v>
                </c:pt>
                <c:pt idx="266">
                  <c:v>29.09</c:v>
                </c:pt>
                <c:pt idx="267">
                  <c:v>28.9</c:v>
                </c:pt>
                <c:pt idx="268">
                  <c:v>29.23</c:v>
                </c:pt>
                <c:pt idx="269">
                  <c:v>29.72</c:v>
                </c:pt>
                <c:pt idx="270">
                  <c:v>29.73</c:v>
                </c:pt>
                <c:pt idx="271">
                  <c:v>30.4</c:v>
                </c:pt>
                <c:pt idx="272">
                  <c:v>30.6</c:v>
                </c:pt>
                <c:pt idx="273">
                  <c:v>30.9</c:v>
                </c:pt>
                <c:pt idx="274">
                  <c:v>31.3</c:v>
                </c:pt>
                <c:pt idx="275">
                  <c:v>32.1</c:v>
                </c:pt>
                <c:pt idx="276">
                  <c:v>33.299999999999997</c:v>
                </c:pt>
                <c:pt idx="277">
                  <c:v>32.200000000000003</c:v>
                </c:pt>
                <c:pt idx="278">
                  <c:v>31.81</c:v>
                </c:pt>
                <c:pt idx="279">
                  <c:v>31.24</c:v>
                </c:pt>
                <c:pt idx="280">
                  <c:v>31.61</c:v>
                </c:pt>
                <c:pt idx="281">
                  <c:v>32.090000000000003</c:v>
                </c:pt>
                <c:pt idx="282">
                  <c:v>31.77</c:v>
                </c:pt>
                <c:pt idx="283">
                  <c:v>32.39</c:v>
                </c:pt>
                <c:pt idx="284">
                  <c:v>32.619999999999997</c:v>
                </c:pt>
                <c:pt idx="285">
                  <c:v>31.04</c:v>
                </c:pt>
                <c:pt idx="286">
                  <c:v>30.19</c:v>
                </c:pt>
                <c:pt idx="287">
                  <c:v>28.29</c:v>
                </c:pt>
                <c:pt idx="288">
                  <c:v>28.32</c:v>
                </c:pt>
                <c:pt idx="289">
                  <c:v>30.04</c:v>
                </c:pt>
                <c:pt idx="290">
                  <c:v>30.8</c:v>
                </c:pt>
                <c:pt idx="291">
                  <c:v>31.28</c:v>
                </c:pt>
                <c:pt idx="292">
                  <c:v>29.34</c:v>
                </c:pt>
                <c:pt idx="293">
                  <c:v>29.47</c:v>
                </c:pt>
                <c:pt idx="294">
                  <c:v>30.26</c:v>
                </c:pt>
                <c:pt idx="295">
                  <c:v>28.65</c:v>
                </c:pt>
                <c:pt idx="296">
                  <c:v>28.64</c:v>
                </c:pt>
                <c:pt idx="297">
                  <c:v>28.76</c:v>
                </c:pt>
                <c:pt idx="298">
                  <c:v>29.91</c:v>
                </c:pt>
                <c:pt idx="299">
                  <c:v>30.49</c:v>
                </c:pt>
                <c:pt idx="300">
                  <c:v>31</c:v>
                </c:pt>
                <c:pt idx="301">
                  <c:v>30.7</c:v>
                </c:pt>
                <c:pt idx="302">
                  <c:v>24.8</c:v>
                </c:pt>
                <c:pt idx="303">
                  <c:v>25.9</c:v>
                </c:pt>
                <c:pt idx="304">
                  <c:v>27.3</c:v>
                </c:pt>
                <c:pt idx="305">
                  <c:v>28.8</c:v>
                </c:pt>
                <c:pt idx="306">
                  <c:v>29.6</c:v>
                </c:pt>
                <c:pt idx="307">
                  <c:v>31.1</c:v>
                </c:pt>
                <c:pt idx="308">
                  <c:v>30.8</c:v>
                </c:pt>
                <c:pt idx="309">
                  <c:v>31.2</c:v>
                </c:pt>
                <c:pt idx="310">
                  <c:v>32.4</c:v>
                </c:pt>
                <c:pt idx="311">
                  <c:v>33.6</c:v>
                </c:pt>
                <c:pt idx="312">
                  <c:v>34.5</c:v>
                </c:pt>
                <c:pt idx="313">
                  <c:v>35.1</c:v>
                </c:pt>
                <c:pt idx="314">
                  <c:v>35</c:v>
                </c:pt>
                <c:pt idx="315">
                  <c:v>36.700000000000003</c:v>
                </c:pt>
                <c:pt idx="316">
                  <c:v>36.799999999999997</c:v>
                </c:pt>
                <c:pt idx="317">
                  <c:v>36.9</c:v>
                </c:pt>
                <c:pt idx="318">
                  <c:v>37.9</c:v>
                </c:pt>
                <c:pt idx="319">
                  <c:v>38.6</c:v>
                </c:pt>
                <c:pt idx="320">
                  <c:v>37.619999999999997</c:v>
                </c:pt>
                <c:pt idx="321">
                  <c:v>37.25</c:v>
                </c:pt>
                <c:pt idx="322">
                  <c:v>38.58</c:v>
                </c:pt>
                <c:pt idx="323">
                  <c:v>38.31</c:v>
                </c:pt>
                <c:pt idx="324">
                  <c:v>36.94</c:v>
                </c:pt>
                <c:pt idx="325">
                  <c:v>35.29</c:v>
                </c:pt>
                <c:pt idx="326">
                  <c:v>34.270000000000003</c:v>
                </c:pt>
                <c:pt idx="327">
                  <c:v>33.89</c:v>
                </c:pt>
                <c:pt idx="328">
                  <c:v>30.8</c:v>
                </c:pt>
                <c:pt idx="329">
                  <c:v>29.29</c:v>
                </c:pt>
                <c:pt idx="330">
                  <c:v>29.35</c:v>
                </c:pt>
                <c:pt idx="331">
                  <c:v>31.16</c:v>
                </c:pt>
                <c:pt idx="332">
                  <c:v>29.53</c:v>
                </c:pt>
                <c:pt idx="333">
                  <c:v>28.01</c:v>
                </c:pt>
                <c:pt idx="334">
                  <c:v>28.01</c:v>
                </c:pt>
                <c:pt idx="335">
                  <c:v>28.32</c:v>
                </c:pt>
                <c:pt idx="336">
                  <c:v>28.34</c:v>
                </c:pt>
                <c:pt idx="337">
                  <c:v>28.92</c:v>
                </c:pt>
                <c:pt idx="338">
                  <c:v>27.94</c:v>
                </c:pt>
                <c:pt idx="339">
                  <c:v>28.77</c:v>
                </c:pt>
                <c:pt idx="340">
                  <c:v>28.82</c:v>
                </c:pt>
                <c:pt idx="341">
                  <c:v>30.06</c:v>
                </c:pt>
                <c:pt idx="342">
                  <c:v>31.08</c:v>
                </c:pt>
                <c:pt idx="343">
                  <c:v>30.68</c:v>
                </c:pt>
                <c:pt idx="344">
                  <c:v>29.8</c:v>
                </c:pt>
                <c:pt idx="345">
                  <c:v>28.77</c:v>
                </c:pt>
                <c:pt idx="346">
                  <c:v>30.08</c:v>
                </c:pt>
                <c:pt idx="347">
                  <c:v>31.59</c:v>
                </c:pt>
                <c:pt idx="348">
                  <c:v>31.97</c:v>
                </c:pt>
                <c:pt idx="349">
                  <c:v>33.04</c:v>
                </c:pt>
                <c:pt idx="350">
                  <c:v>33.76</c:v>
                </c:pt>
                <c:pt idx="351">
                  <c:v>33.14</c:v>
                </c:pt>
                <c:pt idx="352">
                  <c:v>33.85</c:v>
                </c:pt>
                <c:pt idx="353">
                  <c:v>35.19</c:v>
                </c:pt>
                <c:pt idx="354">
                  <c:v>35.81</c:v>
                </c:pt>
                <c:pt idx="355">
                  <c:v>35.15</c:v>
                </c:pt>
                <c:pt idx="356">
                  <c:v>35.799999999999997</c:v>
                </c:pt>
                <c:pt idx="357">
                  <c:v>36.799999999999997</c:v>
                </c:pt>
                <c:pt idx="358">
                  <c:v>37.700000000000003</c:v>
                </c:pt>
                <c:pt idx="359">
                  <c:v>37.9</c:v>
                </c:pt>
                <c:pt idx="360">
                  <c:v>37.700000000000003</c:v>
                </c:pt>
                <c:pt idx="361">
                  <c:v>39</c:v>
                </c:pt>
                <c:pt idx="362">
                  <c:v>35</c:v>
                </c:pt>
                <c:pt idx="363">
                  <c:v>32.9</c:v>
                </c:pt>
                <c:pt idx="364">
                  <c:v>35.5</c:v>
                </c:pt>
                <c:pt idx="365">
                  <c:v>36.700000000000003</c:v>
                </c:pt>
              </c:numCache>
            </c:numRef>
          </c:val>
          <c:smooth val="0"/>
          <c:extLst>
            <c:ext xmlns:c16="http://schemas.microsoft.com/office/drawing/2014/chart" uri="{C3380CC4-5D6E-409C-BE32-E72D297353CC}">
              <c16:uniqueId val="{00000003-22CA-4291-90A8-3B73BB5A1107}"/>
            </c:ext>
          </c:extLst>
        </c:ser>
        <c:dLbls>
          <c:showLegendKey val="0"/>
          <c:showVal val="0"/>
          <c:showCatName val="0"/>
          <c:showSerName val="0"/>
          <c:showPercent val="0"/>
          <c:showBubbleSize val="0"/>
        </c:dLbls>
        <c:marker val="1"/>
        <c:smooth val="0"/>
        <c:axId val="3"/>
        <c:axId val="4"/>
      </c:lineChart>
      <c:catAx>
        <c:axId val="237323200"/>
        <c:scaling>
          <c:orientation val="minMax"/>
        </c:scaling>
        <c:delete val="0"/>
        <c:axPos val="b"/>
        <c:numFmt formatCode="General" sourceLinked="1"/>
        <c:majorTickMark val="out"/>
        <c:minorTickMark val="none"/>
        <c:tickLblPos val="nextTo"/>
        <c:spPr>
          <a:ln w="1484">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n-US"/>
          </a:p>
        </c:txPr>
        <c:crossAx val="1"/>
        <c:crosses val="autoZero"/>
        <c:auto val="1"/>
        <c:lblAlgn val="ctr"/>
        <c:lblOffset val="100"/>
        <c:tickLblSkip val="24"/>
        <c:tickMarkSkip val="12"/>
        <c:noMultiLvlLbl val="0"/>
      </c:catAx>
      <c:valAx>
        <c:axId val="1"/>
        <c:scaling>
          <c:orientation val="minMax"/>
          <c:max val="7000"/>
          <c:min val="0"/>
        </c:scaling>
        <c:delete val="0"/>
        <c:axPos val="l"/>
        <c:majorGridlines>
          <c:spPr>
            <a:ln w="1484">
              <a:solidFill>
                <a:schemeClr val="tx1"/>
              </a:solidFill>
              <a:prstDash val="solid"/>
            </a:ln>
          </c:spPr>
        </c:majorGridlines>
        <c:numFmt formatCode="#,##0" sourceLinked="0"/>
        <c:majorTickMark val="out"/>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Arial"/>
                <a:ea typeface="Arial"/>
                <a:cs typeface="Arial"/>
              </a:defRPr>
            </a:pPr>
            <a:endParaRPr lang="en-US"/>
          </a:p>
        </c:txPr>
        <c:crossAx val="237323200"/>
        <c:crosses val="autoZero"/>
        <c:crossBetween val="midCat"/>
        <c:majorUnit val="250"/>
        <c:minorUnit val="1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56"/>
          <c:min val="0"/>
        </c:scaling>
        <c:delete val="0"/>
        <c:axPos val="r"/>
        <c:numFmt formatCode="#,##0" sourceLinked="0"/>
        <c:majorTickMark val="cross"/>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mn-lt"/>
                <a:ea typeface="Times New Roman"/>
                <a:cs typeface="Times New Roman"/>
              </a:defRPr>
            </a:pPr>
            <a:endParaRPr lang="en-US"/>
          </a:p>
        </c:txPr>
        <c:crossAx val="3"/>
        <c:crosses val="max"/>
        <c:crossBetween val="midCat"/>
        <c:majorUnit val="2"/>
        <c:minorUnit val="2"/>
      </c:valAx>
      <c:spPr>
        <a:noFill/>
        <a:ln w="5936">
          <a:solidFill>
            <a:schemeClr val="tx1"/>
          </a:solidFill>
          <a:prstDash val="solid"/>
        </a:ln>
      </c:spPr>
    </c:plotArea>
    <c:legend>
      <c:legendPos val="r"/>
      <c:layout>
        <c:manualLayout>
          <c:xMode val="edge"/>
          <c:yMode val="edge"/>
          <c:x val="0.60658117314802273"/>
          <c:y val="0.73165711127255251"/>
          <c:w val="0.285750523118253"/>
          <c:h val="0.17598722785360443"/>
        </c:manualLayout>
      </c:layout>
      <c:overlay val="0"/>
      <c:spPr>
        <a:solidFill>
          <a:schemeClr val="bg1"/>
        </a:solidFill>
        <a:ln w="1484">
          <a:solidFill>
            <a:schemeClr val="tx1"/>
          </a:solidFill>
          <a:prstDash val="solid"/>
        </a:ln>
      </c:spPr>
      <c:txPr>
        <a:bodyPr/>
        <a:lstStyle/>
        <a:p>
          <a:pPr>
            <a:defRPr sz="989" b="1" i="0" u="none" strike="noStrike" baseline="0">
              <a:solidFill>
                <a:schemeClr val="tx1"/>
              </a:solidFill>
              <a:latin typeface="Arial"/>
              <a:ea typeface="Arial"/>
              <a:cs typeface="Arial"/>
            </a:defRPr>
          </a:pPr>
          <a:endParaRPr lang="en-US"/>
        </a:p>
      </c:txPr>
    </c:legend>
    <c:plotVisOnly val="1"/>
    <c:dispBlanksAs val="gap"/>
    <c:showDLblsOverMax val="0"/>
  </c:chart>
  <c:spPr>
    <a:noFill/>
    <a:ln w="18843">
      <a:solidFill>
        <a:schemeClr val="tx1"/>
      </a:solidFill>
      <a:prstDash val="solid"/>
    </a:ln>
  </c:spPr>
  <c:txPr>
    <a:bodyPr/>
    <a:lstStyle/>
    <a:p>
      <a:pPr>
        <a:defRPr sz="911" b="1" i="0" u="none" strike="noStrike" baseline="0">
          <a:solidFill>
            <a:schemeClr val="tx1"/>
          </a:solidFill>
          <a:latin typeface="Arial"/>
          <a:ea typeface="Arial"/>
          <a:cs typeface="Arial"/>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6" b="1" i="0" u="none" strike="noStrike" baseline="0">
                <a:solidFill>
                  <a:schemeClr val="tx1"/>
                </a:solidFill>
                <a:latin typeface="+mn-lt"/>
                <a:ea typeface="Times New Roman"/>
                <a:cs typeface="Times New Roman"/>
              </a:defRPr>
            </a:pPr>
            <a:r>
              <a:rPr lang="en-US" sz="2176" b="1" i="0" u="none" strike="noStrike" baseline="0">
                <a:solidFill>
                  <a:srgbClr val="000000"/>
                </a:solidFill>
                <a:latin typeface="+mn-lt"/>
                <a:cs typeface="Arial"/>
              </a:rPr>
              <a:t>S&amp;P 500 Stock Index</a:t>
            </a:r>
          </a:p>
          <a:p>
            <a:pPr>
              <a:defRPr sz="1566" b="1" i="0" u="none" strike="noStrike" baseline="0">
                <a:solidFill>
                  <a:schemeClr val="tx1"/>
                </a:solidFill>
                <a:latin typeface="+mn-lt"/>
                <a:ea typeface="Times New Roman"/>
                <a:cs typeface="Times New Roman"/>
              </a:defRPr>
            </a:pPr>
            <a:r>
              <a:rPr lang="en-US" sz="1187" b="1" i="0" u="none" strike="noStrike" baseline="0">
                <a:solidFill>
                  <a:srgbClr val="000000"/>
                </a:solidFill>
                <a:latin typeface="+mn-lt"/>
                <a:cs typeface="Calibri"/>
              </a:rPr>
              <a:t>(monthly average</a:t>
            </a:r>
            <a:r>
              <a:rPr lang="en-US" sz="1187" b="1" i="0" u="none" strike="noStrike" baseline="0">
                <a:solidFill>
                  <a:srgbClr val="000000"/>
                </a:solidFill>
                <a:latin typeface="+mn-lt"/>
                <a:cs typeface="Arial"/>
              </a:rPr>
              <a:t>)</a:t>
            </a:r>
          </a:p>
        </c:rich>
      </c:tx>
      <c:layout>
        <c:manualLayout>
          <c:xMode val="edge"/>
          <c:yMode val="edge"/>
          <c:x val="0.38539315627500692"/>
          <c:y val="2.3205020764927295E-2"/>
        </c:manualLayout>
      </c:layout>
      <c:overlay val="0"/>
      <c:spPr>
        <a:noFill/>
        <a:ln w="11871">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1">
                <a:lumMod val="40000"/>
                <a:lumOff val="60000"/>
              </a:schemeClr>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Sheet1!$B$2:$B$370</c:f>
              <c:numCache>
                <c:formatCode>General</c:formatCode>
                <c:ptCount val="369"/>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c:v>
                </c:pt>
                <c:pt idx="301" formatCode="0.00">
                  <c:v>3277.31</c:v>
                </c:pt>
                <c:pt idx="302" formatCode="0.00">
                  <c:v>2652.39</c:v>
                </c:pt>
                <c:pt idx="303" formatCode="0.00">
                  <c:v>2761.98</c:v>
                </c:pt>
                <c:pt idx="304" formatCode="0.00">
                  <c:v>2919.62</c:v>
                </c:pt>
                <c:pt idx="305" formatCode="0.00">
                  <c:v>3104.66</c:v>
                </c:pt>
                <c:pt idx="306" formatCode="0.00">
                  <c:v>3207.62</c:v>
                </c:pt>
                <c:pt idx="307">
                  <c:v>3391.71</c:v>
                </c:pt>
                <c:pt idx="308">
                  <c:v>3365.52</c:v>
                </c:pt>
                <c:pt idx="309">
                  <c:v>3418.7</c:v>
                </c:pt>
                <c:pt idx="310">
                  <c:v>3548.99</c:v>
                </c:pt>
                <c:pt idx="311">
                  <c:v>3695.31</c:v>
                </c:pt>
                <c:pt idx="312">
                  <c:v>3793.75</c:v>
                </c:pt>
                <c:pt idx="313">
                  <c:v>3883.43</c:v>
                </c:pt>
                <c:pt idx="314">
                  <c:v>3910.51</c:v>
                </c:pt>
                <c:pt idx="315">
                  <c:v>4141.18</c:v>
                </c:pt>
                <c:pt idx="316">
                  <c:v>4167.8500000000004</c:v>
                </c:pt>
                <c:pt idx="317">
                  <c:v>4238.49</c:v>
                </c:pt>
                <c:pt idx="318">
                  <c:v>4363.71</c:v>
                </c:pt>
                <c:pt idx="319">
                  <c:v>4454.21</c:v>
                </c:pt>
                <c:pt idx="320">
                  <c:v>4445.54</c:v>
                </c:pt>
                <c:pt idx="321">
                  <c:v>4460.71</c:v>
                </c:pt>
                <c:pt idx="322">
                  <c:v>4667.3900000000003</c:v>
                </c:pt>
                <c:pt idx="323">
                  <c:v>4674.7700000000004</c:v>
                </c:pt>
                <c:pt idx="324" formatCode="0.00">
                  <c:v>4573.8154999999997</c:v>
                </c:pt>
                <c:pt idx="325" formatCode="0.00">
                  <c:v>4435.9805263157896</c:v>
                </c:pt>
                <c:pt idx="326" formatCode="0.00">
                  <c:v>4391.2652173913048</c:v>
                </c:pt>
                <c:pt idx="327" formatCode="0.00">
                  <c:v>4391.2960000000003</c:v>
                </c:pt>
                <c:pt idx="328" formatCode="0.00">
                  <c:v>4040.36</c:v>
                </c:pt>
                <c:pt idx="329" formatCode="0.00">
                  <c:v>3898.9466666666667</c:v>
                </c:pt>
                <c:pt idx="330" formatCode="0.00">
                  <c:v>3911.7294999999999</c:v>
                </c:pt>
                <c:pt idx="331" formatCode="0.00">
                  <c:v>4158.5630434782606</c:v>
                </c:pt>
                <c:pt idx="332" formatCode="0.00">
                  <c:v>3850.5204761904761</c:v>
                </c:pt>
                <c:pt idx="333" formatCode="0.00">
                  <c:v>3726.0509523809524</c:v>
                </c:pt>
                <c:pt idx="334" formatCode="0.00">
                  <c:v>3917.4885714285715</c:v>
                </c:pt>
                <c:pt idx="335" formatCode="0.00">
                  <c:v>3912.3809523809523</c:v>
                </c:pt>
                <c:pt idx="336" formatCode="0.00">
                  <c:v>3960.6565000000001</c:v>
                </c:pt>
                <c:pt idx="337" formatCode="0.00">
                  <c:v>4079.6847368421054</c:v>
                </c:pt>
                <c:pt idx="338" formatCode="0.00">
                  <c:v>3968.5591304347827</c:v>
                </c:pt>
                <c:pt idx="339" formatCode="0.00">
                  <c:v>4121.4673684210529</c:v>
                </c:pt>
                <c:pt idx="340" formatCode="0.00">
                  <c:v>4146.1731818181815</c:v>
                </c:pt>
                <c:pt idx="341" formatCode="0.00">
                  <c:v>4345.3728571428574</c:v>
                </c:pt>
                <c:pt idx="342" formatCode="0.00">
                  <c:v>4508.0754999999999</c:v>
                </c:pt>
                <c:pt idx="343" formatCode="0.00">
                  <c:v>4457.358695652174</c:v>
                </c:pt>
                <c:pt idx="344" formatCode="0.00">
                  <c:v>4409.0950000000003</c:v>
                </c:pt>
                <c:pt idx="345" formatCode="0.00">
                  <c:v>4269.4009090909094</c:v>
                </c:pt>
                <c:pt idx="346" formatCode="0.00">
                  <c:v>4460.0633333333335</c:v>
                </c:pt>
                <c:pt idx="347" formatCode="0.00">
                  <c:v>4685.0514999999996</c:v>
                </c:pt>
                <c:pt idx="348" formatCode="0.00">
                  <c:v>4804.49</c:v>
                </c:pt>
                <c:pt idx="349" formatCode="0.00">
                  <c:v>5011.96</c:v>
                </c:pt>
                <c:pt idx="350">
                  <c:v>5170.57</c:v>
                </c:pt>
                <c:pt idx="351">
                  <c:v>5112.49</c:v>
                </c:pt>
                <c:pt idx="352">
                  <c:v>5235.2299999999996</c:v>
                </c:pt>
                <c:pt idx="353">
                  <c:v>5415.14</c:v>
                </c:pt>
                <c:pt idx="354">
                  <c:v>5538</c:v>
                </c:pt>
                <c:pt idx="355">
                  <c:v>5478.21</c:v>
                </c:pt>
                <c:pt idx="356">
                  <c:v>5621.26</c:v>
                </c:pt>
                <c:pt idx="357">
                  <c:v>5792.32</c:v>
                </c:pt>
                <c:pt idx="358">
                  <c:v>5929.92</c:v>
                </c:pt>
                <c:pt idx="359">
                  <c:v>6010.91</c:v>
                </c:pt>
                <c:pt idx="360">
                  <c:v>5979.52</c:v>
                </c:pt>
                <c:pt idx="361">
                  <c:v>6038.69</c:v>
                </c:pt>
                <c:pt idx="362">
                  <c:v>5683.98</c:v>
                </c:pt>
                <c:pt idx="363">
                  <c:v>5369.5</c:v>
                </c:pt>
                <c:pt idx="364">
                  <c:v>5810.92</c:v>
                </c:pt>
                <c:pt idx="365">
                  <c:v>6095</c:v>
                </c:pt>
              </c:numCache>
            </c:numRef>
          </c:val>
          <c:extLst>
            <c:ext xmlns:c16="http://schemas.microsoft.com/office/drawing/2014/chart" uri="{C3380CC4-5D6E-409C-BE32-E72D297353CC}">
              <c16:uniqueId val="{00000000-22CA-4291-90A8-3B73BB5A1107}"/>
            </c:ext>
          </c:extLst>
        </c:ser>
        <c:ser>
          <c:idx val="2"/>
          <c:order val="2"/>
          <c:tx>
            <c:strRef>
              <c:f>Sheet1!$D$1</c:f>
              <c:strCache>
                <c:ptCount val="1"/>
                <c:pt idx="0">
                  <c:v>Recession</c:v>
                </c:pt>
              </c:strCache>
            </c:strRef>
          </c:tx>
          <c:spPr>
            <a:solidFill>
              <a:srgbClr val="FF0000"/>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Sheet1!$D$2:$D$370</c:f>
              <c:numCache>
                <c:formatCode>General</c:formatCode>
                <c:ptCount val="369"/>
                <c:pt idx="68">
                  <c:v>6000</c:v>
                </c:pt>
                <c:pt idx="69">
                  <c:v>6000</c:v>
                </c:pt>
                <c:pt idx="70">
                  <c:v>6000</c:v>
                </c:pt>
                <c:pt idx="71">
                  <c:v>6000</c:v>
                </c:pt>
                <c:pt idx="72">
                  <c:v>6000</c:v>
                </c:pt>
                <c:pt idx="73">
                  <c:v>6000</c:v>
                </c:pt>
                <c:pt idx="74">
                  <c:v>6000</c:v>
                </c:pt>
                <c:pt idx="75">
                  <c:v>6000</c:v>
                </c:pt>
                <c:pt idx="76">
                  <c:v>6000</c:v>
                </c:pt>
                <c:pt idx="77">
                  <c:v>6000</c:v>
                </c:pt>
                <c:pt idx="155">
                  <c:v>6000</c:v>
                </c:pt>
                <c:pt idx="156">
                  <c:v>6000</c:v>
                </c:pt>
                <c:pt idx="157">
                  <c:v>6000</c:v>
                </c:pt>
                <c:pt idx="158">
                  <c:v>6000</c:v>
                </c:pt>
                <c:pt idx="159">
                  <c:v>6000</c:v>
                </c:pt>
                <c:pt idx="160">
                  <c:v>6000</c:v>
                </c:pt>
                <c:pt idx="161">
                  <c:v>6000</c:v>
                </c:pt>
                <c:pt idx="162">
                  <c:v>6000</c:v>
                </c:pt>
                <c:pt idx="163">
                  <c:v>6000</c:v>
                </c:pt>
                <c:pt idx="164">
                  <c:v>6000</c:v>
                </c:pt>
                <c:pt idx="165">
                  <c:v>6000</c:v>
                </c:pt>
                <c:pt idx="166">
                  <c:v>6000</c:v>
                </c:pt>
                <c:pt idx="167">
                  <c:v>6000</c:v>
                </c:pt>
                <c:pt idx="168">
                  <c:v>6000</c:v>
                </c:pt>
                <c:pt idx="169">
                  <c:v>6000</c:v>
                </c:pt>
                <c:pt idx="170">
                  <c:v>6000</c:v>
                </c:pt>
                <c:pt idx="171">
                  <c:v>6000</c:v>
                </c:pt>
                <c:pt idx="172">
                  <c:v>6000</c:v>
                </c:pt>
                <c:pt idx="173">
                  <c:v>6000</c:v>
                </c:pt>
                <c:pt idx="303">
                  <c:v>6000</c:v>
                </c:pt>
                <c:pt idx="304">
                  <c:v>6000</c:v>
                </c:pt>
                <c:pt idx="305">
                  <c:v>6000</c:v>
                </c:pt>
              </c:numCache>
            </c:numRef>
          </c:val>
          <c:extLst>
            <c:ext xmlns:c16="http://schemas.microsoft.com/office/drawing/2014/chart" uri="{C3380CC4-5D6E-409C-BE32-E72D297353CC}">
              <c16:uniqueId val="{00000001-22CA-4291-90A8-3B73BB5A1107}"/>
            </c:ext>
          </c:extLst>
        </c:ser>
        <c:dLbls>
          <c:showLegendKey val="0"/>
          <c:showVal val="0"/>
          <c:showCatName val="0"/>
          <c:showSerName val="0"/>
          <c:showPercent val="0"/>
          <c:showBubbleSize val="0"/>
        </c:dLbls>
        <c:axId val="237323200"/>
        <c:axId val="1"/>
      </c:areaChart>
      <c:lineChart>
        <c:grouping val="standard"/>
        <c:varyColors val="0"/>
        <c:ser>
          <c:idx val="1"/>
          <c:order val="1"/>
          <c:tx>
            <c:strRef>
              <c:f>Sheet1!$C$1</c:f>
              <c:strCache>
                <c:ptCount val="1"/>
                <c:pt idx="0">
                  <c:v>Real S&amp;P Index (Left Axis)</c:v>
                </c:pt>
              </c:strCache>
            </c:strRef>
          </c:tx>
          <c:spPr>
            <a:ln w="21983">
              <a:solidFill>
                <a:srgbClr val="339966"/>
              </a:solidFill>
              <a:prstDash val="solid"/>
            </a:ln>
          </c:spPr>
          <c:marker>
            <c:symbol val="none"/>
          </c:marke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Sheet1!$C$2:$C$370</c:f>
              <c:numCache>
                <c:formatCode>General</c:formatCode>
                <c:ptCount val="369"/>
                <c:pt idx="0">
                  <c:v>1003.9754503654485</c:v>
                </c:pt>
                <c:pt idx="1">
                  <c:v>1024.6473962889329</c:v>
                </c:pt>
                <c:pt idx="2">
                  <c:v>1053.2212562169314</c:v>
                </c:pt>
                <c:pt idx="3">
                  <c:v>1081.8988441370223</c:v>
                </c:pt>
                <c:pt idx="4">
                  <c:v>1111.7985726495726</c:v>
                </c:pt>
                <c:pt idx="5">
                  <c:v>1146.6827137795276</c:v>
                </c:pt>
                <c:pt idx="6">
                  <c:v>1148.7548803407603</c:v>
                </c:pt>
                <c:pt idx="7">
                  <c:v>1186.8153903204707</c:v>
                </c:pt>
                <c:pt idx="8">
                  <c:v>1193.763809797518</c:v>
                </c:pt>
                <c:pt idx="9">
                  <c:v>1216.4097916612377</c:v>
                </c:pt>
                <c:pt idx="10">
                  <c:v>1253.6668209499026</c:v>
                </c:pt>
                <c:pt idx="11">
                  <c:v>1251.7320356075372</c:v>
                </c:pt>
                <c:pt idx="12">
                  <c:v>1316.4374554621847</c:v>
                </c:pt>
                <c:pt idx="13">
                  <c:v>1308.8931960000002</c:v>
                </c:pt>
                <c:pt idx="14">
                  <c:v>1304.8861657877812</c:v>
                </c:pt>
                <c:pt idx="15">
                  <c:v>1328.110741960282</c:v>
                </c:pt>
                <c:pt idx="16">
                  <c:v>1340.1373337595905</c:v>
                </c:pt>
                <c:pt idx="17">
                  <c:v>1288.6907682195279</c:v>
                </c:pt>
                <c:pt idx="18">
                  <c:v>1323.3930644585985</c:v>
                </c:pt>
                <c:pt idx="19">
                  <c:v>1346.0421496183208</c:v>
                </c:pt>
                <c:pt idx="20">
                  <c:v>1394.6199089410275</c:v>
                </c:pt>
                <c:pt idx="21">
                  <c:v>1458.0123753476612</c:v>
                </c:pt>
                <c:pt idx="22">
                  <c:v>1468.3941115311909</c:v>
                </c:pt>
                <c:pt idx="23">
                  <c:v>1509.9687082338153</c:v>
                </c:pt>
                <c:pt idx="24">
                  <c:v>1570.4040794228356</c:v>
                </c:pt>
                <c:pt idx="25">
                  <c:v>1555.2228768941766</c:v>
                </c:pt>
                <c:pt idx="26">
                  <c:v>1498.8612554443052</c:v>
                </c:pt>
                <c:pt idx="27">
                  <c:v>1633.5337089430893</c:v>
                </c:pt>
                <c:pt idx="28">
                  <c:v>1718.2408308943088</c:v>
                </c:pt>
                <c:pt idx="29">
                  <c:v>1810.9230640449439</c:v>
                </c:pt>
                <c:pt idx="30">
                  <c:v>1813.4540720698253</c:v>
                </c:pt>
                <c:pt idx="31">
                  <c:v>1827.0374917910447</c:v>
                </c:pt>
                <c:pt idx="32">
                  <c:v>1850.0062</c:v>
                </c:pt>
                <c:pt idx="33">
                  <c:v>1822.8070791331268</c:v>
                </c:pt>
                <c:pt idx="34">
                  <c:v>1866.0217413729129</c:v>
                </c:pt>
                <c:pt idx="35">
                  <c:v>1866.7868618046971</c:v>
                </c:pt>
                <c:pt idx="36">
                  <c:v>1981.3413404938271</c:v>
                </c:pt>
                <c:pt idx="37">
                  <c:v>2084.0914643209876</c:v>
                </c:pt>
                <c:pt idx="38">
                  <c:v>2152.5463876543208</c:v>
                </c:pt>
                <c:pt idx="39">
                  <c:v>2142.5854271270041</c:v>
                </c:pt>
                <c:pt idx="40">
                  <c:v>2137.2567666666669</c:v>
                </c:pt>
                <c:pt idx="41">
                  <c:v>2227.439519164619</c:v>
                </c:pt>
                <c:pt idx="42">
                  <c:v>2064.5214894607839</c:v>
                </c:pt>
                <c:pt idx="43">
                  <c:v>1958.417024235006</c:v>
                </c:pt>
                <c:pt idx="44">
                  <c:v>1979.9048867278289</c:v>
                </c:pt>
                <c:pt idx="45">
                  <c:v>2189.2478073215375</c:v>
                </c:pt>
                <c:pt idx="46">
                  <c:v>2273.7424539914687</c:v>
                </c:pt>
                <c:pt idx="47">
                  <c:v>2381.5806154501215</c:v>
                </c:pt>
                <c:pt idx="48">
                  <c:v>2373.0735502125076</c:v>
                </c:pt>
                <c:pt idx="49">
                  <c:v>2439.8541981785065</c:v>
                </c:pt>
                <c:pt idx="50">
                  <c:v>2539.397098543689</c:v>
                </c:pt>
                <c:pt idx="51">
                  <c:v>2517.4758009644361</c:v>
                </c:pt>
                <c:pt idx="52">
                  <c:v>2497.9782632530118</c:v>
                </c:pt>
                <c:pt idx="53">
                  <c:v>2608.3573413253011</c:v>
                </c:pt>
                <c:pt idx="54">
                  <c:v>2496.7801419316138</c:v>
                </c:pt>
                <c:pt idx="55">
                  <c:v>2473.3160549371637</c:v>
                </c:pt>
                <c:pt idx="56">
                  <c:v>2429.0663607866504</c:v>
                </c:pt>
                <c:pt idx="57">
                  <c:v>2594.4425580011898</c:v>
                </c:pt>
                <c:pt idx="58">
                  <c:v>2659.9747928741094</c:v>
                </c:pt>
                <c:pt idx="59">
                  <c:v>2647.9320797393361</c:v>
                </c:pt>
                <c:pt idx="60">
                  <c:v>2572.1084854105134</c:v>
                </c:pt>
                <c:pt idx="61">
                  <c:v>2659.8933537647058</c:v>
                </c:pt>
                <c:pt idx="62">
                  <c:v>2679.4505628070174</c:v>
                </c:pt>
                <c:pt idx="63">
                  <c:v>2602.350546050322</c:v>
                </c:pt>
                <c:pt idx="64">
                  <c:v>2677.4191976635516</c:v>
                </c:pt>
                <c:pt idx="65">
                  <c:v>2681.9720209059233</c:v>
                </c:pt>
                <c:pt idx="66">
                  <c:v>2696.8281160393749</c:v>
                </c:pt>
                <c:pt idx="67">
                  <c:v>2665.2205483497396</c:v>
                </c:pt>
                <c:pt idx="68">
                  <c:v>2510.692135714286</c:v>
                </c:pt>
                <c:pt idx="69">
                  <c:v>2479.136235537665</c:v>
                </c:pt>
                <c:pt idx="70">
                  <c:v>2395.4753537313436</c:v>
                </c:pt>
                <c:pt idx="71">
                  <c:v>2398.4273563573884</c:v>
                </c:pt>
                <c:pt idx="72">
                  <c:v>2331.4181121867882</c:v>
                </c:pt>
                <c:pt idx="73">
                  <c:v>2112.5243971590908</c:v>
                </c:pt>
                <c:pt idx="74">
                  <c:v>2118.4287027825098</c:v>
                </c:pt>
                <c:pt idx="75">
                  <c:v>2257.960247052154</c:v>
                </c:pt>
                <c:pt idx="76">
                  <c:v>2190.5292525662717</c:v>
                </c:pt>
                <c:pt idx="77">
                  <c:v>2125.132393359595</c:v>
                </c:pt>
                <c:pt idx="78">
                  <c:v>2082.880238669673</c:v>
                </c:pt>
                <c:pt idx="79">
                  <c:v>1846.2804834272829</c:v>
                </c:pt>
                <c:pt idx="80">
                  <c:v>1895.2698992700728</c:v>
                </c:pt>
                <c:pt idx="81">
                  <c:v>1994.3304567567568</c:v>
                </c:pt>
                <c:pt idx="82">
                  <c:v>2022.3914513802818</c:v>
                </c:pt>
                <c:pt idx="83">
                  <c:v>2015.1894145434046</c:v>
                </c:pt>
                <c:pt idx="84">
                  <c:v>1942.0228912774339</c:v>
                </c:pt>
                <c:pt idx="85">
                  <c:v>2032.3168194382019</c:v>
                </c:pt>
                <c:pt idx="86">
                  <c:v>1953.2904726050417</c:v>
                </c:pt>
                <c:pt idx="87">
                  <c:v>1887.2718359174564</c:v>
                </c:pt>
                <c:pt idx="88">
                  <c:v>1771.2487615598886</c:v>
                </c:pt>
                <c:pt idx="89">
                  <c:v>1577.4286584632516</c:v>
                </c:pt>
                <c:pt idx="90">
                  <c:v>1589.5302872222221</c:v>
                </c:pt>
                <c:pt idx="91">
                  <c:v>1507.4124129639888</c:v>
                </c:pt>
                <c:pt idx="92">
                  <c:v>1482.0551018805309</c:v>
                </c:pt>
                <c:pt idx="93">
                  <c:v>1574.4701579470197</c:v>
                </c:pt>
                <c:pt idx="94">
                  <c:v>1553.2975323415978</c:v>
                </c:pt>
                <c:pt idx="95">
                  <c:v>1544.9741394939492</c:v>
                </c:pt>
                <c:pt idx="96">
                  <c:v>1538.2053590361447</c:v>
                </c:pt>
                <c:pt idx="97">
                  <c:v>1430.404951416122</c:v>
                </c:pt>
                <c:pt idx="98">
                  <c:v>1443.4157426862423</c:v>
                </c:pt>
                <c:pt idx="99">
                  <c:v>1523.2241594978166</c:v>
                </c:pt>
                <c:pt idx="100">
                  <c:v>1604.4575322033897</c:v>
                </c:pt>
                <c:pt idx="101">
                  <c:v>1691.8164500273074</c:v>
                </c:pt>
                <c:pt idx="102">
                  <c:v>1694.0393922700055</c:v>
                </c:pt>
                <c:pt idx="103">
                  <c:v>1681.5788564769648</c:v>
                </c:pt>
                <c:pt idx="104">
                  <c:v>1726.7914692598595</c:v>
                </c:pt>
                <c:pt idx="105">
                  <c:v>1761.3692364521364</c:v>
                </c:pt>
                <c:pt idx="106">
                  <c:v>1779.3478194594595</c:v>
                </c:pt>
                <c:pt idx="107">
                  <c:v>1826.5087965498653</c:v>
                </c:pt>
                <c:pt idx="108">
                  <c:v>1905.9770567901235</c:v>
                </c:pt>
                <c:pt idx="109">
                  <c:v>1920.0976659882162</c:v>
                </c:pt>
                <c:pt idx="110">
                  <c:v>1883.5165436664886</c:v>
                </c:pt>
                <c:pt idx="111">
                  <c:v>1895.7262791889004</c:v>
                </c:pt>
                <c:pt idx="112">
                  <c:v>1836.9393964930928</c:v>
                </c:pt>
                <c:pt idx="113">
                  <c:v>1880.1417355214398</c:v>
                </c:pt>
                <c:pt idx="114">
                  <c:v>1833.5355573770489</c:v>
                </c:pt>
                <c:pt idx="115">
                  <c:v>1804.5439427061312</c:v>
                </c:pt>
                <c:pt idx="116">
                  <c:v>1846.2824575342465</c:v>
                </c:pt>
                <c:pt idx="117">
                  <c:v>1837.2796613207545</c:v>
                </c:pt>
                <c:pt idx="118">
                  <c:v>1911.8541155972875</c:v>
                </c:pt>
                <c:pt idx="119">
                  <c:v>1961.3620664580073</c:v>
                </c:pt>
                <c:pt idx="120">
                  <c:v>1933.2578441544888</c:v>
                </c:pt>
                <c:pt idx="121">
                  <c:v>1954.9105635135136</c:v>
                </c:pt>
                <c:pt idx="122">
                  <c:v>1940.1438456758156</c:v>
                </c:pt>
                <c:pt idx="123">
                  <c:v>1884.7974201342286</c:v>
                </c:pt>
                <c:pt idx="124">
                  <c:v>1908.2171566115703</c:v>
                </c:pt>
                <c:pt idx="125">
                  <c:v>1946.0474281879196</c:v>
                </c:pt>
                <c:pt idx="126">
                  <c:v>1966.2072660851718</c:v>
                </c:pt>
                <c:pt idx="127">
                  <c:v>1957.4210616012238</c:v>
                </c:pt>
                <c:pt idx="128">
                  <c:v>1933.4228669014085</c:v>
                </c:pt>
                <c:pt idx="129">
                  <c:v>1877.0466430939227</c:v>
                </c:pt>
                <c:pt idx="130">
                  <c:v>1958.3925571933366</c:v>
                </c:pt>
                <c:pt idx="131">
                  <c:v>1997.4853880868247</c:v>
                </c:pt>
                <c:pt idx="132">
                  <c:v>2011.6517635725036</c:v>
                </c:pt>
                <c:pt idx="133">
                  <c:v>2007.3880697091274</c:v>
                </c:pt>
                <c:pt idx="134">
                  <c:v>2031.2041920881322</c:v>
                </c:pt>
                <c:pt idx="135">
                  <c:v>2034.2685805680121</c:v>
                </c:pt>
                <c:pt idx="136">
                  <c:v>2009.2342771982114</c:v>
                </c:pt>
                <c:pt idx="137">
                  <c:v>1946.956026164519</c:v>
                </c:pt>
                <c:pt idx="138">
                  <c:v>1947.403095909315</c:v>
                </c:pt>
                <c:pt idx="139">
                  <c:v>1980.2025912659469</c:v>
                </c:pt>
                <c:pt idx="140">
                  <c:v>2037.3680499999998</c:v>
                </c:pt>
                <c:pt idx="141">
                  <c:v>2117.2163690936109</c:v>
                </c:pt>
                <c:pt idx="142">
                  <c:v>2155.3599921782179</c:v>
                </c:pt>
                <c:pt idx="143">
                  <c:v>2186.5870422451994</c:v>
                </c:pt>
                <c:pt idx="144">
                  <c:v>2194.8936596587641</c:v>
                </c:pt>
                <c:pt idx="145">
                  <c:v>2218.0857866285392</c:v>
                </c:pt>
                <c:pt idx="146">
                  <c:v>2148.8185441915748</c:v>
                </c:pt>
                <c:pt idx="147">
                  <c:v>2228.7281407840546</c:v>
                </c:pt>
                <c:pt idx="148">
                  <c:v>2291.5861967062469</c:v>
                </c:pt>
                <c:pt idx="149">
                  <c:v>2291.34267378905</c:v>
                </c:pt>
                <c:pt idx="150">
                  <c:v>2296.6486698169101</c:v>
                </c:pt>
                <c:pt idx="151">
                  <c:v>2196.1738123052769</c:v>
                </c:pt>
                <c:pt idx="152">
                  <c:v>2250.8020833672981</c:v>
                </c:pt>
                <c:pt idx="153">
                  <c:v>2307.6426140828912</c:v>
                </c:pt>
                <c:pt idx="154">
                  <c:v>2176.2264163275372</c:v>
                </c:pt>
                <c:pt idx="155">
                  <c:v>2193.4257079618815</c:v>
                </c:pt>
                <c:pt idx="156">
                  <c:v>2037.4227654660795</c:v>
                </c:pt>
                <c:pt idx="157">
                  <c:v>1997.2909043806153</c:v>
                </c:pt>
                <c:pt idx="158">
                  <c:v>1934.4544554486338</c:v>
                </c:pt>
                <c:pt idx="159">
                  <c:v>2008.4365901973433</c:v>
                </c:pt>
                <c:pt idx="160">
                  <c:v>2044.3346877439501</c:v>
                </c:pt>
                <c:pt idx="161">
                  <c:v>1933.7886330088336</c:v>
                </c:pt>
                <c:pt idx="162">
                  <c:v>1799.9402062862987</c:v>
                </c:pt>
                <c:pt idx="163">
                  <c:v>1837.2326808724681</c:v>
                </c:pt>
                <c:pt idx="164">
                  <c:v>1743.3262213023752</c:v>
                </c:pt>
                <c:pt idx="165">
                  <c:v>1399.8098392343602</c:v>
                </c:pt>
                <c:pt idx="166">
                  <c:v>1298.8935510610688</c:v>
                </c:pt>
                <c:pt idx="167">
                  <c:v>1301.5491964919252</c:v>
                </c:pt>
                <c:pt idx="168">
                  <c:v>1280.5403877200815</c:v>
                </c:pt>
                <c:pt idx="169">
                  <c:v>1186.9348466153592</c:v>
                </c:pt>
                <c:pt idx="170">
                  <c:v>1117.1368616673333</c:v>
                </c:pt>
                <c:pt idx="171">
                  <c:v>1250.1768536859277</c:v>
                </c:pt>
                <c:pt idx="172">
                  <c:v>1328.2018173427157</c:v>
                </c:pt>
                <c:pt idx="173">
                  <c:v>1351.8790822663998</c:v>
                </c:pt>
                <c:pt idx="174">
                  <c:v>1366.4455679113848</c:v>
                </c:pt>
                <c:pt idx="175">
                  <c:v>1469.4309474807956</c:v>
                </c:pt>
                <c:pt idx="176">
                  <c:v>1517.1890230287081</c:v>
                </c:pt>
                <c:pt idx="177">
                  <c:v>1546.1145284491638</c:v>
                </c:pt>
                <c:pt idx="178">
                  <c:v>1570.4121271375564</c:v>
                </c:pt>
                <c:pt idx="179">
                  <c:v>1601.779104013398</c:v>
                </c:pt>
                <c:pt idx="180">
                  <c:v>1619.7719904895903</c:v>
                </c:pt>
                <c:pt idx="181">
                  <c:v>1571.648175195254</c:v>
                </c:pt>
                <c:pt idx="182">
                  <c:v>1661.8430043266023</c:v>
                </c:pt>
                <c:pt idx="183">
                  <c:v>1726.7441976614857</c:v>
                </c:pt>
                <c:pt idx="184">
                  <c:v>1623.3868199907956</c:v>
                </c:pt>
                <c:pt idx="185">
                  <c:v>1563.8665783304712</c:v>
                </c:pt>
                <c:pt idx="186">
                  <c:v>1555.8228367381264</c:v>
                </c:pt>
                <c:pt idx="187">
                  <c:v>1564.3144324454049</c:v>
                </c:pt>
                <c:pt idx="188">
                  <c:v>1611.7784989036763</c:v>
                </c:pt>
                <c:pt idx="189">
                  <c:v>1677.0433875051933</c:v>
                </c:pt>
                <c:pt idx="190">
                  <c:v>1711.7912666888292</c:v>
                </c:pt>
                <c:pt idx="191">
                  <c:v>1765.5771739876266</c:v>
                </c:pt>
                <c:pt idx="192">
                  <c:v>1818.1202850339303</c:v>
                </c:pt>
                <c:pt idx="193">
                  <c:v>1866.6941260966751</c:v>
                </c:pt>
                <c:pt idx="194">
                  <c:v>1833.7065073769536</c:v>
                </c:pt>
                <c:pt idx="195">
                  <c:v>1862.9413681971328</c:v>
                </c:pt>
                <c:pt idx="196">
                  <c:v>1866.5254774676832</c:v>
                </c:pt>
                <c:pt idx="197">
                  <c:v>1795.3638060905846</c:v>
                </c:pt>
                <c:pt idx="198">
                  <c:v>1843.3875388371523</c:v>
                </c:pt>
                <c:pt idx="199">
                  <c:v>1643.6253053152061</c:v>
                </c:pt>
                <c:pt idx="200">
                  <c:v>1624.2528436784246</c:v>
                </c:pt>
                <c:pt idx="201">
                  <c:v>1669.2534949971334</c:v>
                </c:pt>
                <c:pt idx="202">
                  <c:v>1692.6724445228001</c:v>
                </c:pt>
                <c:pt idx="203">
                  <c:v>1715.6019487569476</c:v>
                </c:pt>
                <c:pt idx="204">
                  <c:v>1789.7283961622527</c:v>
                </c:pt>
                <c:pt idx="205">
                  <c:v>1857.1915543421992</c:v>
                </c:pt>
                <c:pt idx="206">
                  <c:v>1903.673340586608</c:v>
                </c:pt>
                <c:pt idx="207">
                  <c:v>1896.6733755108271</c:v>
                </c:pt>
                <c:pt idx="208">
                  <c:v>1838.700007090983</c:v>
                </c:pt>
                <c:pt idx="209">
                  <c:v>1815.8146735397593</c:v>
                </c:pt>
                <c:pt idx="210">
                  <c:v>1865.0702829441357</c:v>
                </c:pt>
                <c:pt idx="211">
                  <c:v>1913.8391204681666</c:v>
                </c:pt>
                <c:pt idx="212">
                  <c:v>1959.0121142488581</c:v>
                </c:pt>
                <c:pt idx="213">
                  <c:v>1946.1594553769241</c:v>
                </c:pt>
                <c:pt idx="214">
                  <c:v>1890.7189337086863</c:v>
                </c:pt>
                <c:pt idx="215">
                  <c:v>1928.6074726041318</c:v>
                </c:pt>
                <c:pt idx="216">
                  <c:v>2003.4358116212172</c:v>
                </c:pt>
                <c:pt idx="217">
                  <c:v>2035.5769808087937</c:v>
                </c:pt>
                <c:pt idx="218">
                  <c:v>2093.3079382200081</c:v>
                </c:pt>
                <c:pt idx="219">
                  <c:v>2124.5684058316115</c:v>
                </c:pt>
                <c:pt idx="220">
                  <c:v>2217.1726433093277</c:v>
                </c:pt>
                <c:pt idx="221">
                  <c:v>2183.4844352632067</c:v>
                </c:pt>
                <c:pt idx="222">
                  <c:v>2246.3987777465868</c:v>
                </c:pt>
                <c:pt idx="223">
                  <c:v>2242.9539949198479</c:v>
                </c:pt>
                <c:pt idx="224">
                  <c:v>2265.038066305116</c:v>
                </c:pt>
                <c:pt idx="225">
                  <c:v>2307.9082575764437</c:v>
                </c:pt>
                <c:pt idx="226">
                  <c:v>2388.7264211814181</c:v>
                </c:pt>
                <c:pt idx="227">
                  <c:v>2414.7980838279132</c:v>
                </c:pt>
                <c:pt idx="228">
                  <c:v>2428.3888222427663</c:v>
                </c:pt>
                <c:pt idx="229">
                  <c:v>2418.6350590365914</c:v>
                </c:pt>
                <c:pt idx="230">
                  <c:v>2475.4615531926638</c:v>
                </c:pt>
                <c:pt idx="231">
                  <c:v>2471.8344308896171</c:v>
                </c:pt>
                <c:pt idx="232">
                  <c:v>2500.8914820556897</c:v>
                </c:pt>
                <c:pt idx="233">
                  <c:v>2573.3508346963254</c:v>
                </c:pt>
                <c:pt idx="234">
                  <c:v>2604.7956527623646</c:v>
                </c:pt>
                <c:pt idx="235">
                  <c:v>2589.9385889033942</c:v>
                </c:pt>
                <c:pt idx="236">
                  <c:v>2631.5986858933115</c:v>
                </c:pt>
                <c:pt idx="237">
                  <c:v>2558.2345137910966</c:v>
                </c:pt>
                <c:pt idx="238">
                  <c:v>2705.0171073436745</c:v>
                </c:pt>
                <c:pt idx="239">
                  <c:v>2726.2503012662241</c:v>
                </c:pt>
                <c:pt idx="240">
                  <c:v>2708.8874124712388</c:v>
                </c:pt>
                <c:pt idx="241">
                  <c:v>2774.0036702157031</c:v>
                </c:pt>
                <c:pt idx="242">
                  <c:v>2763.618941367783</c:v>
                </c:pt>
                <c:pt idx="243">
                  <c:v>2780.4809480570057</c:v>
                </c:pt>
                <c:pt idx="244">
                  <c:v>2793.9356887494819</c:v>
                </c:pt>
                <c:pt idx="245">
                  <c:v>2769.5234373544308</c:v>
                </c:pt>
                <c:pt idx="246">
                  <c:v>2758.3680193336245</c:v>
                </c:pt>
                <c:pt idx="247">
                  <c:v>2686.8867044996196</c:v>
                </c:pt>
                <c:pt idx="248">
                  <c:v>2566.911008632494</c:v>
                </c:pt>
                <c:pt idx="249">
                  <c:v>2670.423310401955</c:v>
                </c:pt>
                <c:pt idx="250">
                  <c:v>2740.7441571745044</c:v>
                </c:pt>
                <c:pt idx="251">
                  <c:v>2708.7018149153982</c:v>
                </c:pt>
                <c:pt idx="252">
                  <c:v>2531.2066904549511</c:v>
                </c:pt>
                <c:pt idx="253">
                  <c:v>2515.8442894461859</c:v>
                </c:pt>
                <c:pt idx="254">
                  <c:v>2662.7607161458332</c:v>
                </c:pt>
                <c:pt idx="255">
                  <c:v>2722.9043581375108</c:v>
                </c:pt>
                <c:pt idx="256">
                  <c:v>2703.407346477039</c:v>
                </c:pt>
                <c:pt idx="257">
                  <c:v>2719.860659140295</c:v>
                </c:pt>
                <c:pt idx="258">
                  <c:v>2806.1241419236076</c:v>
                </c:pt>
                <c:pt idx="259">
                  <c:v>2838.1966547631423</c:v>
                </c:pt>
                <c:pt idx="260">
                  <c:v>2805.0435219922379</c:v>
                </c:pt>
                <c:pt idx="261">
                  <c:v>2779.4607976305219</c:v>
                </c:pt>
                <c:pt idx="262">
                  <c:v>2804.648982588647</c:v>
                </c:pt>
                <c:pt idx="263">
                  <c:v>2903.0811064264726</c:v>
                </c:pt>
                <c:pt idx="264">
                  <c:v>2928.0573442028094</c:v>
                </c:pt>
                <c:pt idx="265">
                  <c:v>2993.8034390137946</c:v>
                </c:pt>
                <c:pt idx="266">
                  <c:v>3042.6522472241813</c:v>
                </c:pt>
                <c:pt idx="267">
                  <c:v>3029.2592397816479</c:v>
                </c:pt>
                <c:pt idx="268">
                  <c:v>3077.9153903214697</c:v>
                </c:pt>
                <c:pt idx="269">
                  <c:v>3125.5293417102507</c:v>
                </c:pt>
                <c:pt idx="270">
                  <c:v>3150.3207436855919</c:v>
                </c:pt>
                <c:pt idx="271">
                  <c:v>3140.9538242047774</c:v>
                </c:pt>
                <c:pt idx="272">
                  <c:v>3171.5872199971595</c:v>
                </c:pt>
                <c:pt idx="273">
                  <c:v>3250.6971608832805</c:v>
                </c:pt>
                <c:pt idx="274">
                  <c:v>3288.4655608126691</c:v>
                </c:pt>
                <c:pt idx="275">
                  <c:v>3371.0424630657171</c:v>
                </c:pt>
                <c:pt idx="276">
                  <c:v>3514.8302982813557</c:v>
                </c:pt>
                <c:pt idx="277">
                  <c:v>3399.0423375238947</c:v>
                </c:pt>
                <c:pt idx="278">
                  <c:v>3395.3861500859452</c:v>
                </c:pt>
                <c:pt idx="279">
                  <c:v>3324.9938192920827</c:v>
                </c:pt>
                <c:pt idx="280">
                  <c:v>3377.3364607323997</c:v>
                </c:pt>
                <c:pt idx="281">
                  <c:v>3440.3205064975418</c:v>
                </c:pt>
                <c:pt idx="282">
                  <c:v>3486.6732099325673</c:v>
                </c:pt>
                <c:pt idx="283">
                  <c:v>3560.411088956263</c:v>
                </c:pt>
                <c:pt idx="284">
                  <c:v>3607.3903014489538</c:v>
                </c:pt>
                <c:pt idx="285">
                  <c:v>3455.0362209421933</c:v>
                </c:pt>
                <c:pt idx="286">
                  <c:v>3380.227538342162</c:v>
                </c:pt>
                <c:pt idx="287">
                  <c:v>3184.5097403537643</c:v>
                </c:pt>
                <c:pt idx="288">
                  <c:v>3236.863238029624</c:v>
                </c:pt>
                <c:pt idx="289">
                  <c:v>3409.7018985547866</c:v>
                </c:pt>
                <c:pt idx="290">
                  <c:v>3457.4226741702946</c:v>
                </c:pt>
                <c:pt idx="291">
                  <c:v>3567.0937112363995</c:v>
                </c:pt>
                <c:pt idx="292">
                  <c:v>3505.9250640041364</c:v>
                </c:pt>
                <c:pt idx="293">
                  <c:v>3550.6285368692038</c:v>
                </c:pt>
                <c:pt idx="294">
                  <c:v>3672.3026119420492</c:v>
                </c:pt>
                <c:pt idx="295">
                  <c:v>3548.1915238482088</c:v>
                </c:pt>
                <c:pt idx="296">
                  <c:v>3646.2525969660333</c:v>
                </c:pt>
                <c:pt idx="297">
                  <c:v>3630.5104746942507</c:v>
                </c:pt>
                <c:pt idx="298">
                  <c:v>3774.9941507451163</c:v>
                </c:pt>
                <c:pt idx="299">
                  <c:v>3851.1353458608824</c:v>
                </c:pt>
                <c:pt idx="300">
                  <c:v>3969.8854364132153</c:v>
                </c:pt>
                <c:pt idx="301">
                  <c:v>3963.6025764717683</c:v>
                </c:pt>
                <c:pt idx="302">
                  <c:v>3221.4388776292853</c:v>
                </c:pt>
                <c:pt idx="303">
                  <c:v>3381.0493168206272</c:v>
                </c:pt>
                <c:pt idx="304">
                  <c:v>3577.9061672555576</c:v>
                </c:pt>
                <c:pt idx="305">
                  <c:v>3787.5537674121802</c:v>
                </c:pt>
                <c:pt idx="306">
                  <c:v>3891.8993571406454</c:v>
                </c:pt>
                <c:pt idx="307">
                  <c:v>4100.0609298828685</c:v>
                </c:pt>
                <c:pt idx="308">
                  <c:v>4059.2455796669365</c:v>
                </c:pt>
                <c:pt idx="309">
                  <c:v>4118.6659153349292</c:v>
                </c:pt>
                <c:pt idx="310">
                  <c:v>4265.0454422660459</c:v>
                </c:pt>
                <c:pt idx="311">
                  <c:v>4422.0733403561007</c:v>
                </c:pt>
                <c:pt idx="312">
                  <c:v>4531.002112236114</c:v>
                </c:pt>
                <c:pt idx="313">
                  <c:v>4619.3697682323973</c:v>
                </c:pt>
                <c:pt idx="314">
                  <c:v>4628.2807079385448</c:v>
                </c:pt>
                <c:pt idx="315">
                  <c:v>4867.4451555002397</c:v>
                </c:pt>
                <c:pt idx="316">
                  <c:v>4867.7703347339566</c:v>
                </c:pt>
                <c:pt idx="317">
                  <c:v>4909.8170560547396</c:v>
                </c:pt>
                <c:pt idx="318">
                  <c:v>5030.1530590380662</c:v>
                </c:pt>
                <c:pt idx="319">
                  <c:v>5119.5109705303366</c:v>
                </c:pt>
                <c:pt idx="320">
                  <c:v>5089.0620524522883</c:v>
                </c:pt>
                <c:pt idx="321">
                  <c:v>5059.3785465608426</c:v>
                </c:pt>
                <c:pt idx="322">
                  <c:v>5248.8906210567475</c:v>
                </c:pt>
                <c:pt idx="323">
                  <c:v>5219.5782783254044</c:v>
                </c:pt>
                <c:pt idx="324">
                  <c:v>5078.2487658096952</c:v>
                </c:pt>
                <c:pt idx="325">
                  <c:v>4888.0830770832927</c:v>
                </c:pt>
                <c:pt idx="326">
                  <c:v>4788.0249855489783</c:v>
                </c:pt>
                <c:pt idx="327">
                  <c:v>4767.9786956268781</c:v>
                </c:pt>
                <c:pt idx="328">
                  <c:v>4347.8671749971691</c:v>
                </c:pt>
                <c:pt idx="329">
                  <c:v>4143.962440801457</c:v>
                </c:pt>
                <c:pt idx="330">
                  <c:v>4157.8163621333188</c:v>
                </c:pt>
                <c:pt idx="331">
                  <c:v>4416.7044543828706</c:v>
                </c:pt>
                <c:pt idx="332">
                  <c:v>4073.9185161078108</c:v>
                </c:pt>
                <c:pt idx="333">
                  <c:v>3922.0838415775361</c:v>
                </c:pt>
                <c:pt idx="334">
                  <c:v>4112.7543521278749</c:v>
                </c:pt>
                <c:pt idx="335">
                  <c:v>4105.1378442760306</c:v>
                </c:pt>
                <c:pt idx="336">
                  <c:v>4134.4287281459337</c:v>
                </c:pt>
                <c:pt idx="337">
                  <c:v>4242.3936740895051</c:v>
                </c:pt>
                <c:pt idx="338">
                  <c:v>4123.6220716956723</c:v>
                </c:pt>
                <c:pt idx="339">
                  <c:v>4264.3026145440954</c:v>
                </c:pt>
                <c:pt idx="340">
                  <c:v>4285.1557113977606</c:v>
                </c:pt>
                <c:pt idx="341">
                  <c:v>4481.6075281869871</c:v>
                </c:pt>
                <c:pt idx="342">
                  <c:v>4639.8720531828976</c:v>
                </c:pt>
                <c:pt idx="343">
                  <c:v>4564.3136425864213</c:v>
                </c:pt>
                <c:pt idx="344">
                  <c:v>4498.7151848754256</c:v>
                </c:pt>
                <c:pt idx="345">
                  <c:v>4352.7395437562691</c:v>
                </c:pt>
                <c:pt idx="346">
                  <c:v>4539.8459118553537</c:v>
                </c:pt>
                <c:pt idx="347">
                  <c:v>4757.7684182942385</c:v>
                </c:pt>
                <c:pt idx="348">
                  <c:v>4864.2</c:v>
                </c:pt>
                <c:pt idx="349">
                  <c:v>5051.92</c:v>
                </c:pt>
                <c:pt idx="350">
                  <c:v>5192.1639999999998</c:v>
                </c:pt>
                <c:pt idx="351">
                  <c:v>5117.8280000000004</c:v>
                </c:pt>
                <c:pt idx="352">
                  <c:v>5240.3950000000004</c:v>
                </c:pt>
                <c:pt idx="353">
                  <c:v>5423.53</c:v>
                </c:pt>
                <c:pt idx="354">
                  <c:v>5538</c:v>
                </c:pt>
                <c:pt idx="355">
                  <c:v>5434</c:v>
                </c:pt>
                <c:pt idx="356">
                  <c:v>5621.26</c:v>
                </c:pt>
                <c:pt idx="357">
                  <c:v>5704</c:v>
                </c:pt>
                <c:pt idx="358">
                  <c:v>5929</c:v>
                </c:pt>
                <c:pt idx="359">
                  <c:v>6074</c:v>
                </c:pt>
                <c:pt idx="360">
                  <c:v>5979.52</c:v>
                </c:pt>
                <c:pt idx="361">
                  <c:v>6038.69</c:v>
                </c:pt>
                <c:pt idx="362">
                  <c:v>5683.98</c:v>
                </c:pt>
                <c:pt idx="363">
                  <c:v>5369.5</c:v>
                </c:pt>
                <c:pt idx="364">
                  <c:v>5810.92</c:v>
                </c:pt>
                <c:pt idx="365">
                  <c:v>6095</c:v>
                </c:pt>
              </c:numCache>
            </c:numRef>
          </c:val>
          <c:smooth val="0"/>
          <c:extLst>
            <c:ext xmlns:c16="http://schemas.microsoft.com/office/drawing/2014/chart" uri="{C3380CC4-5D6E-409C-BE32-E72D297353CC}">
              <c16:uniqueId val="{00000002-22CA-4291-90A8-3B73BB5A1107}"/>
            </c:ext>
          </c:extLst>
        </c:ser>
        <c:dLbls>
          <c:showLegendKey val="0"/>
          <c:showVal val="0"/>
          <c:showCatName val="0"/>
          <c:showSerName val="0"/>
          <c:showPercent val="0"/>
          <c:showBubbleSize val="0"/>
        </c:dLbls>
        <c:marker val="1"/>
        <c:smooth val="0"/>
        <c:axId val="237323200"/>
        <c:axId val="1"/>
      </c:lineChart>
      <c:lineChart>
        <c:grouping val="standard"/>
        <c:varyColors val="0"/>
        <c:ser>
          <c:idx val="3"/>
          <c:order val="3"/>
          <c:tx>
            <c:strRef>
              <c:f>Sheet1!$E$1</c:f>
              <c:strCache>
                <c:ptCount val="1"/>
                <c:pt idx="0">
                  <c:v>Price-Earnings Ratio (Right Axis)</c:v>
                </c:pt>
              </c:strCache>
            </c:strRef>
          </c:tx>
          <c:spPr>
            <a:ln w="21983">
              <a:solidFill>
                <a:srgbClr val="7030A0"/>
              </a:solidFill>
              <a:prstDash val="solid"/>
            </a:ln>
          </c:spPr>
          <c:marker>
            <c:symbol val="x"/>
            <c:size val="2"/>
            <c:spPr>
              <a:noFill/>
              <a:ln>
                <a:noFill/>
                <a:prstDash val="solid"/>
              </a:ln>
            </c:spPr>
          </c:marker>
          <c:cat>
            <c:strRef>
              <c:f>Sheet1!$A$2:$A$370</c:f>
              <c:strCache>
                <c:ptCount val="364"/>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57">
                  <c:v>25</c:v>
                </c:pt>
                <c:pt idx="358">
                  <c:v>25</c:v>
                </c:pt>
                <c:pt idx="359">
                  <c:v>25</c:v>
                </c:pt>
                <c:pt idx="360">
                  <c:v>25</c:v>
                </c:pt>
                <c:pt idx="361">
                  <c:v>25</c:v>
                </c:pt>
                <c:pt idx="362">
                  <c:v>25</c:v>
                </c:pt>
                <c:pt idx="363">
                  <c:v>25</c:v>
                </c:pt>
              </c:strCache>
            </c:strRef>
          </c:cat>
          <c:val>
            <c:numRef>
              <c:f>Sheet1!$E$2:$E$370</c:f>
              <c:numCache>
                <c:formatCode>General</c:formatCode>
                <c:ptCount val="369"/>
                <c:pt idx="0">
                  <c:v>20.22</c:v>
                </c:pt>
                <c:pt idx="1">
                  <c:v>20.8</c:v>
                </c:pt>
                <c:pt idx="2">
                  <c:v>21.15</c:v>
                </c:pt>
                <c:pt idx="3">
                  <c:v>21.64</c:v>
                </c:pt>
                <c:pt idx="4">
                  <c:v>22.19</c:v>
                </c:pt>
                <c:pt idx="5">
                  <c:v>22.72</c:v>
                </c:pt>
                <c:pt idx="6">
                  <c:v>23.37</c:v>
                </c:pt>
                <c:pt idx="7">
                  <c:v>23.28</c:v>
                </c:pt>
                <c:pt idx="8">
                  <c:v>23.94</c:v>
                </c:pt>
                <c:pt idx="9">
                  <c:v>23.93</c:v>
                </c:pt>
                <c:pt idx="10">
                  <c:v>24.35</c:v>
                </c:pt>
                <c:pt idx="11">
                  <c:v>25.03</c:v>
                </c:pt>
                <c:pt idx="12">
                  <c:v>24.76</c:v>
                </c:pt>
                <c:pt idx="13">
                  <c:v>25.97</c:v>
                </c:pt>
                <c:pt idx="14">
                  <c:v>25.63</c:v>
                </c:pt>
                <c:pt idx="15">
                  <c:v>25.42</c:v>
                </c:pt>
                <c:pt idx="16">
                  <c:v>25.81</c:v>
                </c:pt>
                <c:pt idx="17">
                  <c:v>25.96</c:v>
                </c:pt>
                <c:pt idx="18">
                  <c:v>24.86</c:v>
                </c:pt>
                <c:pt idx="19">
                  <c:v>25.41</c:v>
                </c:pt>
                <c:pt idx="20">
                  <c:v>25.68</c:v>
                </c:pt>
                <c:pt idx="21">
                  <c:v>26.48</c:v>
                </c:pt>
                <c:pt idx="22">
                  <c:v>27.58</c:v>
                </c:pt>
                <c:pt idx="23">
                  <c:v>27.72</c:v>
                </c:pt>
                <c:pt idx="24">
                  <c:v>28.33</c:v>
                </c:pt>
                <c:pt idx="25">
                  <c:v>29.26</c:v>
                </c:pt>
                <c:pt idx="26">
                  <c:v>28.8</c:v>
                </c:pt>
                <c:pt idx="27">
                  <c:v>27.58</c:v>
                </c:pt>
                <c:pt idx="28">
                  <c:v>29.93</c:v>
                </c:pt>
                <c:pt idx="29">
                  <c:v>31.25</c:v>
                </c:pt>
                <c:pt idx="30">
                  <c:v>32.76</c:v>
                </c:pt>
                <c:pt idx="31">
                  <c:v>32.58</c:v>
                </c:pt>
                <c:pt idx="32">
                  <c:v>32.659999999999997</c:v>
                </c:pt>
                <c:pt idx="33">
                  <c:v>32.9</c:v>
                </c:pt>
                <c:pt idx="34">
                  <c:v>32.33</c:v>
                </c:pt>
                <c:pt idx="35">
                  <c:v>33.03</c:v>
                </c:pt>
                <c:pt idx="36">
                  <c:v>32.86</c:v>
                </c:pt>
                <c:pt idx="37">
                  <c:v>34.71</c:v>
                </c:pt>
                <c:pt idx="38">
                  <c:v>36.29</c:v>
                </c:pt>
                <c:pt idx="39">
                  <c:v>37.270000000000003</c:v>
                </c:pt>
                <c:pt idx="40">
                  <c:v>36.950000000000003</c:v>
                </c:pt>
                <c:pt idx="41">
                  <c:v>36.799999999999997</c:v>
                </c:pt>
                <c:pt idx="42">
                  <c:v>38.26</c:v>
                </c:pt>
                <c:pt idx="43">
                  <c:v>35.42</c:v>
                </c:pt>
                <c:pt idx="44">
                  <c:v>33.53</c:v>
                </c:pt>
                <c:pt idx="45">
                  <c:v>33.770000000000003</c:v>
                </c:pt>
                <c:pt idx="46">
                  <c:v>37.369999999999997</c:v>
                </c:pt>
                <c:pt idx="47">
                  <c:v>38.82</c:v>
                </c:pt>
                <c:pt idx="48">
                  <c:v>40.57</c:v>
                </c:pt>
                <c:pt idx="49">
                  <c:v>40.4</c:v>
                </c:pt>
                <c:pt idx="50">
                  <c:v>41.35</c:v>
                </c:pt>
                <c:pt idx="51">
                  <c:v>42.7</c:v>
                </c:pt>
                <c:pt idx="52">
                  <c:v>42.55</c:v>
                </c:pt>
                <c:pt idx="53">
                  <c:v>42.18</c:v>
                </c:pt>
                <c:pt idx="54">
                  <c:v>43.83</c:v>
                </c:pt>
                <c:pt idx="55">
                  <c:v>41.93</c:v>
                </c:pt>
                <c:pt idx="56">
                  <c:v>41.32</c:v>
                </c:pt>
                <c:pt idx="57">
                  <c:v>40.549999999999997</c:v>
                </c:pt>
                <c:pt idx="58">
                  <c:v>43.21</c:v>
                </c:pt>
                <c:pt idx="59">
                  <c:v>44.19</c:v>
                </c:pt>
                <c:pt idx="60">
                  <c:v>43.77</c:v>
                </c:pt>
                <c:pt idx="61">
                  <c:v>42.18</c:v>
                </c:pt>
                <c:pt idx="62">
                  <c:v>43.22</c:v>
                </c:pt>
                <c:pt idx="63">
                  <c:v>43.53</c:v>
                </c:pt>
                <c:pt idx="64">
                  <c:v>41.96</c:v>
                </c:pt>
                <c:pt idx="65">
                  <c:v>42.78</c:v>
                </c:pt>
                <c:pt idx="66">
                  <c:v>42.75</c:v>
                </c:pt>
                <c:pt idx="67">
                  <c:v>42.87</c:v>
                </c:pt>
                <c:pt idx="68">
                  <c:v>41.89</c:v>
                </c:pt>
                <c:pt idx="69">
                  <c:v>39.369999999999997</c:v>
                </c:pt>
                <c:pt idx="70">
                  <c:v>38.78</c:v>
                </c:pt>
                <c:pt idx="71">
                  <c:v>37.270000000000003</c:v>
                </c:pt>
                <c:pt idx="72">
                  <c:v>36.979999999999997</c:v>
                </c:pt>
                <c:pt idx="73">
                  <c:v>35.83</c:v>
                </c:pt>
                <c:pt idx="74">
                  <c:v>32.32</c:v>
                </c:pt>
                <c:pt idx="75">
                  <c:v>32.17</c:v>
                </c:pt>
                <c:pt idx="76">
                  <c:v>34.07</c:v>
                </c:pt>
                <c:pt idx="77">
                  <c:v>33.07</c:v>
                </c:pt>
                <c:pt idx="78">
                  <c:v>32.159999999999997</c:v>
                </c:pt>
                <c:pt idx="79">
                  <c:v>31.4</c:v>
                </c:pt>
                <c:pt idx="80">
                  <c:v>27.67</c:v>
                </c:pt>
                <c:pt idx="81">
                  <c:v>28.58</c:v>
                </c:pt>
                <c:pt idx="82">
                  <c:v>30.01</c:v>
                </c:pt>
                <c:pt idx="83">
                  <c:v>30.5</c:v>
                </c:pt>
                <c:pt idx="84">
                  <c:v>30.28</c:v>
                </c:pt>
                <c:pt idx="85">
                  <c:v>29.09</c:v>
                </c:pt>
                <c:pt idx="86">
                  <c:v>30.29</c:v>
                </c:pt>
                <c:pt idx="87">
                  <c:v>29.01</c:v>
                </c:pt>
                <c:pt idx="88">
                  <c:v>28.13</c:v>
                </c:pt>
                <c:pt idx="89">
                  <c:v>26.39</c:v>
                </c:pt>
                <c:pt idx="90">
                  <c:v>23.46</c:v>
                </c:pt>
                <c:pt idx="91">
                  <c:v>23.59</c:v>
                </c:pt>
                <c:pt idx="92">
                  <c:v>22.36</c:v>
                </c:pt>
                <c:pt idx="93">
                  <c:v>21.96</c:v>
                </c:pt>
                <c:pt idx="94">
                  <c:v>23.35</c:v>
                </c:pt>
                <c:pt idx="95">
                  <c:v>23.1</c:v>
                </c:pt>
                <c:pt idx="96">
                  <c:v>22.9</c:v>
                </c:pt>
                <c:pt idx="97">
                  <c:v>21.21</c:v>
                </c:pt>
                <c:pt idx="98">
                  <c:v>21.31</c:v>
                </c:pt>
                <c:pt idx="99">
                  <c:v>22.43</c:v>
                </c:pt>
                <c:pt idx="100">
                  <c:v>23.59</c:v>
                </c:pt>
                <c:pt idx="101">
                  <c:v>24.83</c:v>
                </c:pt>
                <c:pt idx="102">
                  <c:v>24.87</c:v>
                </c:pt>
                <c:pt idx="103">
                  <c:v>24.64</c:v>
                </c:pt>
                <c:pt idx="104">
                  <c:v>25.24</c:v>
                </c:pt>
                <c:pt idx="105">
                  <c:v>25.68</c:v>
                </c:pt>
                <c:pt idx="106">
                  <c:v>25.95</c:v>
                </c:pt>
                <c:pt idx="107">
                  <c:v>26.64</c:v>
                </c:pt>
                <c:pt idx="108">
                  <c:v>27.66</c:v>
                </c:pt>
                <c:pt idx="109">
                  <c:v>27.65</c:v>
                </c:pt>
                <c:pt idx="110">
                  <c:v>26.89</c:v>
                </c:pt>
                <c:pt idx="111">
                  <c:v>26.9</c:v>
                </c:pt>
                <c:pt idx="112">
                  <c:v>25.9</c:v>
                </c:pt>
                <c:pt idx="113">
                  <c:v>26.4</c:v>
                </c:pt>
                <c:pt idx="114">
                  <c:v>25.7</c:v>
                </c:pt>
                <c:pt idx="115">
                  <c:v>25.17</c:v>
                </c:pt>
                <c:pt idx="116">
                  <c:v>25.67</c:v>
                </c:pt>
                <c:pt idx="117">
                  <c:v>25.41</c:v>
                </c:pt>
                <c:pt idx="118">
                  <c:v>26.47</c:v>
                </c:pt>
                <c:pt idx="119">
                  <c:v>27.14</c:v>
                </c:pt>
                <c:pt idx="120">
                  <c:v>26.59</c:v>
                </c:pt>
                <c:pt idx="121">
                  <c:v>26.74</c:v>
                </c:pt>
                <c:pt idx="122">
                  <c:v>26.34</c:v>
                </c:pt>
                <c:pt idx="123">
                  <c:v>25.41</c:v>
                </c:pt>
                <c:pt idx="124">
                  <c:v>25.65</c:v>
                </c:pt>
                <c:pt idx="125">
                  <c:v>26.07</c:v>
                </c:pt>
                <c:pt idx="126">
                  <c:v>26.29</c:v>
                </c:pt>
                <c:pt idx="127">
                  <c:v>26.1</c:v>
                </c:pt>
                <c:pt idx="128">
                  <c:v>25.73</c:v>
                </c:pt>
                <c:pt idx="129">
                  <c:v>24.88</c:v>
                </c:pt>
                <c:pt idx="130">
                  <c:v>25.93</c:v>
                </c:pt>
                <c:pt idx="131">
                  <c:v>26.44</c:v>
                </c:pt>
                <c:pt idx="132">
                  <c:v>26.47</c:v>
                </c:pt>
                <c:pt idx="133">
                  <c:v>26.25</c:v>
                </c:pt>
                <c:pt idx="134">
                  <c:v>26.33</c:v>
                </c:pt>
                <c:pt idx="135">
                  <c:v>26.15</c:v>
                </c:pt>
                <c:pt idx="136">
                  <c:v>25.65</c:v>
                </c:pt>
                <c:pt idx="137">
                  <c:v>24.75</c:v>
                </c:pt>
                <c:pt idx="138">
                  <c:v>24.7</c:v>
                </c:pt>
                <c:pt idx="139">
                  <c:v>25.05</c:v>
                </c:pt>
                <c:pt idx="140">
                  <c:v>25.64</c:v>
                </c:pt>
                <c:pt idx="141">
                  <c:v>26.54</c:v>
                </c:pt>
                <c:pt idx="142">
                  <c:v>26.93</c:v>
                </c:pt>
                <c:pt idx="143">
                  <c:v>27.28</c:v>
                </c:pt>
                <c:pt idx="144">
                  <c:v>27.21</c:v>
                </c:pt>
                <c:pt idx="145">
                  <c:v>27.32</c:v>
                </c:pt>
                <c:pt idx="146">
                  <c:v>26.23</c:v>
                </c:pt>
                <c:pt idx="147">
                  <c:v>26.98</c:v>
                </c:pt>
                <c:pt idx="148">
                  <c:v>27.55</c:v>
                </c:pt>
                <c:pt idx="149">
                  <c:v>27.42</c:v>
                </c:pt>
                <c:pt idx="150">
                  <c:v>27.41</c:v>
                </c:pt>
                <c:pt idx="151">
                  <c:v>26.15</c:v>
                </c:pt>
                <c:pt idx="152">
                  <c:v>26.73</c:v>
                </c:pt>
                <c:pt idx="153">
                  <c:v>27.32</c:v>
                </c:pt>
                <c:pt idx="154">
                  <c:v>25.73</c:v>
                </c:pt>
                <c:pt idx="155">
                  <c:v>25.96</c:v>
                </c:pt>
                <c:pt idx="156">
                  <c:v>24.02</c:v>
                </c:pt>
                <c:pt idx="157">
                  <c:v>23.5</c:v>
                </c:pt>
                <c:pt idx="158">
                  <c:v>22.61</c:v>
                </c:pt>
                <c:pt idx="159">
                  <c:v>23.36</c:v>
                </c:pt>
                <c:pt idx="160">
                  <c:v>23.7</c:v>
                </c:pt>
                <c:pt idx="161">
                  <c:v>22.42</c:v>
                </c:pt>
                <c:pt idx="162">
                  <c:v>20.91</c:v>
                </c:pt>
                <c:pt idx="163">
                  <c:v>21.4</c:v>
                </c:pt>
                <c:pt idx="164">
                  <c:v>20.36</c:v>
                </c:pt>
                <c:pt idx="165">
                  <c:v>16.39</c:v>
                </c:pt>
                <c:pt idx="166">
                  <c:v>15.26</c:v>
                </c:pt>
                <c:pt idx="167">
                  <c:v>15.38</c:v>
                </c:pt>
                <c:pt idx="168">
                  <c:v>15.17</c:v>
                </c:pt>
                <c:pt idx="169">
                  <c:v>14.12</c:v>
                </c:pt>
                <c:pt idx="170">
                  <c:v>13.32</c:v>
                </c:pt>
                <c:pt idx="171">
                  <c:v>14.98</c:v>
                </c:pt>
                <c:pt idx="172">
                  <c:v>16</c:v>
                </c:pt>
                <c:pt idx="173">
                  <c:v>16.38</c:v>
                </c:pt>
                <c:pt idx="174">
                  <c:v>16.690000000000001</c:v>
                </c:pt>
                <c:pt idx="175">
                  <c:v>18.09</c:v>
                </c:pt>
                <c:pt idx="176">
                  <c:v>18.829999999999998</c:v>
                </c:pt>
                <c:pt idx="177">
                  <c:v>19.36</c:v>
                </c:pt>
                <c:pt idx="178">
                  <c:v>19.809999999999999</c:v>
                </c:pt>
                <c:pt idx="179">
                  <c:v>20.32</c:v>
                </c:pt>
                <c:pt idx="180">
                  <c:v>20.53</c:v>
                </c:pt>
                <c:pt idx="181">
                  <c:v>19.920000000000002</c:v>
                </c:pt>
                <c:pt idx="182">
                  <c:v>21</c:v>
                </c:pt>
                <c:pt idx="183">
                  <c:v>21.8</c:v>
                </c:pt>
                <c:pt idx="184">
                  <c:v>20.48</c:v>
                </c:pt>
                <c:pt idx="185">
                  <c:v>19.739999999999998</c:v>
                </c:pt>
                <c:pt idx="186">
                  <c:v>19.670000000000002</c:v>
                </c:pt>
                <c:pt idx="187">
                  <c:v>19.77</c:v>
                </c:pt>
                <c:pt idx="188">
                  <c:v>20.38</c:v>
                </c:pt>
                <c:pt idx="189">
                  <c:v>21.24</c:v>
                </c:pt>
                <c:pt idx="190">
                  <c:v>21.7</c:v>
                </c:pt>
                <c:pt idx="191">
                  <c:v>22.4</c:v>
                </c:pt>
                <c:pt idx="192">
                  <c:v>22.98</c:v>
                </c:pt>
                <c:pt idx="193">
                  <c:v>23.49</c:v>
                </c:pt>
                <c:pt idx="194">
                  <c:v>22.9</c:v>
                </c:pt>
                <c:pt idx="195">
                  <c:v>23.14</c:v>
                </c:pt>
                <c:pt idx="196">
                  <c:v>23.06</c:v>
                </c:pt>
                <c:pt idx="197">
                  <c:v>22.1</c:v>
                </c:pt>
                <c:pt idx="198">
                  <c:v>22.61</c:v>
                </c:pt>
                <c:pt idx="199">
                  <c:v>20.05</c:v>
                </c:pt>
                <c:pt idx="200">
                  <c:v>19.7</c:v>
                </c:pt>
                <c:pt idx="201">
                  <c:v>20.16</c:v>
                </c:pt>
                <c:pt idx="202">
                  <c:v>20.350000000000001</c:v>
                </c:pt>
                <c:pt idx="203">
                  <c:v>20.52</c:v>
                </c:pt>
                <c:pt idx="204">
                  <c:v>21.21</c:v>
                </c:pt>
                <c:pt idx="205">
                  <c:v>21.8</c:v>
                </c:pt>
                <c:pt idx="206">
                  <c:v>22.05</c:v>
                </c:pt>
                <c:pt idx="207">
                  <c:v>21.78</c:v>
                </c:pt>
                <c:pt idx="208">
                  <c:v>20.94</c:v>
                </c:pt>
                <c:pt idx="209">
                  <c:v>20.55</c:v>
                </c:pt>
                <c:pt idx="210">
                  <c:v>21</c:v>
                </c:pt>
                <c:pt idx="211">
                  <c:v>21.41</c:v>
                </c:pt>
                <c:pt idx="212">
                  <c:v>21.78</c:v>
                </c:pt>
                <c:pt idx="213">
                  <c:v>21.58</c:v>
                </c:pt>
                <c:pt idx="214">
                  <c:v>20.9</c:v>
                </c:pt>
                <c:pt idx="215">
                  <c:v>21.24</c:v>
                </c:pt>
                <c:pt idx="216">
                  <c:v>21.9</c:v>
                </c:pt>
                <c:pt idx="217">
                  <c:v>22.05</c:v>
                </c:pt>
                <c:pt idx="218">
                  <c:v>22.42</c:v>
                </c:pt>
                <c:pt idx="219">
                  <c:v>22.6</c:v>
                </c:pt>
                <c:pt idx="220">
                  <c:v>23.41</c:v>
                </c:pt>
                <c:pt idx="221">
                  <c:v>22.93</c:v>
                </c:pt>
                <c:pt idx="222">
                  <c:v>23.49</c:v>
                </c:pt>
                <c:pt idx="223">
                  <c:v>23.36</c:v>
                </c:pt>
                <c:pt idx="224">
                  <c:v>23.44</c:v>
                </c:pt>
                <c:pt idx="225">
                  <c:v>23.83</c:v>
                </c:pt>
                <c:pt idx="226">
                  <c:v>24.64</c:v>
                </c:pt>
                <c:pt idx="227">
                  <c:v>24.86</c:v>
                </c:pt>
                <c:pt idx="228">
                  <c:v>24.86</c:v>
                </c:pt>
                <c:pt idx="229">
                  <c:v>24.59</c:v>
                </c:pt>
                <c:pt idx="230">
                  <c:v>24.96</c:v>
                </c:pt>
                <c:pt idx="231">
                  <c:v>24.79</c:v>
                </c:pt>
                <c:pt idx="232">
                  <c:v>24.94</c:v>
                </c:pt>
                <c:pt idx="233">
                  <c:v>25.56</c:v>
                </c:pt>
                <c:pt idx="234">
                  <c:v>25.82</c:v>
                </c:pt>
                <c:pt idx="235">
                  <c:v>25.62</c:v>
                </c:pt>
                <c:pt idx="236">
                  <c:v>25.92</c:v>
                </c:pt>
                <c:pt idx="237">
                  <c:v>25.16</c:v>
                </c:pt>
                <c:pt idx="238">
                  <c:v>26.61</c:v>
                </c:pt>
                <c:pt idx="239">
                  <c:v>26.79</c:v>
                </c:pt>
                <c:pt idx="240">
                  <c:v>26.49</c:v>
                </c:pt>
                <c:pt idx="241">
                  <c:v>27</c:v>
                </c:pt>
                <c:pt idx="242">
                  <c:v>26.73</c:v>
                </c:pt>
                <c:pt idx="243">
                  <c:v>26.79</c:v>
                </c:pt>
                <c:pt idx="244">
                  <c:v>26.81</c:v>
                </c:pt>
                <c:pt idx="245">
                  <c:v>26.5</c:v>
                </c:pt>
                <c:pt idx="246">
                  <c:v>26.38</c:v>
                </c:pt>
                <c:pt idx="247">
                  <c:v>25.69</c:v>
                </c:pt>
                <c:pt idx="248">
                  <c:v>24.5</c:v>
                </c:pt>
                <c:pt idx="249">
                  <c:v>25.49</c:v>
                </c:pt>
                <c:pt idx="250">
                  <c:v>26.23</c:v>
                </c:pt>
                <c:pt idx="251">
                  <c:v>25.97</c:v>
                </c:pt>
                <c:pt idx="252">
                  <c:v>24.21</c:v>
                </c:pt>
                <c:pt idx="253">
                  <c:v>24</c:v>
                </c:pt>
                <c:pt idx="254">
                  <c:v>25.37</c:v>
                </c:pt>
                <c:pt idx="255">
                  <c:v>25.92</c:v>
                </c:pt>
                <c:pt idx="256">
                  <c:v>25.69</c:v>
                </c:pt>
                <c:pt idx="257">
                  <c:v>25.84</c:v>
                </c:pt>
                <c:pt idx="258">
                  <c:v>26.69</c:v>
                </c:pt>
                <c:pt idx="259">
                  <c:v>26.95</c:v>
                </c:pt>
                <c:pt idx="260">
                  <c:v>26.73</c:v>
                </c:pt>
                <c:pt idx="261">
                  <c:v>26.53</c:v>
                </c:pt>
                <c:pt idx="262">
                  <c:v>26.84</c:v>
                </c:pt>
                <c:pt idx="263">
                  <c:v>27.84</c:v>
                </c:pt>
                <c:pt idx="264">
                  <c:v>28.03</c:v>
                </c:pt>
                <c:pt idx="265">
                  <c:v>28.66</c:v>
                </c:pt>
                <c:pt idx="266">
                  <c:v>29.09</c:v>
                </c:pt>
                <c:pt idx="267">
                  <c:v>28.9</c:v>
                </c:pt>
                <c:pt idx="268">
                  <c:v>29.23</c:v>
                </c:pt>
                <c:pt idx="269">
                  <c:v>29.72</c:v>
                </c:pt>
                <c:pt idx="270">
                  <c:v>29.73</c:v>
                </c:pt>
                <c:pt idx="271">
                  <c:v>30.4</c:v>
                </c:pt>
                <c:pt idx="272">
                  <c:v>30.6</c:v>
                </c:pt>
                <c:pt idx="273">
                  <c:v>30.9</c:v>
                </c:pt>
                <c:pt idx="274">
                  <c:v>31.3</c:v>
                </c:pt>
                <c:pt idx="275">
                  <c:v>32.1</c:v>
                </c:pt>
                <c:pt idx="276">
                  <c:v>33.299999999999997</c:v>
                </c:pt>
                <c:pt idx="277">
                  <c:v>32.200000000000003</c:v>
                </c:pt>
                <c:pt idx="278">
                  <c:v>31.81</c:v>
                </c:pt>
                <c:pt idx="279">
                  <c:v>31.24</c:v>
                </c:pt>
                <c:pt idx="280">
                  <c:v>31.61</c:v>
                </c:pt>
                <c:pt idx="281">
                  <c:v>32.090000000000003</c:v>
                </c:pt>
                <c:pt idx="282">
                  <c:v>31.77</c:v>
                </c:pt>
                <c:pt idx="283">
                  <c:v>32.39</c:v>
                </c:pt>
                <c:pt idx="284">
                  <c:v>32.619999999999997</c:v>
                </c:pt>
                <c:pt idx="285">
                  <c:v>31.04</c:v>
                </c:pt>
                <c:pt idx="286">
                  <c:v>30.19</c:v>
                </c:pt>
                <c:pt idx="287">
                  <c:v>28.29</c:v>
                </c:pt>
                <c:pt idx="288">
                  <c:v>28.32</c:v>
                </c:pt>
                <c:pt idx="289">
                  <c:v>30.04</c:v>
                </c:pt>
                <c:pt idx="290">
                  <c:v>30.8</c:v>
                </c:pt>
                <c:pt idx="291">
                  <c:v>31.28</c:v>
                </c:pt>
                <c:pt idx="292">
                  <c:v>29.34</c:v>
                </c:pt>
                <c:pt idx="293">
                  <c:v>29.47</c:v>
                </c:pt>
                <c:pt idx="294">
                  <c:v>30.26</c:v>
                </c:pt>
                <c:pt idx="295">
                  <c:v>28.65</c:v>
                </c:pt>
                <c:pt idx="296">
                  <c:v>28.64</c:v>
                </c:pt>
                <c:pt idx="297">
                  <c:v>28.76</c:v>
                </c:pt>
                <c:pt idx="298">
                  <c:v>29.91</c:v>
                </c:pt>
                <c:pt idx="299">
                  <c:v>30.49</c:v>
                </c:pt>
                <c:pt idx="300">
                  <c:v>31</c:v>
                </c:pt>
                <c:pt idx="301">
                  <c:v>30.7</c:v>
                </c:pt>
                <c:pt idx="302">
                  <c:v>24.8</c:v>
                </c:pt>
                <c:pt idx="303">
                  <c:v>25.9</c:v>
                </c:pt>
                <c:pt idx="304">
                  <c:v>27.3</c:v>
                </c:pt>
                <c:pt idx="305">
                  <c:v>28.8</c:v>
                </c:pt>
                <c:pt idx="306">
                  <c:v>29.6</c:v>
                </c:pt>
                <c:pt idx="307">
                  <c:v>31.1</c:v>
                </c:pt>
                <c:pt idx="308">
                  <c:v>30.8</c:v>
                </c:pt>
                <c:pt idx="309">
                  <c:v>31.2</c:v>
                </c:pt>
                <c:pt idx="310">
                  <c:v>32.4</c:v>
                </c:pt>
                <c:pt idx="311">
                  <c:v>33.6</c:v>
                </c:pt>
                <c:pt idx="312">
                  <c:v>34.5</c:v>
                </c:pt>
                <c:pt idx="313">
                  <c:v>35.1</c:v>
                </c:pt>
                <c:pt idx="314">
                  <c:v>35</c:v>
                </c:pt>
                <c:pt idx="315">
                  <c:v>36.700000000000003</c:v>
                </c:pt>
                <c:pt idx="316">
                  <c:v>36.799999999999997</c:v>
                </c:pt>
                <c:pt idx="317">
                  <c:v>36.9</c:v>
                </c:pt>
                <c:pt idx="318">
                  <c:v>37.9</c:v>
                </c:pt>
                <c:pt idx="319">
                  <c:v>38.6</c:v>
                </c:pt>
                <c:pt idx="320">
                  <c:v>37.619999999999997</c:v>
                </c:pt>
                <c:pt idx="321">
                  <c:v>37.25</c:v>
                </c:pt>
                <c:pt idx="322">
                  <c:v>38.58</c:v>
                </c:pt>
                <c:pt idx="323">
                  <c:v>38.31</c:v>
                </c:pt>
                <c:pt idx="324">
                  <c:v>36.94</c:v>
                </c:pt>
                <c:pt idx="325">
                  <c:v>35.29</c:v>
                </c:pt>
                <c:pt idx="326">
                  <c:v>34.270000000000003</c:v>
                </c:pt>
                <c:pt idx="327">
                  <c:v>33.89</c:v>
                </c:pt>
                <c:pt idx="328">
                  <c:v>30.8</c:v>
                </c:pt>
                <c:pt idx="329">
                  <c:v>29.29</c:v>
                </c:pt>
                <c:pt idx="330">
                  <c:v>29.35</c:v>
                </c:pt>
                <c:pt idx="331">
                  <c:v>31.16</c:v>
                </c:pt>
                <c:pt idx="332">
                  <c:v>29.53</c:v>
                </c:pt>
                <c:pt idx="333">
                  <c:v>28.01</c:v>
                </c:pt>
                <c:pt idx="334">
                  <c:v>28.01</c:v>
                </c:pt>
                <c:pt idx="335">
                  <c:v>28.32</c:v>
                </c:pt>
                <c:pt idx="336">
                  <c:v>28.34</c:v>
                </c:pt>
                <c:pt idx="337">
                  <c:v>28.92</c:v>
                </c:pt>
                <c:pt idx="338">
                  <c:v>27.94</c:v>
                </c:pt>
                <c:pt idx="339">
                  <c:v>28.77</c:v>
                </c:pt>
                <c:pt idx="340">
                  <c:v>28.82</c:v>
                </c:pt>
                <c:pt idx="341">
                  <c:v>30.06</c:v>
                </c:pt>
                <c:pt idx="342">
                  <c:v>31.08</c:v>
                </c:pt>
                <c:pt idx="343">
                  <c:v>30.68</c:v>
                </c:pt>
                <c:pt idx="344">
                  <c:v>29.8</c:v>
                </c:pt>
                <c:pt idx="345">
                  <c:v>28.77</c:v>
                </c:pt>
                <c:pt idx="346">
                  <c:v>30.08</c:v>
                </c:pt>
                <c:pt idx="347">
                  <c:v>31.59</c:v>
                </c:pt>
                <c:pt idx="348">
                  <c:v>31.97</c:v>
                </c:pt>
                <c:pt idx="349">
                  <c:v>33.04</c:v>
                </c:pt>
                <c:pt idx="350">
                  <c:v>33.76</c:v>
                </c:pt>
                <c:pt idx="351">
                  <c:v>33.14</c:v>
                </c:pt>
                <c:pt idx="352">
                  <c:v>33.85</c:v>
                </c:pt>
                <c:pt idx="353">
                  <c:v>35.19</c:v>
                </c:pt>
                <c:pt idx="354">
                  <c:v>35.81</c:v>
                </c:pt>
                <c:pt idx="355">
                  <c:v>35.15</c:v>
                </c:pt>
                <c:pt idx="356">
                  <c:v>35.799999999999997</c:v>
                </c:pt>
                <c:pt idx="357">
                  <c:v>36.799999999999997</c:v>
                </c:pt>
                <c:pt idx="358">
                  <c:v>37.700000000000003</c:v>
                </c:pt>
                <c:pt idx="359">
                  <c:v>37.9</c:v>
                </c:pt>
                <c:pt idx="360">
                  <c:v>37.700000000000003</c:v>
                </c:pt>
                <c:pt idx="361">
                  <c:v>39</c:v>
                </c:pt>
                <c:pt idx="362">
                  <c:v>35</c:v>
                </c:pt>
                <c:pt idx="363">
                  <c:v>32.9</c:v>
                </c:pt>
                <c:pt idx="364">
                  <c:v>35.5</c:v>
                </c:pt>
                <c:pt idx="365">
                  <c:v>36.700000000000003</c:v>
                </c:pt>
              </c:numCache>
            </c:numRef>
          </c:val>
          <c:smooth val="0"/>
          <c:extLst>
            <c:ext xmlns:c16="http://schemas.microsoft.com/office/drawing/2014/chart" uri="{C3380CC4-5D6E-409C-BE32-E72D297353CC}">
              <c16:uniqueId val="{00000003-22CA-4291-90A8-3B73BB5A1107}"/>
            </c:ext>
          </c:extLst>
        </c:ser>
        <c:dLbls>
          <c:showLegendKey val="0"/>
          <c:showVal val="0"/>
          <c:showCatName val="0"/>
          <c:showSerName val="0"/>
          <c:showPercent val="0"/>
          <c:showBubbleSize val="0"/>
        </c:dLbls>
        <c:marker val="1"/>
        <c:smooth val="0"/>
        <c:axId val="3"/>
        <c:axId val="4"/>
      </c:lineChart>
      <c:catAx>
        <c:axId val="237323200"/>
        <c:scaling>
          <c:orientation val="minMax"/>
        </c:scaling>
        <c:delete val="0"/>
        <c:axPos val="b"/>
        <c:numFmt formatCode="General" sourceLinked="1"/>
        <c:majorTickMark val="out"/>
        <c:minorTickMark val="none"/>
        <c:tickLblPos val="nextTo"/>
        <c:spPr>
          <a:ln w="1484">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n-US"/>
          </a:p>
        </c:txPr>
        <c:crossAx val="1"/>
        <c:crosses val="autoZero"/>
        <c:auto val="1"/>
        <c:lblAlgn val="ctr"/>
        <c:lblOffset val="100"/>
        <c:tickLblSkip val="24"/>
        <c:tickMarkSkip val="12"/>
        <c:noMultiLvlLbl val="0"/>
      </c:catAx>
      <c:valAx>
        <c:axId val="1"/>
        <c:scaling>
          <c:orientation val="minMax"/>
          <c:max val="7000"/>
          <c:min val="0"/>
        </c:scaling>
        <c:delete val="0"/>
        <c:axPos val="l"/>
        <c:majorGridlines>
          <c:spPr>
            <a:ln w="1484">
              <a:solidFill>
                <a:schemeClr val="tx1"/>
              </a:solidFill>
              <a:prstDash val="solid"/>
            </a:ln>
          </c:spPr>
        </c:majorGridlines>
        <c:numFmt formatCode="#,##0" sourceLinked="0"/>
        <c:majorTickMark val="out"/>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Arial"/>
                <a:ea typeface="Arial"/>
                <a:cs typeface="Arial"/>
              </a:defRPr>
            </a:pPr>
            <a:endParaRPr lang="en-US"/>
          </a:p>
        </c:txPr>
        <c:crossAx val="237323200"/>
        <c:crosses val="autoZero"/>
        <c:crossBetween val="midCat"/>
        <c:majorUnit val="250"/>
        <c:minorUnit val="1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56"/>
          <c:min val="0"/>
        </c:scaling>
        <c:delete val="0"/>
        <c:axPos val="r"/>
        <c:numFmt formatCode="#,##0" sourceLinked="0"/>
        <c:majorTickMark val="cross"/>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mn-lt"/>
                <a:ea typeface="Times New Roman"/>
                <a:cs typeface="Times New Roman"/>
              </a:defRPr>
            </a:pPr>
            <a:endParaRPr lang="en-US"/>
          </a:p>
        </c:txPr>
        <c:crossAx val="3"/>
        <c:crosses val="max"/>
        <c:crossBetween val="midCat"/>
        <c:majorUnit val="2"/>
        <c:minorUnit val="2"/>
      </c:valAx>
      <c:spPr>
        <a:noFill/>
        <a:ln w="5936">
          <a:solidFill>
            <a:schemeClr val="tx1"/>
          </a:solidFill>
          <a:prstDash val="solid"/>
        </a:ln>
      </c:spPr>
    </c:plotArea>
    <c:legend>
      <c:legendPos val="r"/>
      <c:layout>
        <c:manualLayout>
          <c:xMode val="edge"/>
          <c:yMode val="edge"/>
          <c:x val="0.60658117314802273"/>
          <c:y val="0.73165711127255251"/>
          <c:w val="0.285750523118253"/>
          <c:h val="0.17598722785360443"/>
        </c:manualLayout>
      </c:layout>
      <c:overlay val="0"/>
      <c:spPr>
        <a:solidFill>
          <a:schemeClr val="bg1"/>
        </a:solidFill>
        <a:ln w="1484">
          <a:solidFill>
            <a:schemeClr val="tx1"/>
          </a:solidFill>
          <a:prstDash val="solid"/>
        </a:ln>
      </c:spPr>
      <c:txPr>
        <a:bodyPr/>
        <a:lstStyle/>
        <a:p>
          <a:pPr>
            <a:defRPr sz="989" b="1" i="0" u="none" strike="noStrike" baseline="0">
              <a:solidFill>
                <a:schemeClr val="tx1"/>
              </a:solidFill>
              <a:latin typeface="Arial"/>
              <a:ea typeface="Arial"/>
              <a:cs typeface="Arial"/>
            </a:defRPr>
          </a:pPr>
          <a:endParaRPr lang="en-US"/>
        </a:p>
      </c:txPr>
    </c:legend>
    <c:plotVisOnly val="1"/>
    <c:dispBlanksAs val="gap"/>
    <c:showDLblsOverMax val="0"/>
  </c:chart>
  <c:spPr>
    <a:noFill/>
    <a:ln w="18843">
      <a:solidFill>
        <a:schemeClr val="tx1"/>
      </a:solidFill>
      <a:prstDash val="solid"/>
    </a:ln>
  </c:spPr>
  <c:txPr>
    <a:bodyPr/>
    <a:lstStyle/>
    <a:p>
      <a:pPr>
        <a:defRPr sz="911" b="1" i="0" u="none" strike="noStrike" baseline="0">
          <a:solidFill>
            <a:schemeClr val="tx1"/>
          </a:solidFill>
          <a:latin typeface="Arial"/>
          <a:ea typeface="Arial"/>
          <a:cs typeface="Arial"/>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6" b="1" i="0" u="none" strike="noStrike" baseline="0">
                <a:solidFill>
                  <a:schemeClr val="tx1"/>
                </a:solidFill>
                <a:latin typeface="+mn-lt"/>
                <a:ea typeface="Times New Roman"/>
                <a:cs typeface="Times New Roman"/>
              </a:defRPr>
            </a:pPr>
            <a:r>
              <a:rPr lang="en-US" sz="2176" b="1" i="0" u="none" strike="noStrike" baseline="0">
                <a:solidFill>
                  <a:srgbClr val="000000"/>
                </a:solidFill>
                <a:latin typeface="+mn-lt"/>
                <a:cs typeface="Arial"/>
              </a:rPr>
              <a:t>S&amp;P 500 Stock Index</a:t>
            </a:r>
          </a:p>
          <a:p>
            <a:pPr>
              <a:defRPr sz="1566" b="1" i="0" u="none" strike="noStrike" baseline="0">
                <a:solidFill>
                  <a:schemeClr val="tx1"/>
                </a:solidFill>
                <a:latin typeface="+mn-lt"/>
                <a:ea typeface="Times New Roman"/>
                <a:cs typeface="Times New Roman"/>
              </a:defRPr>
            </a:pPr>
            <a:r>
              <a:rPr lang="en-US" sz="1187" b="1" i="0" u="none" strike="noStrike" baseline="0">
                <a:solidFill>
                  <a:srgbClr val="000000"/>
                </a:solidFill>
                <a:latin typeface="+mn-lt"/>
                <a:cs typeface="Calibri"/>
              </a:rPr>
              <a:t>(monthly average</a:t>
            </a:r>
            <a:r>
              <a:rPr lang="en-US" sz="1187" b="1" i="0" u="none" strike="noStrike" baseline="0">
                <a:solidFill>
                  <a:srgbClr val="000000"/>
                </a:solidFill>
                <a:latin typeface="+mn-lt"/>
                <a:cs typeface="Arial"/>
              </a:rPr>
              <a:t>)</a:t>
            </a:r>
          </a:p>
        </c:rich>
      </c:tx>
      <c:layout>
        <c:manualLayout>
          <c:xMode val="edge"/>
          <c:yMode val="edge"/>
          <c:x val="0.38539315627500692"/>
          <c:y val="2.3205020764927295E-2"/>
        </c:manualLayout>
      </c:layout>
      <c:overlay val="0"/>
      <c:spPr>
        <a:noFill/>
        <a:ln w="11871">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1">
                <a:lumMod val="40000"/>
                <a:lumOff val="60000"/>
              </a:schemeClr>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Sheet1!$B$2:$B$370</c:f>
              <c:numCache>
                <c:formatCode>General</c:formatCode>
                <c:ptCount val="369"/>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c:v>
                </c:pt>
                <c:pt idx="301" formatCode="0.00">
                  <c:v>3277.31</c:v>
                </c:pt>
                <c:pt idx="302" formatCode="0.00">
                  <c:v>2652.39</c:v>
                </c:pt>
                <c:pt idx="303" formatCode="0.00">
                  <c:v>2761.98</c:v>
                </c:pt>
                <c:pt idx="304" formatCode="0.00">
                  <c:v>2919.62</c:v>
                </c:pt>
                <c:pt idx="305" formatCode="0.00">
                  <c:v>3104.66</c:v>
                </c:pt>
                <c:pt idx="306" formatCode="0.00">
                  <c:v>3207.62</c:v>
                </c:pt>
                <c:pt idx="307">
                  <c:v>3391.71</c:v>
                </c:pt>
                <c:pt idx="308">
                  <c:v>3365.52</c:v>
                </c:pt>
                <c:pt idx="309">
                  <c:v>3418.7</c:v>
                </c:pt>
                <c:pt idx="310">
                  <c:v>3548.99</c:v>
                </c:pt>
                <c:pt idx="311">
                  <c:v>3695.31</c:v>
                </c:pt>
                <c:pt idx="312">
                  <c:v>3793.75</c:v>
                </c:pt>
                <c:pt idx="313">
                  <c:v>3883.43</c:v>
                </c:pt>
                <c:pt idx="314">
                  <c:v>3910.51</c:v>
                </c:pt>
                <c:pt idx="315">
                  <c:v>4141.18</c:v>
                </c:pt>
                <c:pt idx="316">
                  <c:v>4167.8500000000004</c:v>
                </c:pt>
                <c:pt idx="317">
                  <c:v>4238.49</c:v>
                </c:pt>
                <c:pt idx="318">
                  <c:v>4363.71</c:v>
                </c:pt>
                <c:pt idx="319">
                  <c:v>4454.21</c:v>
                </c:pt>
                <c:pt idx="320">
                  <c:v>4445.54</c:v>
                </c:pt>
                <c:pt idx="321">
                  <c:v>4460.71</c:v>
                </c:pt>
                <c:pt idx="322">
                  <c:v>4667.3900000000003</c:v>
                </c:pt>
                <c:pt idx="323">
                  <c:v>4674.7700000000004</c:v>
                </c:pt>
                <c:pt idx="324" formatCode="0.00">
                  <c:v>4573.8154999999997</c:v>
                </c:pt>
                <c:pt idx="325" formatCode="0.00">
                  <c:v>4435.9805263157896</c:v>
                </c:pt>
                <c:pt idx="326" formatCode="0.00">
                  <c:v>4391.2652173913048</c:v>
                </c:pt>
                <c:pt idx="327" formatCode="0.00">
                  <c:v>4391.2960000000003</c:v>
                </c:pt>
                <c:pt idx="328" formatCode="0.00">
                  <c:v>4040.36</c:v>
                </c:pt>
                <c:pt idx="329" formatCode="0.00">
                  <c:v>3898.9466666666667</c:v>
                </c:pt>
                <c:pt idx="330" formatCode="0.00">
                  <c:v>3911.7294999999999</c:v>
                </c:pt>
                <c:pt idx="331" formatCode="0.00">
                  <c:v>4158.5630434782606</c:v>
                </c:pt>
                <c:pt idx="332" formatCode="0.00">
                  <c:v>3850.5204761904761</c:v>
                </c:pt>
                <c:pt idx="333" formatCode="0.00">
                  <c:v>3726.0509523809524</c:v>
                </c:pt>
                <c:pt idx="334" formatCode="0.00">
                  <c:v>3917.4885714285715</c:v>
                </c:pt>
                <c:pt idx="335" formatCode="0.00">
                  <c:v>3912.3809523809523</c:v>
                </c:pt>
                <c:pt idx="336" formatCode="0.00">
                  <c:v>3960.6565000000001</c:v>
                </c:pt>
                <c:pt idx="337" formatCode="0.00">
                  <c:v>4079.6847368421054</c:v>
                </c:pt>
                <c:pt idx="338" formatCode="0.00">
                  <c:v>3968.5591304347827</c:v>
                </c:pt>
                <c:pt idx="339" formatCode="0.00">
                  <c:v>4121.4673684210529</c:v>
                </c:pt>
                <c:pt idx="340" formatCode="0.00">
                  <c:v>4146.1731818181815</c:v>
                </c:pt>
                <c:pt idx="341" formatCode="0.00">
                  <c:v>4345.3728571428574</c:v>
                </c:pt>
                <c:pt idx="342" formatCode="0.00">
                  <c:v>4508.0754999999999</c:v>
                </c:pt>
                <c:pt idx="343" formatCode="0.00">
                  <c:v>4457.358695652174</c:v>
                </c:pt>
                <c:pt idx="344" formatCode="0.00">
                  <c:v>4409.0950000000003</c:v>
                </c:pt>
                <c:pt idx="345" formatCode="0.00">
                  <c:v>4269.4009090909094</c:v>
                </c:pt>
                <c:pt idx="346" formatCode="0.00">
                  <c:v>4460.0633333333335</c:v>
                </c:pt>
                <c:pt idx="347" formatCode="0.00">
                  <c:v>4685.0514999999996</c:v>
                </c:pt>
                <c:pt idx="348" formatCode="0.00">
                  <c:v>4804.49</c:v>
                </c:pt>
                <c:pt idx="349" formatCode="0.00">
                  <c:v>5011.96</c:v>
                </c:pt>
                <c:pt idx="350">
                  <c:v>5170.57</c:v>
                </c:pt>
                <c:pt idx="351">
                  <c:v>5112.49</c:v>
                </c:pt>
                <c:pt idx="352">
                  <c:v>5235.2299999999996</c:v>
                </c:pt>
                <c:pt idx="353">
                  <c:v>5415.14</c:v>
                </c:pt>
                <c:pt idx="354">
                  <c:v>5538</c:v>
                </c:pt>
                <c:pt idx="355">
                  <c:v>5478.21</c:v>
                </c:pt>
                <c:pt idx="356">
                  <c:v>5621.26</c:v>
                </c:pt>
                <c:pt idx="357">
                  <c:v>5792.32</c:v>
                </c:pt>
                <c:pt idx="358">
                  <c:v>5929.92</c:v>
                </c:pt>
                <c:pt idx="359">
                  <c:v>6010.91</c:v>
                </c:pt>
                <c:pt idx="360">
                  <c:v>5979.52</c:v>
                </c:pt>
                <c:pt idx="361">
                  <c:v>6038.69</c:v>
                </c:pt>
                <c:pt idx="362">
                  <c:v>5683.98</c:v>
                </c:pt>
                <c:pt idx="363">
                  <c:v>5369.5</c:v>
                </c:pt>
                <c:pt idx="364">
                  <c:v>5810.92</c:v>
                </c:pt>
                <c:pt idx="365">
                  <c:v>6095</c:v>
                </c:pt>
              </c:numCache>
            </c:numRef>
          </c:val>
          <c:extLst>
            <c:ext xmlns:c16="http://schemas.microsoft.com/office/drawing/2014/chart" uri="{C3380CC4-5D6E-409C-BE32-E72D297353CC}">
              <c16:uniqueId val="{00000000-22CA-4291-90A8-3B73BB5A1107}"/>
            </c:ext>
          </c:extLst>
        </c:ser>
        <c:ser>
          <c:idx val="2"/>
          <c:order val="2"/>
          <c:tx>
            <c:strRef>
              <c:f>Sheet1!$D$1</c:f>
              <c:strCache>
                <c:ptCount val="1"/>
                <c:pt idx="0">
                  <c:v>Recession</c:v>
                </c:pt>
              </c:strCache>
            </c:strRef>
          </c:tx>
          <c:spPr>
            <a:solidFill>
              <a:srgbClr val="FF0000"/>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Sheet1!$D$2:$D$370</c:f>
              <c:numCache>
                <c:formatCode>General</c:formatCode>
                <c:ptCount val="369"/>
                <c:pt idx="68">
                  <c:v>6000</c:v>
                </c:pt>
                <c:pt idx="69">
                  <c:v>6000</c:v>
                </c:pt>
                <c:pt idx="70">
                  <c:v>6000</c:v>
                </c:pt>
                <c:pt idx="71">
                  <c:v>6000</c:v>
                </c:pt>
                <c:pt idx="72">
                  <c:v>6000</c:v>
                </c:pt>
                <c:pt idx="73">
                  <c:v>6000</c:v>
                </c:pt>
                <c:pt idx="74">
                  <c:v>6000</c:v>
                </c:pt>
                <c:pt idx="75">
                  <c:v>6000</c:v>
                </c:pt>
                <c:pt idx="76">
                  <c:v>6000</c:v>
                </c:pt>
                <c:pt idx="77">
                  <c:v>6000</c:v>
                </c:pt>
                <c:pt idx="155">
                  <c:v>6000</c:v>
                </c:pt>
                <c:pt idx="156">
                  <c:v>6000</c:v>
                </c:pt>
                <c:pt idx="157">
                  <c:v>6000</c:v>
                </c:pt>
                <c:pt idx="158">
                  <c:v>6000</c:v>
                </c:pt>
                <c:pt idx="159">
                  <c:v>6000</c:v>
                </c:pt>
                <c:pt idx="160">
                  <c:v>6000</c:v>
                </c:pt>
                <c:pt idx="161">
                  <c:v>6000</c:v>
                </c:pt>
                <c:pt idx="162">
                  <c:v>6000</c:v>
                </c:pt>
                <c:pt idx="163">
                  <c:v>6000</c:v>
                </c:pt>
                <c:pt idx="164">
                  <c:v>6000</c:v>
                </c:pt>
                <c:pt idx="165">
                  <c:v>6000</c:v>
                </c:pt>
                <c:pt idx="166">
                  <c:v>6000</c:v>
                </c:pt>
                <c:pt idx="167">
                  <c:v>6000</c:v>
                </c:pt>
                <c:pt idx="168">
                  <c:v>6000</c:v>
                </c:pt>
                <c:pt idx="169">
                  <c:v>6000</c:v>
                </c:pt>
                <c:pt idx="170">
                  <c:v>6000</c:v>
                </c:pt>
                <c:pt idx="171">
                  <c:v>6000</c:v>
                </c:pt>
                <c:pt idx="172">
                  <c:v>6000</c:v>
                </c:pt>
                <c:pt idx="173">
                  <c:v>6000</c:v>
                </c:pt>
                <c:pt idx="303">
                  <c:v>6000</c:v>
                </c:pt>
                <c:pt idx="304">
                  <c:v>6000</c:v>
                </c:pt>
                <c:pt idx="305">
                  <c:v>6000</c:v>
                </c:pt>
              </c:numCache>
            </c:numRef>
          </c:val>
          <c:extLst>
            <c:ext xmlns:c16="http://schemas.microsoft.com/office/drawing/2014/chart" uri="{C3380CC4-5D6E-409C-BE32-E72D297353CC}">
              <c16:uniqueId val="{00000001-22CA-4291-90A8-3B73BB5A1107}"/>
            </c:ext>
          </c:extLst>
        </c:ser>
        <c:dLbls>
          <c:showLegendKey val="0"/>
          <c:showVal val="0"/>
          <c:showCatName val="0"/>
          <c:showSerName val="0"/>
          <c:showPercent val="0"/>
          <c:showBubbleSize val="0"/>
        </c:dLbls>
        <c:axId val="237323200"/>
        <c:axId val="1"/>
      </c:areaChart>
      <c:lineChart>
        <c:grouping val="standard"/>
        <c:varyColors val="0"/>
        <c:ser>
          <c:idx val="1"/>
          <c:order val="1"/>
          <c:tx>
            <c:strRef>
              <c:f>Sheet1!$C$1</c:f>
              <c:strCache>
                <c:ptCount val="1"/>
                <c:pt idx="0">
                  <c:v>Real S&amp;P Index (Left Axis)</c:v>
                </c:pt>
              </c:strCache>
            </c:strRef>
          </c:tx>
          <c:spPr>
            <a:ln w="21983">
              <a:solidFill>
                <a:srgbClr val="339966"/>
              </a:solidFill>
              <a:prstDash val="solid"/>
            </a:ln>
          </c:spPr>
          <c:marker>
            <c:symbol val="none"/>
          </c:marke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Sheet1!$C$2:$C$370</c:f>
              <c:numCache>
                <c:formatCode>General</c:formatCode>
                <c:ptCount val="369"/>
                <c:pt idx="0">
                  <c:v>1003.9754503654485</c:v>
                </c:pt>
                <c:pt idx="1">
                  <c:v>1024.6473962889329</c:v>
                </c:pt>
                <c:pt idx="2">
                  <c:v>1053.2212562169314</c:v>
                </c:pt>
                <c:pt idx="3">
                  <c:v>1081.8988441370223</c:v>
                </c:pt>
                <c:pt idx="4">
                  <c:v>1111.7985726495726</c:v>
                </c:pt>
                <c:pt idx="5">
                  <c:v>1146.6827137795276</c:v>
                </c:pt>
                <c:pt idx="6">
                  <c:v>1148.7548803407603</c:v>
                </c:pt>
                <c:pt idx="7">
                  <c:v>1186.8153903204707</c:v>
                </c:pt>
                <c:pt idx="8">
                  <c:v>1193.763809797518</c:v>
                </c:pt>
                <c:pt idx="9">
                  <c:v>1216.4097916612377</c:v>
                </c:pt>
                <c:pt idx="10">
                  <c:v>1253.6668209499026</c:v>
                </c:pt>
                <c:pt idx="11">
                  <c:v>1251.7320356075372</c:v>
                </c:pt>
                <c:pt idx="12">
                  <c:v>1316.4374554621847</c:v>
                </c:pt>
                <c:pt idx="13">
                  <c:v>1308.8931960000002</c:v>
                </c:pt>
                <c:pt idx="14">
                  <c:v>1304.8861657877812</c:v>
                </c:pt>
                <c:pt idx="15">
                  <c:v>1328.110741960282</c:v>
                </c:pt>
                <c:pt idx="16">
                  <c:v>1340.1373337595905</c:v>
                </c:pt>
                <c:pt idx="17">
                  <c:v>1288.6907682195279</c:v>
                </c:pt>
                <c:pt idx="18">
                  <c:v>1323.3930644585985</c:v>
                </c:pt>
                <c:pt idx="19">
                  <c:v>1346.0421496183208</c:v>
                </c:pt>
                <c:pt idx="20">
                  <c:v>1394.6199089410275</c:v>
                </c:pt>
                <c:pt idx="21">
                  <c:v>1458.0123753476612</c:v>
                </c:pt>
                <c:pt idx="22">
                  <c:v>1468.3941115311909</c:v>
                </c:pt>
                <c:pt idx="23">
                  <c:v>1509.9687082338153</c:v>
                </c:pt>
                <c:pt idx="24">
                  <c:v>1570.4040794228356</c:v>
                </c:pt>
                <c:pt idx="25">
                  <c:v>1555.2228768941766</c:v>
                </c:pt>
                <c:pt idx="26">
                  <c:v>1498.8612554443052</c:v>
                </c:pt>
                <c:pt idx="27">
                  <c:v>1633.5337089430893</c:v>
                </c:pt>
                <c:pt idx="28">
                  <c:v>1718.2408308943088</c:v>
                </c:pt>
                <c:pt idx="29">
                  <c:v>1810.9230640449439</c:v>
                </c:pt>
                <c:pt idx="30">
                  <c:v>1813.4540720698253</c:v>
                </c:pt>
                <c:pt idx="31">
                  <c:v>1827.0374917910447</c:v>
                </c:pt>
                <c:pt idx="32">
                  <c:v>1850.0062</c:v>
                </c:pt>
                <c:pt idx="33">
                  <c:v>1822.8070791331268</c:v>
                </c:pt>
                <c:pt idx="34">
                  <c:v>1866.0217413729129</c:v>
                </c:pt>
                <c:pt idx="35">
                  <c:v>1866.7868618046971</c:v>
                </c:pt>
                <c:pt idx="36">
                  <c:v>1981.3413404938271</c:v>
                </c:pt>
                <c:pt idx="37">
                  <c:v>2084.0914643209876</c:v>
                </c:pt>
                <c:pt idx="38">
                  <c:v>2152.5463876543208</c:v>
                </c:pt>
                <c:pt idx="39">
                  <c:v>2142.5854271270041</c:v>
                </c:pt>
                <c:pt idx="40">
                  <c:v>2137.2567666666669</c:v>
                </c:pt>
                <c:pt idx="41">
                  <c:v>2227.439519164619</c:v>
                </c:pt>
                <c:pt idx="42">
                  <c:v>2064.5214894607839</c:v>
                </c:pt>
                <c:pt idx="43">
                  <c:v>1958.417024235006</c:v>
                </c:pt>
                <c:pt idx="44">
                  <c:v>1979.9048867278289</c:v>
                </c:pt>
                <c:pt idx="45">
                  <c:v>2189.2478073215375</c:v>
                </c:pt>
                <c:pt idx="46">
                  <c:v>2273.7424539914687</c:v>
                </c:pt>
                <c:pt idx="47">
                  <c:v>2381.5806154501215</c:v>
                </c:pt>
                <c:pt idx="48">
                  <c:v>2373.0735502125076</c:v>
                </c:pt>
                <c:pt idx="49">
                  <c:v>2439.8541981785065</c:v>
                </c:pt>
                <c:pt idx="50">
                  <c:v>2539.397098543689</c:v>
                </c:pt>
                <c:pt idx="51">
                  <c:v>2517.4758009644361</c:v>
                </c:pt>
                <c:pt idx="52">
                  <c:v>2497.9782632530118</c:v>
                </c:pt>
                <c:pt idx="53">
                  <c:v>2608.3573413253011</c:v>
                </c:pt>
                <c:pt idx="54">
                  <c:v>2496.7801419316138</c:v>
                </c:pt>
                <c:pt idx="55">
                  <c:v>2473.3160549371637</c:v>
                </c:pt>
                <c:pt idx="56">
                  <c:v>2429.0663607866504</c:v>
                </c:pt>
                <c:pt idx="57">
                  <c:v>2594.4425580011898</c:v>
                </c:pt>
                <c:pt idx="58">
                  <c:v>2659.9747928741094</c:v>
                </c:pt>
                <c:pt idx="59">
                  <c:v>2647.9320797393361</c:v>
                </c:pt>
                <c:pt idx="60">
                  <c:v>2572.1084854105134</c:v>
                </c:pt>
                <c:pt idx="61">
                  <c:v>2659.8933537647058</c:v>
                </c:pt>
                <c:pt idx="62">
                  <c:v>2679.4505628070174</c:v>
                </c:pt>
                <c:pt idx="63">
                  <c:v>2602.350546050322</c:v>
                </c:pt>
                <c:pt idx="64">
                  <c:v>2677.4191976635516</c:v>
                </c:pt>
                <c:pt idx="65">
                  <c:v>2681.9720209059233</c:v>
                </c:pt>
                <c:pt idx="66">
                  <c:v>2696.8281160393749</c:v>
                </c:pt>
                <c:pt idx="67">
                  <c:v>2665.2205483497396</c:v>
                </c:pt>
                <c:pt idx="68">
                  <c:v>2510.692135714286</c:v>
                </c:pt>
                <c:pt idx="69">
                  <c:v>2479.136235537665</c:v>
                </c:pt>
                <c:pt idx="70">
                  <c:v>2395.4753537313436</c:v>
                </c:pt>
                <c:pt idx="71">
                  <c:v>2398.4273563573884</c:v>
                </c:pt>
                <c:pt idx="72">
                  <c:v>2331.4181121867882</c:v>
                </c:pt>
                <c:pt idx="73">
                  <c:v>2112.5243971590908</c:v>
                </c:pt>
                <c:pt idx="74">
                  <c:v>2118.4287027825098</c:v>
                </c:pt>
                <c:pt idx="75">
                  <c:v>2257.960247052154</c:v>
                </c:pt>
                <c:pt idx="76">
                  <c:v>2190.5292525662717</c:v>
                </c:pt>
                <c:pt idx="77">
                  <c:v>2125.132393359595</c:v>
                </c:pt>
                <c:pt idx="78">
                  <c:v>2082.880238669673</c:v>
                </c:pt>
                <c:pt idx="79">
                  <c:v>1846.2804834272829</c:v>
                </c:pt>
                <c:pt idx="80">
                  <c:v>1895.2698992700728</c:v>
                </c:pt>
                <c:pt idx="81">
                  <c:v>1994.3304567567568</c:v>
                </c:pt>
                <c:pt idx="82">
                  <c:v>2022.3914513802818</c:v>
                </c:pt>
                <c:pt idx="83">
                  <c:v>2015.1894145434046</c:v>
                </c:pt>
                <c:pt idx="84">
                  <c:v>1942.0228912774339</c:v>
                </c:pt>
                <c:pt idx="85">
                  <c:v>2032.3168194382019</c:v>
                </c:pt>
                <c:pt idx="86">
                  <c:v>1953.2904726050417</c:v>
                </c:pt>
                <c:pt idx="87">
                  <c:v>1887.2718359174564</c:v>
                </c:pt>
                <c:pt idx="88">
                  <c:v>1771.2487615598886</c:v>
                </c:pt>
                <c:pt idx="89">
                  <c:v>1577.4286584632516</c:v>
                </c:pt>
                <c:pt idx="90">
                  <c:v>1589.5302872222221</c:v>
                </c:pt>
                <c:pt idx="91">
                  <c:v>1507.4124129639888</c:v>
                </c:pt>
                <c:pt idx="92">
                  <c:v>1482.0551018805309</c:v>
                </c:pt>
                <c:pt idx="93">
                  <c:v>1574.4701579470197</c:v>
                </c:pt>
                <c:pt idx="94">
                  <c:v>1553.2975323415978</c:v>
                </c:pt>
                <c:pt idx="95">
                  <c:v>1544.9741394939492</c:v>
                </c:pt>
                <c:pt idx="96">
                  <c:v>1538.2053590361447</c:v>
                </c:pt>
                <c:pt idx="97">
                  <c:v>1430.404951416122</c:v>
                </c:pt>
                <c:pt idx="98">
                  <c:v>1443.4157426862423</c:v>
                </c:pt>
                <c:pt idx="99">
                  <c:v>1523.2241594978166</c:v>
                </c:pt>
                <c:pt idx="100">
                  <c:v>1604.4575322033897</c:v>
                </c:pt>
                <c:pt idx="101">
                  <c:v>1691.8164500273074</c:v>
                </c:pt>
                <c:pt idx="102">
                  <c:v>1694.0393922700055</c:v>
                </c:pt>
                <c:pt idx="103">
                  <c:v>1681.5788564769648</c:v>
                </c:pt>
                <c:pt idx="104">
                  <c:v>1726.7914692598595</c:v>
                </c:pt>
                <c:pt idx="105">
                  <c:v>1761.3692364521364</c:v>
                </c:pt>
                <c:pt idx="106">
                  <c:v>1779.3478194594595</c:v>
                </c:pt>
                <c:pt idx="107">
                  <c:v>1826.5087965498653</c:v>
                </c:pt>
                <c:pt idx="108">
                  <c:v>1905.9770567901235</c:v>
                </c:pt>
                <c:pt idx="109">
                  <c:v>1920.0976659882162</c:v>
                </c:pt>
                <c:pt idx="110">
                  <c:v>1883.5165436664886</c:v>
                </c:pt>
                <c:pt idx="111">
                  <c:v>1895.7262791889004</c:v>
                </c:pt>
                <c:pt idx="112">
                  <c:v>1836.9393964930928</c:v>
                </c:pt>
                <c:pt idx="113">
                  <c:v>1880.1417355214398</c:v>
                </c:pt>
                <c:pt idx="114">
                  <c:v>1833.5355573770489</c:v>
                </c:pt>
                <c:pt idx="115">
                  <c:v>1804.5439427061312</c:v>
                </c:pt>
                <c:pt idx="116">
                  <c:v>1846.2824575342465</c:v>
                </c:pt>
                <c:pt idx="117">
                  <c:v>1837.2796613207545</c:v>
                </c:pt>
                <c:pt idx="118">
                  <c:v>1911.8541155972875</c:v>
                </c:pt>
                <c:pt idx="119">
                  <c:v>1961.3620664580073</c:v>
                </c:pt>
                <c:pt idx="120">
                  <c:v>1933.2578441544888</c:v>
                </c:pt>
                <c:pt idx="121">
                  <c:v>1954.9105635135136</c:v>
                </c:pt>
                <c:pt idx="122">
                  <c:v>1940.1438456758156</c:v>
                </c:pt>
                <c:pt idx="123">
                  <c:v>1884.7974201342286</c:v>
                </c:pt>
                <c:pt idx="124">
                  <c:v>1908.2171566115703</c:v>
                </c:pt>
                <c:pt idx="125">
                  <c:v>1946.0474281879196</c:v>
                </c:pt>
                <c:pt idx="126">
                  <c:v>1966.2072660851718</c:v>
                </c:pt>
                <c:pt idx="127">
                  <c:v>1957.4210616012238</c:v>
                </c:pt>
                <c:pt idx="128">
                  <c:v>1933.4228669014085</c:v>
                </c:pt>
                <c:pt idx="129">
                  <c:v>1877.0466430939227</c:v>
                </c:pt>
                <c:pt idx="130">
                  <c:v>1958.3925571933366</c:v>
                </c:pt>
                <c:pt idx="131">
                  <c:v>1997.4853880868247</c:v>
                </c:pt>
                <c:pt idx="132">
                  <c:v>2011.6517635725036</c:v>
                </c:pt>
                <c:pt idx="133">
                  <c:v>2007.3880697091274</c:v>
                </c:pt>
                <c:pt idx="134">
                  <c:v>2031.2041920881322</c:v>
                </c:pt>
                <c:pt idx="135">
                  <c:v>2034.2685805680121</c:v>
                </c:pt>
                <c:pt idx="136">
                  <c:v>2009.2342771982114</c:v>
                </c:pt>
                <c:pt idx="137">
                  <c:v>1946.956026164519</c:v>
                </c:pt>
                <c:pt idx="138">
                  <c:v>1947.403095909315</c:v>
                </c:pt>
                <c:pt idx="139">
                  <c:v>1980.2025912659469</c:v>
                </c:pt>
                <c:pt idx="140">
                  <c:v>2037.3680499999998</c:v>
                </c:pt>
                <c:pt idx="141">
                  <c:v>2117.2163690936109</c:v>
                </c:pt>
                <c:pt idx="142">
                  <c:v>2155.3599921782179</c:v>
                </c:pt>
                <c:pt idx="143">
                  <c:v>2186.5870422451994</c:v>
                </c:pt>
                <c:pt idx="144">
                  <c:v>2194.8936596587641</c:v>
                </c:pt>
                <c:pt idx="145">
                  <c:v>2218.0857866285392</c:v>
                </c:pt>
                <c:pt idx="146">
                  <c:v>2148.8185441915748</c:v>
                </c:pt>
                <c:pt idx="147">
                  <c:v>2228.7281407840546</c:v>
                </c:pt>
                <c:pt idx="148">
                  <c:v>2291.5861967062469</c:v>
                </c:pt>
                <c:pt idx="149">
                  <c:v>2291.34267378905</c:v>
                </c:pt>
                <c:pt idx="150">
                  <c:v>2296.6486698169101</c:v>
                </c:pt>
                <c:pt idx="151">
                  <c:v>2196.1738123052769</c:v>
                </c:pt>
                <c:pt idx="152">
                  <c:v>2250.8020833672981</c:v>
                </c:pt>
                <c:pt idx="153">
                  <c:v>2307.6426140828912</c:v>
                </c:pt>
                <c:pt idx="154">
                  <c:v>2176.2264163275372</c:v>
                </c:pt>
                <c:pt idx="155">
                  <c:v>2193.4257079618815</c:v>
                </c:pt>
                <c:pt idx="156">
                  <c:v>2037.4227654660795</c:v>
                </c:pt>
                <c:pt idx="157">
                  <c:v>1997.2909043806153</c:v>
                </c:pt>
                <c:pt idx="158">
                  <c:v>1934.4544554486338</c:v>
                </c:pt>
                <c:pt idx="159">
                  <c:v>2008.4365901973433</c:v>
                </c:pt>
                <c:pt idx="160">
                  <c:v>2044.3346877439501</c:v>
                </c:pt>
                <c:pt idx="161">
                  <c:v>1933.7886330088336</c:v>
                </c:pt>
                <c:pt idx="162">
                  <c:v>1799.9402062862987</c:v>
                </c:pt>
                <c:pt idx="163">
                  <c:v>1837.2326808724681</c:v>
                </c:pt>
                <c:pt idx="164">
                  <c:v>1743.3262213023752</c:v>
                </c:pt>
                <c:pt idx="165">
                  <c:v>1399.8098392343602</c:v>
                </c:pt>
                <c:pt idx="166">
                  <c:v>1298.8935510610688</c:v>
                </c:pt>
                <c:pt idx="167">
                  <c:v>1301.5491964919252</c:v>
                </c:pt>
                <c:pt idx="168">
                  <c:v>1280.5403877200815</c:v>
                </c:pt>
                <c:pt idx="169">
                  <c:v>1186.9348466153592</c:v>
                </c:pt>
                <c:pt idx="170">
                  <c:v>1117.1368616673333</c:v>
                </c:pt>
                <c:pt idx="171">
                  <c:v>1250.1768536859277</c:v>
                </c:pt>
                <c:pt idx="172">
                  <c:v>1328.2018173427157</c:v>
                </c:pt>
                <c:pt idx="173">
                  <c:v>1351.8790822663998</c:v>
                </c:pt>
                <c:pt idx="174">
                  <c:v>1366.4455679113848</c:v>
                </c:pt>
                <c:pt idx="175">
                  <c:v>1469.4309474807956</c:v>
                </c:pt>
                <c:pt idx="176">
                  <c:v>1517.1890230287081</c:v>
                </c:pt>
                <c:pt idx="177">
                  <c:v>1546.1145284491638</c:v>
                </c:pt>
                <c:pt idx="178">
                  <c:v>1570.4121271375564</c:v>
                </c:pt>
                <c:pt idx="179">
                  <c:v>1601.779104013398</c:v>
                </c:pt>
                <c:pt idx="180">
                  <c:v>1619.7719904895903</c:v>
                </c:pt>
                <c:pt idx="181">
                  <c:v>1571.648175195254</c:v>
                </c:pt>
                <c:pt idx="182">
                  <c:v>1661.8430043266023</c:v>
                </c:pt>
                <c:pt idx="183">
                  <c:v>1726.7441976614857</c:v>
                </c:pt>
                <c:pt idx="184">
                  <c:v>1623.3868199907956</c:v>
                </c:pt>
                <c:pt idx="185">
                  <c:v>1563.8665783304712</c:v>
                </c:pt>
                <c:pt idx="186">
                  <c:v>1555.8228367381264</c:v>
                </c:pt>
                <c:pt idx="187">
                  <c:v>1564.3144324454049</c:v>
                </c:pt>
                <c:pt idx="188">
                  <c:v>1611.7784989036763</c:v>
                </c:pt>
                <c:pt idx="189">
                  <c:v>1677.0433875051933</c:v>
                </c:pt>
                <c:pt idx="190">
                  <c:v>1711.7912666888292</c:v>
                </c:pt>
                <c:pt idx="191">
                  <c:v>1765.5771739876266</c:v>
                </c:pt>
                <c:pt idx="192">
                  <c:v>1818.1202850339303</c:v>
                </c:pt>
                <c:pt idx="193">
                  <c:v>1866.6941260966751</c:v>
                </c:pt>
                <c:pt idx="194">
                  <c:v>1833.7065073769536</c:v>
                </c:pt>
                <c:pt idx="195">
                  <c:v>1862.9413681971328</c:v>
                </c:pt>
                <c:pt idx="196">
                  <c:v>1866.5254774676832</c:v>
                </c:pt>
                <c:pt idx="197">
                  <c:v>1795.3638060905846</c:v>
                </c:pt>
                <c:pt idx="198">
                  <c:v>1843.3875388371523</c:v>
                </c:pt>
                <c:pt idx="199">
                  <c:v>1643.6253053152061</c:v>
                </c:pt>
                <c:pt idx="200">
                  <c:v>1624.2528436784246</c:v>
                </c:pt>
                <c:pt idx="201">
                  <c:v>1669.2534949971334</c:v>
                </c:pt>
                <c:pt idx="202">
                  <c:v>1692.6724445228001</c:v>
                </c:pt>
                <c:pt idx="203">
                  <c:v>1715.6019487569476</c:v>
                </c:pt>
                <c:pt idx="204">
                  <c:v>1789.7283961622527</c:v>
                </c:pt>
                <c:pt idx="205">
                  <c:v>1857.1915543421992</c:v>
                </c:pt>
                <c:pt idx="206">
                  <c:v>1903.673340586608</c:v>
                </c:pt>
                <c:pt idx="207">
                  <c:v>1896.6733755108271</c:v>
                </c:pt>
                <c:pt idx="208">
                  <c:v>1838.700007090983</c:v>
                </c:pt>
                <c:pt idx="209">
                  <c:v>1815.8146735397593</c:v>
                </c:pt>
                <c:pt idx="210">
                  <c:v>1865.0702829441357</c:v>
                </c:pt>
                <c:pt idx="211">
                  <c:v>1913.8391204681666</c:v>
                </c:pt>
                <c:pt idx="212">
                  <c:v>1959.0121142488581</c:v>
                </c:pt>
                <c:pt idx="213">
                  <c:v>1946.1594553769241</c:v>
                </c:pt>
                <c:pt idx="214">
                  <c:v>1890.7189337086863</c:v>
                </c:pt>
                <c:pt idx="215">
                  <c:v>1928.6074726041318</c:v>
                </c:pt>
                <c:pt idx="216">
                  <c:v>2003.4358116212172</c:v>
                </c:pt>
                <c:pt idx="217">
                  <c:v>2035.5769808087937</c:v>
                </c:pt>
                <c:pt idx="218">
                  <c:v>2093.3079382200081</c:v>
                </c:pt>
                <c:pt idx="219">
                  <c:v>2124.5684058316115</c:v>
                </c:pt>
                <c:pt idx="220">
                  <c:v>2217.1726433093277</c:v>
                </c:pt>
                <c:pt idx="221">
                  <c:v>2183.4844352632067</c:v>
                </c:pt>
                <c:pt idx="222">
                  <c:v>2246.3987777465868</c:v>
                </c:pt>
                <c:pt idx="223">
                  <c:v>2242.9539949198479</c:v>
                </c:pt>
                <c:pt idx="224">
                  <c:v>2265.038066305116</c:v>
                </c:pt>
                <c:pt idx="225">
                  <c:v>2307.9082575764437</c:v>
                </c:pt>
                <c:pt idx="226">
                  <c:v>2388.7264211814181</c:v>
                </c:pt>
                <c:pt idx="227">
                  <c:v>2414.7980838279132</c:v>
                </c:pt>
                <c:pt idx="228">
                  <c:v>2428.3888222427663</c:v>
                </c:pt>
                <c:pt idx="229">
                  <c:v>2418.6350590365914</c:v>
                </c:pt>
                <c:pt idx="230">
                  <c:v>2475.4615531926638</c:v>
                </c:pt>
                <c:pt idx="231">
                  <c:v>2471.8344308896171</c:v>
                </c:pt>
                <c:pt idx="232">
                  <c:v>2500.8914820556897</c:v>
                </c:pt>
                <c:pt idx="233">
                  <c:v>2573.3508346963254</c:v>
                </c:pt>
                <c:pt idx="234">
                  <c:v>2604.7956527623646</c:v>
                </c:pt>
                <c:pt idx="235">
                  <c:v>2589.9385889033942</c:v>
                </c:pt>
                <c:pt idx="236">
                  <c:v>2631.5986858933115</c:v>
                </c:pt>
                <c:pt idx="237">
                  <c:v>2558.2345137910966</c:v>
                </c:pt>
                <c:pt idx="238">
                  <c:v>2705.0171073436745</c:v>
                </c:pt>
                <c:pt idx="239">
                  <c:v>2726.2503012662241</c:v>
                </c:pt>
                <c:pt idx="240">
                  <c:v>2708.8874124712388</c:v>
                </c:pt>
                <c:pt idx="241">
                  <c:v>2774.0036702157031</c:v>
                </c:pt>
                <c:pt idx="242">
                  <c:v>2763.618941367783</c:v>
                </c:pt>
                <c:pt idx="243">
                  <c:v>2780.4809480570057</c:v>
                </c:pt>
                <c:pt idx="244">
                  <c:v>2793.9356887494819</c:v>
                </c:pt>
                <c:pt idx="245">
                  <c:v>2769.5234373544308</c:v>
                </c:pt>
                <c:pt idx="246">
                  <c:v>2758.3680193336245</c:v>
                </c:pt>
                <c:pt idx="247">
                  <c:v>2686.8867044996196</c:v>
                </c:pt>
                <c:pt idx="248">
                  <c:v>2566.911008632494</c:v>
                </c:pt>
                <c:pt idx="249">
                  <c:v>2670.423310401955</c:v>
                </c:pt>
                <c:pt idx="250">
                  <c:v>2740.7441571745044</c:v>
                </c:pt>
                <c:pt idx="251">
                  <c:v>2708.7018149153982</c:v>
                </c:pt>
                <c:pt idx="252">
                  <c:v>2531.2066904549511</c:v>
                </c:pt>
                <c:pt idx="253">
                  <c:v>2515.8442894461859</c:v>
                </c:pt>
                <c:pt idx="254">
                  <c:v>2662.7607161458332</c:v>
                </c:pt>
                <c:pt idx="255">
                  <c:v>2722.9043581375108</c:v>
                </c:pt>
                <c:pt idx="256">
                  <c:v>2703.407346477039</c:v>
                </c:pt>
                <c:pt idx="257">
                  <c:v>2719.860659140295</c:v>
                </c:pt>
                <c:pt idx="258">
                  <c:v>2806.1241419236076</c:v>
                </c:pt>
                <c:pt idx="259">
                  <c:v>2838.1966547631423</c:v>
                </c:pt>
                <c:pt idx="260">
                  <c:v>2805.0435219922379</c:v>
                </c:pt>
                <c:pt idx="261">
                  <c:v>2779.4607976305219</c:v>
                </c:pt>
                <c:pt idx="262">
                  <c:v>2804.648982588647</c:v>
                </c:pt>
                <c:pt idx="263">
                  <c:v>2903.0811064264726</c:v>
                </c:pt>
                <c:pt idx="264">
                  <c:v>2928.0573442028094</c:v>
                </c:pt>
                <c:pt idx="265">
                  <c:v>2993.8034390137946</c:v>
                </c:pt>
                <c:pt idx="266">
                  <c:v>3042.6522472241813</c:v>
                </c:pt>
                <c:pt idx="267">
                  <c:v>3029.2592397816479</c:v>
                </c:pt>
                <c:pt idx="268">
                  <c:v>3077.9153903214697</c:v>
                </c:pt>
                <c:pt idx="269">
                  <c:v>3125.5293417102507</c:v>
                </c:pt>
                <c:pt idx="270">
                  <c:v>3150.3207436855919</c:v>
                </c:pt>
                <c:pt idx="271">
                  <c:v>3140.9538242047774</c:v>
                </c:pt>
                <c:pt idx="272">
                  <c:v>3171.5872199971595</c:v>
                </c:pt>
                <c:pt idx="273">
                  <c:v>3250.6971608832805</c:v>
                </c:pt>
                <c:pt idx="274">
                  <c:v>3288.4655608126691</c:v>
                </c:pt>
                <c:pt idx="275">
                  <c:v>3371.0424630657171</c:v>
                </c:pt>
                <c:pt idx="276">
                  <c:v>3514.8302982813557</c:v>
                </c:pt>
                <c:pt idx="277">
                  <c:v>3399.0423375238947</c:v>
                </c:pt>
                <c:pt idx="278">
                  <c:v>3395.3861500859452</c:v>
                </c:pt>
                <c:pt idx="279">
                  <c:v>3324.9938192920827</c:v>
                </c:pt>
                <c:pt idx="280">
                  <c:v>3377.3364607323997</c:v>
                </c:pt>
                <c:pt idx="281">
                  <c:v>3440.3205064975418</c:v>
                </c:pt>
                <c:pt idx="282">
                  <c:v>3486.6732099325673</c:v>
                </c:pt>
                <c:pt idx="283">
                  <c:v>3560.411088956263</c:v>
                </c:pt>
                <c:pt idx="284">
                  <c:v>3607.3903014489538</c:v>
                </c:pt>
                <c:pt idx="285">
                  <c:v>3455.0362209421933</c:v>
                </c:pt>
                <c:pt idx="286">
                  <c:v>3380.227538342162</c:v>
                </c:pt>
                <c:pt idx="287">
                  <c:v>3184.5097403537643</c:v>
                </c:pt>
                <c:pt idx="288">
                  <c:v>3236.863238029624</c:v>
                </c:pt>
                <c:pt idx="289">
                  <c:v>3409.7018985547866</c:v>
                </c:pt>
                <c:pt idx="290">
                  <c:v>3457.4226741702946</c:v>
                </c:pt>
                <c:pt idx="291">
                  <c:v>3567.0937112363995</c:v>
                </c:pt>
                <c:pt idx="292">
                  <c:v>3505.9250640041364</c:v>
                </c:pt>
                <c:pt idx="293">
                  <c:v>3550.6285368692038</c:v>
                </c:pt>
                <c:pt idx="294">
                  <c:v>3672.3026119420492</c:v>
                </c:pt>
                <c:pt idx="295">
                  <c:v>3548.1915238482088</c:v>
                </c:pt>
                <c:pt idx="296">
                  <c:v>3646.2525969660333</c:v>
                </c:pt>
                <c:pt idx="297">
                  <c:v>3630.5104746942507</c:v>
                </c:pt>
                <c:pt idx="298">
                  <c:v>3774.9941507451163</c:v>
                </c:pt>
                <c:pt idx="299">
                  <c:v>3851.1353458608824</c:v>
                </c:pt>
                <c:pt idx="300">
                  <c:v>3969.8854364132153</c:v>
                </c:pt>
                <c:pt idx="301">
                  <c:v>3963.6025764717683</c:v>
                </c:pt>
                <c:pt idx="302">
                  <c:v>3221.4388776292853</c:v>
                </c:pt>
                <c:pt idx="303">
                  <c:v>3381.0493168206272</c:v>
                </c:pt>
                <c:pt idx="304">
                  <c:v>3577.9061672555576</c:v>
                </c:pt>
                <c:pt idx="305">
                  <c:v>3787.5537674121802</c:v>
                </c:pt>
                <c:pt idx="306">
                  <c:v>3891.8993571406454</c:v>
                </c:pt>
                <c:pt idx="307">
                  <c:v>4100.0609298828685</c:v>
                </c:pt>
                <c:pt idx="308">
                  <c:v>4059.2455796669365</c:v>
                </c:pt>
                <c:pt idx="309">
                  <c:v>4118.6659153349292</c:v>
                </c:pt>
                <c:pt idx="310">
                  <c:v>4265.0454422660459</c:v>
                </c:pt>
                <c:pt idx="311">
                  <c:v>4422.0733403561007</c:v>
                </c:pt>
                <c:pt idx="312">
                  <c:v>4531.002112236114</c:v>
                </c:pt>
                <c:pt idx="313">
                  <c:v>4619.3697682323973</c:v>
                </c:pt>
                <c:pt idx="314">
                  <c:v>4628.2807079385448</c:v>
                </c:pt>
                <c:pt idx="315">
                  <c:v>4867.4451555002397</c:v>
                </c:pt>
                <c:pt idx="316">
                  <c:v>4867.7703347339566</c:v>
                </c:pt>
                <c:pt idx="317">
                  <c:v>4909.8170560547396</c:v>
                </c:pt>
                <c:pt idx="318">
                  <c:v>5030.1530590380662</c:v>
                </c:pt>
                <c:pt idx="319">
                  <c:v>5119.5109705303366</c:v>
                </c:pt>
                <c:pt idx="320">
                  <c:v>5089.0620524522883</c:v>
                </c:pt>
                <c:pt idx="321">
                  <c:v>5059.3785465608426</c:v>
                </c:pt>
                <c:pt idx="322">
                  <c:v>5248.8906210567475</c:v>
                </c:pt>
                <c:pt idx="323">
                  <c:v>5219.5782783254044</c:v>
                </c:pt>
                <c:pt idx="324">
                  <c:v>5078.2487658096952</c:v>
                </c:pt>
                <c:pt idx="325">
                  <c:v>4888.0830770832927</c:v>
                </c:pt>
                <c:pt idx="326">
                  <c:v>4788.0249855489783</c:v>
                </c:pt>
                <c:pt idx="327">
                  <c:v>4767.9786956268781</c:v>
                </c:pt>
                <c:pt idx="328">
                  <c:v>4347.8671749971691</c:v>
                </c:pt>
                <c:pt idx="329">
                  <c:v>4143.962440801457</c:v>
                </c:pt>
                <c:pt idx="330">
                  <c:v>4157.8163621333188</c:v>
                </c:pt>
                <c:pt idx="331">
                  <c:v>4416.7044543828706</c:v>
                </c:pt>
                <c:pt idx="332">
                  <c:v>4073.9185161078108</c:v>
                </c:pt>
                <c:pt idx="333">
                  <c:v>3922.0838415775361</c:v>
                </c:pt>
                <c:pt idx="334">
                  <c:v>4112.7543521278749</c:v>
                </c:pt>
                <c:pt idx="335">
                  <c:v>4105.1378442760306</c:v>
                </c:pt>
                <c:pt idx="336">
                  <c:v>4134.4287281459337</c:v>
                </c:pt>
                <c:pt idx="337">
                  <c:v>4242.3936740895051</c:v>
                </c:pt>
                <c:pt idx="338">
                  <c:v>4123.6220716956723</c:v>
                </c:pt>
                <c:pt idx="339">
                  <c:v>4264.3026145440954</c:v>
                </c:pt>
                <c:pt idx="340">
                  <c:v>4285.1557113977606</c:v>
                </c:pt>
                <c:pt idx="341">
                  <c:v>4481.6075281869871</c:v>
                </c:pt>
                <c:pt idx="342">
                  <c:v>4639.8720531828976</c:v>
                </c:pt>
                <c:pt idx="343">
                  <c:v>4564.3136425864213</c:v>
                </c:pt>
                <c:pt idx="344">
                  <c:v>4498.7151848754256</c:v>
                </c:pt>
                <c:pt idx="345">
                  <c:v>4352.7395437562691</c:v>
                </c:pt>
                <c:pt idx="346">
                  <c:v>4539.8459118553537</c:v>
                </c:pt>
                <c:pt idx="347">
                  <c:v>4757.7684182942385</c:v>
                </c:pt>
                <c:pt idx="348">
                  <c:v>4864.2</c:v>
                </c:pt>
                <c:pt idx="349">
                  <c:v>5051.92</c:v>
                </c:pt>
                <c:pt idx="350">
                  <c:v>5192.1639999999998</c:v>
                </c:pt>
                <c:pt idx="351">
                  <c:v>5117.8280000000004</c:v>
                </c:pt>
                <c:pt idx="352">
                  <c:v>5240.3950000000004</c:v>
                </c:pt>
                <c:pt idx="353">
                  <c:v>5423.53</c:v>
                </c:pt>
                <c:pt idx="354">
                  <c:v>5538</c:v>
                </c:pt>
                <c:pt idx="355">
                  <c:v>5434</c:v>
                </c:pt>
                <c:pt idx="356">
                  <c:v>5621.26</c:v>
                </c:pt>
                <c:pt idx="357">
                  <c:v>5704</c:v>
                </c:pt>
                <c:pt idx="358">
                  <c:v>5929</c:v>
                </c:pt>
                <c:pt idx="359">
                  <c:v>6074</c:v>
                </c:pt>
                <c:pt idx="360">
                  <c:v>5979.52</c:v>
                </c:pt>
                <c:pt idx="361">
                  <c:v>6038.69</c:v>
                </c:pt>
                <c:pt idx="362">
                  <c:v>5683.98</c:v>
                </c:pt>
                <c:pt idx="363">
                  <c:v>5369.5</c:v>
                </c:pt>
                <c:pt idx="364">
                  <c:v>5810.92</c:v>
                </c:pt>
                <c:pt idx="365">
                  <c:v>6095</c:v>
                </c:pt>
              </c:numCache>
            </c:numRef>
          </c:val>
          <c:smooth val="0"/>
          <c:extLst>
            <c:ext xmlns:c16="http://schemas.microsoft.com/office/drawing/2014/chart" uri="{C3380CC4-5D6E-409C-BE32-E72D297353CC}">
              <c16:uniqueId val="{00000002-22CA-4291-90A8-3B73BB5A1107}"/>
            </c:ext>
          </c:extLst>
        </c:ser>
        <c:dLbls>
          <c:showLegendKey val="0"/>
          <c:showVal val="0"/>
          <c:showCatName val="0"/>
          <c:showSerName val="0"/>
          <c:showPercent val="0"/>
          <c:showBubbleSize val="0"/>
        </c:dLbls>
        <c:marker val="1"/>
        <c:smooth val="0"/>
        <c:axId val="237323200"/>
        <c:axId val="1"/>
      </c:lineChart>
      <c:lineChart>
        <c:grouping val="standard"/>
        <c:varyColors val="0"/>
        <c:ser>
          <c:idx val="3"/>
          <c:order val="3"/>
          <c:tx>
            <c:strRef>
              <c:f>Sheet1!$E$1</c:f>
              <c:strCache>
                <c:ptCount val="1"/>
                <c:pt idx="0">
                  <c:v>Price-Earnings Ratio (Right Axis)</c:v>
                </c:pt>
              </c:strCache>
            </c:strRef>
          </c:tx>
          <c:spPr>
            <a:ln w="21983">
              <a:solidFill>
                <a:srgbClr val="7030A0"/>
              </a:solidFill>
              <a:prstDash val="solid"/>
            </a:ln>
          </c:spPr>
          <c:marker>
            <c:symbol val="x"/>
            <c:size val="2"/>
            <c:spPr>
              <a:noFill/>
              <a:ln>
                <a:noFill/>
                <a:prstDash val="solid"/>
              </a:ln>
            </c:spPr>
          </c:marker>
          <c:cat>
            <c:strRef>
              <c:f>Sheet1!$A$2:$A$370</c:f>
              <c:strCache>
                <c:ptCount val="364"/>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57">
                  <c:v>25</c:v>
                </c:pt>
                <c:pt idx="358">
                  <c:v>25</c:v>
                </c:pt>
                <c:pt idx="359">
                  <c:v>25</c:v>
                </c:pt>
                <c:pt idx="360">
                  <c:v>25</c:v>
                </c:pt>
                <c:pt idx="361">
                  <c:v>25</c:v>
                </c:pt>
                <c:pt idx="362">
                  <c:v>25</c:v>
                </c:pt>
                <c:pt idx="363">
                  <c:v>25</c:v>
                </c:pt>
              </c:strCache>
            </c:strRef>
          </c:cat>
          <c:val>
            <c:numRef>
              <c:f>Sheet1!$E$2:$E$370</c:f>
              <c:numCache>
                <c:formatCode>General</c:formatCode>
                <c:ptCount val="369"/>
                <c:pt idx="0">
                  <c:v>20.22</c:v>
                </c:pt>
                <c:pt idx="1">
                  <c:v>20.8</c:v>
                </c:pt>
                <c:pt idx="2">
                  <c:v>21.15</c:v>
                </c:pt>
                <c:pt idx="3">
                  <c:v>21.64</c:v>
                </c:pt>
                <c:pt idx="4">
                  <c:v>22.19</c:v>
                </c:pt>
                <c:pt idx="5">
                  <c:v>22.72</c:v>
                </c:pt>
                <c:pt idx="6">
                  <c:v>23.37</c:v>
                </c:pt>
                <c:pt idx="7">
                  <c:v>23.28</c:v>
                </c:pt>
                <c:pt idx="8">
                  <c:v>23.94</c:v>
                </c:pt>
                <c:pt idx="9">
                  <c:v>23.93</c:v>
                </c:pt>
                <c:pt idx="10">
                  <c:v>24.35</c:v>
                </c:pt>
                <c:pt idx="11">
                  <c:v>25.03</c:v>
                </c:pt>
                <c:pt idx="12">
                  <c:v>24.76</c:v>
                </c:pt>
                <c:pt idx="13">
                  <c:v>25.97</c:v>
                </c:pt>
                <c:pt idx="14">
                  <c:v>25.63</c:v>
                </c:pt>
                <c:pt idx="15">
                  <c:v>25.42</c:v>
                </c:pt>
                <c:pt idx="16">
                  <c:v>25.81</c:v>
                </c:pt>
                <c:pt idx="17">
                  <c:v>25.96</c:v>
                </c:pt>
                <c:pt idx="18">
                  <c:v>24.86</c:v>
                </c:pt>
                <c:pt idx="19">
                  <c:v>25.41</c:v>
                </c:pt>
                <c:pt idx="20">
                  <c:v>25.68</c:v>
                </c:pt>
                <c:pt idx="21">
                  <c:v>26.48</c:v>
                </c:pt>
                <c:pt idx="22">
                  <c:v>27.58</c:v>
                </c:pt>
                <c:pt idx="23">
                  <c:v>27.72</c:v>
                </c:pt>
                <c:pt idx="24">
                  <c:v>28.33</c:v>
                </c:pt>
                <c:pt idx="25">
                  <c:v>29.26</c:v>
                </c:pt>
                <c:pt idx="26">
                  <c:v>28.8</c:v>
                </c:pt>
                <c:pt idx="27">
                  <c:v>27.58</c:v>
                </c:pt>
                <c:pt idx="28">
                  <c:v>29.93</c:v>
                </c:pt>
                <c:pt idx="29">
                  <c:v>31.25</c:v>
                </c:pt>
                <c:pt idx="30">
                  <c:v>32.76</c:v>
                </c:pt>
                <c:pt idx="31">
                  <c:v>32.58</c:v>
                </c:pt>
                <c:pt idx="32">
                  <c:v>32.659999999999997</c:v>
                </c:pt>
                <c:pt idx="33">
                  <c:v>32.9</c:v>
                </c:pt>
                <c:pt idx="34">
                  <c:v>32.33</c:v>
                </c:pt>
                <c:pt idx="35">
                  <c:v>33.03</c:v>
                </c:pt>
                <c:pt idx="36">
                  <c:v>32.86</c:v>
                </c:pt>
                <c:pt idx="37">
                  <c:v>34.71</c:v>
                </c:pt>
                <c:pt idx="38">
                  <c:v>36.29</c:v>
                </c:pt>
                <c:pt idx="39">
                  <c:v>37.270000000000003</c:v>
                </c:pt>
                <c:pt idx="40">
                  <c:v>36.950000000000003</c:v>
                </c:pt>
                <c:pt idx="41">
                  <c:v>36.799999999999997</c:v>
                </c:pt>
                <c:pt idx="42">
                  <c:v>38.26</c:v>
                </c:pt>
                <c:pt idx="43">
                  <c:v>35.42</c:v>
                </c:pt>
                <c:pt idx="44">
                  <c:v>33.53</c:v>
                </c:pt>
                <c:pt idx="45">
                  <c:v>33.770000000000003</c:v>
                </c:pt>
                <c:pt idx="46">
                  <c:v>37.369999999999997</c:v>
                </c:pt>
                <c:pt idx="47">
                  <c:v>38.82</c:v>
                </c:pt>
                <c:pt idx="48">
                  <c:v>40.57</c:v>
                </c:pt>
                <c:pt idx="49">
                  <c:v>40.4</c:v>
                </c:pt>
                <c:pt idx="50">
                  <c:v>41.35</c:v>
                </c:pt>
                <c:pt idx="51">
                  <c:v>42.7</c:v>
                </c:pt>
                <c:pt idx="52">
                  <c:v>42.55</c:v>
                </c:pt>
                <c:pt idx="53">
                  <c:v>42.18</c:v>
                </c:pt>
                <c:pt idx="54">
                  <c:v>43.83</c:v>
                </c:pt>
                <c:pt idx="55">
                  <c:v>41.93</c:v>
                </c:pt>
                <c:pt idx="56">
                  <c:v>41.32</c:v>
                </c:pt>
                <c:pt idx="57">
                  <c:v>40.549999999999997</c:v>
                </c:pt>
                <c:pt idx="58">
                  <c:v>43.21</c:v>
                </c:pt>
                <c:pt idx="59">
                  <c:v>44.19</c:v>
                </c:pt>
                <c:pt idx="60">
                  <c:v>43.77</c:v>
                </c:pt>
                <c:pt idx="61">
                  <c:v>42.18</c:v>
                </c:pt>
                <c:pt idx="62">
                  <c:v>43.22</c:v>
                </c:pt>
                <c:pt idx="63">
                  <c:v>43.53</c:v>
                </c:pt>
                <c:pt idx="64">
                  <c:v>41.96</c:v>
                </c:pt>
                <c:pt idx="65">
                  <c:v>42.78</c:v>
                </c:pt>
                <c:pt idx="66">
                  <c:v>42.75</c:v>
                </c:pt>
                <c:pt idx="67">
                  <c:v>42.87</c:v>
                </c:pt>
                <c:pt idx="68">
                  <c:v>41.89</c:v>
                </c:pt>
                <c:pt idx="69">
                  <c:v>39.369999999999997</c:v>
                </c:pt>
                <c:pt idx="70">
                  <c:v>38.78</c:v>
                </c:pt>
                <c:pt idx="71">
                  <c:v>37.270000000000003</c:v>
                </c:pt>
                <c:pt idx="72">
                  <c:v>36.979999999999997</c:v>
                </c:pt>
                <c:pt idx="73">
                  <c:v>35.83</c:v>
                </c:pt>
                <c:pt idx="74">
                  <c:v>32.32</c:v>
                </c:pt>
                <c:pt idx="75">
                  <c:v>32.17</c:v>
                </c:pt>
                <c:pt idx="76">
                  <c:v>34.07</c:v>
                </c:pt>
                <c:pt idx="77">
                  <c:v>33.07</c:v>
                </c:pt>
                <c:pt idx="78">
                  <c:v>32.159999999999997</c:v>
                </c:pt>
                <c:pt idx="79">
                  <c:v>31.4</c:v>
                </c:pt>
                <c:pt idx="80">
                  <c:v>27.67</c:v>
                </c:pt>
                <c:pt idx="81">
                  <c:v>28.58</c:v>
                </c:pt>
                <c:pt idx="82">
                  <c:v>30.01</c:v>
                </c:pt>
                <c:pt idx="83">
                  <c:v>30.5</c:v>
                </c:pt>
                <c:pt idx="84">
                  <c:v>30.28</c:v>
                </c:pt>
                <c:pt idx="85">
                  <c:v>29.09</c:v>
                </c:pt>
                <c:pt idx="86">
                  <c:v>30.29</c:v>
                </c:pt>
                <c:pt idx="87">
                  <c:v>29.01</c:v>
                </c:pt>
                <c:pt idx="88">
                  <c:v>28.13</c:v>
                </c:pt>
                <c:pt idx="89">
                  <c:v>26.39</c:v>
                </c:pt>
                <c:pt idx="90">
                  <c:v>23.46</c:v>
                </c:pt>
                <c:pt idx="91">
                  <c:v>23.59</c:v>
                </c:pt>
                <c:pt idx="92">
                  <c:v>22.36</c:v>
                </c:pt>
                <c:pt idx="93">
                  <c:v>21.96</c:v>
                </c:pt>
                <c:pt idx="94">
                  <c:v>23.35</c:v>
                </c:pt>
                <c:pt idx="95">
                  <c:v>23.1</c:v>
                </c:pt>
                <c:pt idx="96">
                  <c:v>22.9</c:v>
                </c:pt>
                <c:pt idx="97">
                  <c:v>21.21</c:v>
                </c:pt>
                <c:pt idx="98">
                  <c:v>21.31</c:v>
                </c:pt>
                <c:pt idx="99">
                  <c:v>22.43</c:v>
                </c:pt>
                <c:pt idx="100">
                  <c:v>23.59</c:v>
                </c:pt>
                <c:pt idx="101">
                  <c:v>24.83</c:v>
                </c:pt>
                <c:pt idx="102">
                  <c:v>24.87</c:v>
                </c:pt>
                <c:pt idx="103">
                  <c:v>24.64</c:v>
                </c:pt>
                <c:pt idx="104">
                  <c:v>25.24</c:v>
                </c:pt>
                <c:pt idx="105">
                  <c:v>25.68</c:v>
                </c:pt>
                <c:pt idx="106">
                  <c:v>25.95</c:v>
                </c:pt>
                <c:pt idx="107">
                  <c:v>26.64</c:v>
                </c:pt>
                <c:pt idx="108">
                  <c:v>27.66</c:v>
                </c:pt>
                <c:pt idx="109">
                  <c:v>27.65</c:v>
                </c:pt>
                <c:pt idx="110">
                  <c:v>26.89</c:v>
                </c:pt>
                <c:pt idx="111">
                  <c:v>26.9</c:v>
                </c:pt>
                <c:pt idx="112">
                  <c:v>25.9</c:v>
                </c:pt>
                <c:pt idx="113">
                  <c:v>26.4</c:v>
                </c:pt>
                <c:pt idx="114">
                  <c:v>25.7</c:v>
                </c:pt>
                <c:pt idx="115">
                  <c:v>25.17</c:v>
                </c:pt>
                <c:pt idx="116">
                  <c:v>25.67</c:v>
                </c:pt>
                <c:pt idx="117">
                  <c:v>25.41</c:v>
                </c:pt>
                <c:pt idx="118">
                  <c:v>26.47</c:v>
                </c:pt>
                <c:pt idx="119">
                  <c:v>27.14</c:v>
                </c:pt>
                <c:pt idx="120">
                  <c:v>26.59</c:v>
                </c:pt>
                <c:pt idx="121">
                  <c:v>26.74</c:v>
                </c:pt>
                <c:pt idx="122">
                  <c:v>26.34</c:v>
                </c:pt>
                <c:pt idx="123">
                  <c:v>25.41</c:v>
                </c:pt>
                <c:pt idx="124">
                  <c:v>25.65</c:v>
                </c:pt>
                <c:pt idx="125">
                  <c:v>26.07</c:v>
                </c:pt>
                <c:pt idx="126">
                  <c:v>26.29</c:v>
                </c:pt>
                <c:pt idx="127">
                  <c:v>26.1</c:v>
                </c:pt>
                <c:pt idx="128">
                  <c:v>25.73</c:v>
                </c:pt>
                <c:pt idx="129">
                  <c:v>24.88</c:v>
                </c:pt>
                <c:pt idx="130">
                  <c:v>25.93</c:v>
                </c:pt>
                <c:pt idx="131">
                  <c:v>26.44</c:v>
                </c:pt>
                <c:pt idx="132">
                  <c:v>26.47</c:v>
                </c:pt>
                <c:pt idx="133">
                  <c:v>26.25</c:v>
                </c:pt>
                <c:pt idx="134">
                  <c:v>26.33</c:v>
                </c:pt>
                <c:pt idx="135">
                  <c:v>26.15</c:v>
                </c:pt>
                <c:pt idx="136">
                  <c:v>25.65</c:v>
                </c:pt>
                <c:pt idx="137">
                  <c:v>24.75</c:v>
                </c:pt>
                <c:pt idx="138">
                  <c:v>24.7</c:v>
                </c:pt>
                <c:pt idx="139">
                  <c:v>25.05</c:v>
                </c:pt>
                <c:pt idx="140">
                  <c:v>25.64</c:v>
                </c:pt>
                <c:pt idx="141">
                  <c:v>26.54</c:v>
                </c:pt>
                <c:pt idx="142">
                  <c:v>26.93</c:v>
                </c:pt>
                <c:pt idx="143">
                  <c:v>27.28</c:v>
                </c:pt>
                <c:pt idx="144">
                  <c:v>27.21</c:v>
                </c:pt>
                <c:pt idx="145">
                  <c:v>27.32</c:v>
                </c:pt>
                <c:pt idx="146">
                  <c:v>26.23</c:v>
                </c:pt>
                <c:pt idx="147">
                  <c:v>26.98</c:v>
                </c:pt>
                <c:pt idx="148">
                  <c:v>27.55</c:v>
                </c:pt>
                <c:pt idx="149">
                  <c:v>27.42</c:v>
                </c:pt>
                <c:pt idx="150">
                  <c:v>27.41</c:v>
                </c:pt>
                <c:pt idx="151">
                  <c:v>26.15</c:v>
                </c:pt>
                <c:pt idx="152">
                  <c:v>26.73</c:v>
                </c:pt>
                <c:pt idx="153">
                  <c:v>27.32</c:v>
                </c:pt>
                <c:pt idx="154">
                  <c:v>25.73</c:v>
                </c:pt>
                <c:pt idx="155">
                  <c:v>25.96</c:v>
                </c:pt>
                <c:pt idx="156">
                  <c:v>24.02</c:v>
                </c:pt>
                <c:pt idx="157">
                  <c:v>23.5</c:v>
                </c:pt>
                <c:pt idx="158">
                  <c:v>22.61</c:v>
                </c:pt>
                <c:pt idx="159">
                  <c:v>23.36</c:v>
                </c:pt>
                <c:pt idx="160">
                  <c:v>23.7</c:v>
                </c:pt>
                <c:pt idx="161">
                  <c:v>22.42</c:v>
                </c:pt>
                <c:pt idx="162">
                  <c:v>20.91</c:v>
                </c:pt>
                <c:pt idx="163">
                  <c:v>21.4</c:v>
                </c:pt>
                <c:pt idx="164">
                  <c:v>20.36</c:v>
                </c:pt>
                <c:pt idx="165">
                  <c:v>16.39</c:v>
                </c:pt>
                <c:pt idx="166">
                  <c:v>15.26</c:v>
                </c:pt>
                <c:pt idx="167">
                  <c:v>15.38</c:v>
                </c:pt>
                <c:pt idx="168">
                  <c:v>15.17</c:v>
                </c:pt>
                <c:pt idx="169">
                  <c:v>14.12</c:v>
                </c:pt>
                <c:pt idx="170">
                  <c:v>13.32</c:v>
                </c:pt>
                <c:pt idx="171">
                  <c:v>14.98</c:v>
                </c:pt>
                <c:pt idx="172">
                  <c:v>16</c:v>
                </c:pt>
                <c:pt idx="173">
                  <c:v>16.38</c:v>
                </c:pt>
                <c:pt idx="174">
                  <c:v>16.690000000000001</c:v>
                </c:pt>
                <c:pt idx="175">
                  <c:v>18.09</c:v>
                </c:pt>
                <c:pt idx="176">
                  <c:v>18.829999999999998</c:v>
                </c:pt>
                <c:pt idx="177">
                  <c:v>19.36</c:v>
                </c:pt>
                <c:pt idx="178">
                  <c:v>19.809999999999999</c:v>
                </c:pt>
                <c:pt idx="179">
                  <c:v>20.32</c:v>
                </c:pt>
                <c:pt idx="180">
                  <c:v>20.53</c:v>
                </c:pt>
                <c:pt idx="181">
                  <c:v>19.920000000000002</c:v>
                </c:pt>
                <c:pt idx="182">
                  <c:v>21</c:v>
                </c:pt>
                <c:pt idx="183">
                  <c:v>21.8</c:v>
                </c:pt>
                <c:pt idx="184">
                  <c:v>20.48</c:v>
                </c:pt>
                <c:pt idx="185">
                  <c:v>19.739999999999998</c:v>
                </c:pt>
                <c:pt idx="186">
                  <c:v>19.670000000000002</c:v>
                </c:pt>
                <c:pt idx="187">
                  <c:v>19.77</c:v>
                </c:pt>
                <c:pt idx="188">
                  <c:v>20.38</c:v>
                </c:pt>
                <c:pt idx="189">
                  <c:v>21.24</c:v>
                </c:pt>
                <c:pt idx="190">
                  <c:v>21.7</c:v>
                </c:pt>
                <c:pt idx="191">
                  <c:v>22.4</c:v>
                </c:pt>
                <c:pt idx="192">
                  <c:v>22.98</c:v>
                </c:pt>
                <c:pt idx="193">
                  <c:v>23.49</c:v>
                </c:pt>
                <c:pt idx="194">
                  <c:v>22.9</c:v>
                </c:pt>
                <c:pt idx="195">
                  <c:v>23.14</c:v>
                </c:pt>
                <c:pt idx="196">
                  <c:v>23.06</c:v>
                </c:pt>
                <c:pt idx="197">
                  <c:v>22.1</c:v>
                </c:pt>
                <c:pt idx="198">
                  <c:v>22.61</c:v>
                </c:pt>
                <c:pt idx="199">
                  <c:v>20.05</c:v>
                </c:pt>
                <c:pt idx="200">
                  <c:v>19.7</c:v>
                </c:pt>
                <c:pt idx="201">
                  <c:v>20.16</c:v>
                </c:pt>
                <c:pt idx="202">
                  <c:v>20.350000000000001</c:v>
                </c:pt>
                <c:pt idx="203">
                  <c:v>20.52</c:v>
                </c:pt>
                <c:pt idx="204">
                  <c:v>21.21</c:v>
                </c:pt>
                <c:pt idx="205">
                  <c:v>21.8</c:v>
                </c:pt>
                <c:pt idx="206">
                  <c:v>22.05</c:v>
                </c:pt>
                <c:pt idx="207">
                  <c:v>21.78</c:v>
                </c:pt>
                <c:pt idx="208">
                  <c:v>20.94</c:v>
                </c:pt>
                <c:pt idx="209">
                  <c:v>20.55</c:v>
                </c:pt>
                <c:pt idx="210">
                  <c:v>21</c:v>
                </c:pt>
                <c:pt idx="211">
                  <c:v>21.41</c:v>
                </c:pt>
                <c:pt idx="212">
                  <c:v>21.78</c:v>
                </c:pt>
                <c:pt idx="213">
                  <c:v>21.58</c:v>
                </c:pt>
                <c:pt idx="214">
                  <c:v>20.9</c:v>
                </c:pt>
                <c:pt idx="215">
                  <c:v>21.24</c:v>
                </c:pt>
                <c:pt idx="216">
                  <c:v>21.9</c:v>
                </c:pt>
                <c:pt idx="217">
                  <c:v>22.05</c:v>
                </c:pt>
                <c:pt idx="218">
                  <c:v>22.42</c:v>
                </c:pt>
                <c:pt idx="219">
                  <c:v>22.6</c:v>
                </c:pt>
                <c:pt idx="220">
                  <c:v>23.41</c:v>
                </c:pt>
                <c:pt idx="221">
                  <c:v>22.93</c:v>
                </c:pt>
                <c:pt idx="222">
                  <c:v>23.49</c:v>
                </c:pt>
                <c:pt idx="223">
                  <c:v>23.36</c:v>
                </c:pt>
                <c:pt idx="224">
                  <c:v>23.44</c:v>
                </c:pt>
                <c:pt idx="225">
                  <c:v>23.83</c:v>
                </c:pt>
                <c:pt idx="226">
                  <c:v>24.64</c:v>
                </c:pt>
                <c:pt idx="227">
                  <c:v>24.86</c:v>
                </c:pt>
                <c:pt idx="228">
                  <c:v>24.86</c:v>
                </c:pt>
                <c:pt idx="229">
                  <c:v>24.59</c:v>
                </c:pt>
                <c:pt idx="230">
                  <c:v>24.96</c:v>
                </c:pt>
                <c:pt idx="231">
                  <c:v>24.79</c:v>
                </c:pt>
                <c:pt idx="232">
                  <c:v>24.94</c:v>
                </c:pt>
                <c:pt idx="233">
                  <c:v>25.56</c:v>
                </c:pt>
                <c:pt idx="234">
                  <c:v>25.82</c:v>
                </c:pt>
                <c:pt idx="235">
                  <c:v>25.62</c:v>
                </c:pt>
                <c:pt idx="236">
                  <c:v>25.92</c:v>
                </c:pt>
                <c:pt idx="237">
                  <c:v>25.16</c:v>
                </c:pt>
                <c:pt idx="238">
                  <c:v>26.61</c:v>
                </c:pt>
                <c:pt idx="239">
                  <c:v>26.79</c:v>
                </c:pt>
                <c:pt idx="240">
                  <c:v>26.49</c:v>
                </c:pt>
                <c:pt idx="241">
                  <c:v>27</c:v>
                </c:pt>
                <c:pt idx="242">
                  <c:v>26.73</c:v>
                </c:pt>
                <c:pt idx="243">
                  <c:v>26.79</c:v>
                </c:pt>
                <c:pt idx="244">
                  <c:v>26.81</c:v>
                </c:pt>
                <c:pt idx="245">
                  <c:v>26.5</c:v>
                </c:pt>
                <c:pt idx="246">
                  <c:v>26.38</c:v>
                </c:pt>
                <c:pt idx="247">
                  <c:v>25.69</c:v>
                </c:pt>
                <c:pt idx="248">
                  <c:v>24.5</c:v>
                </c:pt>
                <c:pt idx="249">
                  <c:v>25.49</c:v>
                </c:pt>
                <c:pt idx="250">
                  <c:v>26.23</c:v>
                </c:pt>
                <c:pt idx="251">
                  <c:v>25.97</c:v>
                </c:pt>
                <c:pt idx="252">
                  <c:v>24.21</c:v>
                </c:pt>
                <c:pt idx="253">
                  <c:v>24</c:v>
                </c:pt>
                <c:pt idx="254">
                  <c:v>25.37</c:v>
                </c:pt>
                <c:pt idx="255">
                  <c:v>25.92</c:v>
                </c:pt>
                <c:pt idx="256">
                  <c:v>25.69</c:v>
                </c:pt>
                <c:pt idx="257">
                  <c:v>25.84</c:v>
                </c:pt>
                <c:pt idx="258">
                  <c:v>26.69</c:v>
                </c:pt>
                <c:pt idx="259">
                  <c:v>26.95</c:v>
                </c:pt>
                <c:pt idx="260">
                  <c:v>26.73</c:v>
                </c:pt>
                <c:pt idx="261">
                  <c:v>26.53</c:v>
                </c:pt>
                <c:pt idx="262">
                  <c:v>26.84</c:v>
                </c:pt>
                <c:pt idx="263">
                  <c:v>27.84</c:v>
                </c:pt>
                <c:pt idx="264">
                  <c:v>28.03</c:v>
                </c:pt>
                <c:pt idx="265">
                  <c:v>28.66</c:v>
                </c:pt>
                <c:pt idx="266">
                  <c:v>29.09</c:v>
                </c:pt>
                <c:pt idx="267">
                  <c:v>28.9</c:v>
                </c:pt>
                <c:pt idx="268">
                  <c:v>29.23</c:v>
                </c:pt>
                <c:pt idx="269">
                  <c:v>29.72</c:v>
                </c:pt>
                <c:pt idx="270">
                  <c:v>29.73</c:v>
                </c:pt>
                <c:pt idx="271">
                  <c:v>30.4</c:v>
                </c:pt>
                <c:pt idx="272">
                  <c:v>30.6</c:v>
                </c:pt>
                <c:pt idx="273">
                  <c:v>30.9</c:v>
                </c:pt>
                <c:pt idx="274">
                  <c:v>31.3</c:v>
                </c:pt>
                <c:pt idx="275">
                  <c:v>32.1</c:v>
                </c:pt>
                <c:pt idx="276">
                  <c:v>33.299999999999997</c:v>
                </c:pt>
                <c:pt idx="277">
                  <c:v>32.200000000000003</c:v>
                </c:pt>
                <c:pt idx="278">
                  <c:v>31.81</c:v>
                </c:pt>
                <c:pt idx="279">
                  <c:v>31.24</c:v>
                </c:pt>
                <c:pt idx="280">
                  <c:v>31.61</c:v>
                </c:pt>
                <c:pt idx="281">
                  <c:v>32.090000000000003</c:v>
                </c:pt>
                <c:pt idx="282">
                  <c:v>31.77</c:v>
                </c:pt>
                <c:pt idx="283">
                  <c:v>32.39</c:v>
                </c:pt>
                <c:pt idx="284">
                  <c:v>32.619999999999997</c:v>
                </c:pt>
                <c:pt idx="285">
                  <c:v>31.04</c:v>
                </c:pt>
                <c:pt idx="286">
                  <c:v>30.19</c:v>
                </c:pt>
                <c:pt idx="287">
                  <c:v>28.29</c:v>
                </c:pt>
                <c:pt idx="288">
                  <c:v>28.32</c:v>
                </c:pt>
                <c:pt idx="289">
                  <c:v>30.04</c:v>
                </c:pt>
                <c:pt idx="290">
                  <c:v>30.8</c:v>
                </c:pt>
                <c:pt idx="291">
                  <c:v>31.28</c:v>
                </c:pt>
                <c:pt idx="292">
                  <c:v>29.34</c:v>
                </c:pt>
                <c:pt idx="293">
                  <c:v>29.47</c:v>
                </c:pt>
                <c:pt idx="294">
                  <c:v>30.26</c:v>
                </c:pt>
                <c:pt idx="295">
                  <c:v>28.65</c:v>
                </c:pt>
                <c:pt idx="296">
                  <c:v>28.64</c:v>
                </c:pt>
                <c:pt idx="297">
                  <c:v>28.76</c:v>
                </c:pt>
                <c:pt idx="298">
                  <c:v>29.91</c:v>
                </c:pt>
                <c:pt idx="299">
                  <c:v>30.49</c:v>
                </c:pt>
                <c:pt idx="300">
                  <c:v>31</c:v>
                </c:pt>
                <c:pt idx="301">
                  <c:v>30.7</c:v>
                </c:pt>
                <c:pt idx="302">
                  <c:v>24.8</c:v>
                </c:pt>
                <c:pt idx="303">
                  <c:v>25.9</c:v>
                </c:pt>
                <c:pt idx="304">
                  <c:v>27.3</c:v>
                </c:pt>
                <c:pt idx="305">
                  <c:v>28.8</c:v>
                </c:pt>
                <c:pt idx="306">
                  <c:v>29.6</c:v>
                </c:pt>
                <c:pt idx="307">
                  <c:v>31.1</c:v>
                </c:pt>
                <c:pt idx="308">
                  <c:v>30.8</c:v>
                </c:pt>
                <c:pt idx="309">
                  <c:v>31.2</c:v>
                </c:pt>
                <c:pt idx="310">
                  <c:v>32.4</c:v>
                </c:pt>
                <c:pt idx="311">
                  <c:v>33.6</c:v>
                </c:pt>
                <c:pt idx="312">
                  <c:v>34.5</c:v>
                </c:pt>
                <c:pt idx="313">
                  <c:v>35.1</c:v>
                </c:pt>
                <c:pt idx="314">
                  <c:v>35</c:v>
                </c:pt>
                <c:pt idx="315">
                  <c:v>36.700000000000003</c:v>
                </c:pt>
                <c:pt idx="316">
                  <c:v>36.799999999999997</c:v>
                </c:pt>
                <c:pt idx="317">
                  <c:v>36.9</c:v>
                </c:pt>
                <c:pt idx="318">
                  <c:v>37.9</c:v>
                </c:pt>
                <c:pt idx="319">
                  <c:v>38.6</c:v>
                </c:pt>
                <c:pt idx="320">
                  <c:v>37.619999999999997</c:v>
                </c:pt>
                <c:pt idx="321">
                  <c:v>37.25</c:v>
                </c:pt>
                <c:pt idx="322">
                  <c:v>38.58</c:v>
                </c:pt>
                <c:pt idx="323">
                  <c:v>38.31</c:v>
                </c:pt>
                <c:pt idx="324">
                  <c:v>36.94</c:v>
                </c:pt>
                <c:pt idx="325">
                  <c:v>35.29</c:v>
                </c:pt>
                <c:pt idx="326">
                  <c:v>34.270000000000003</c:v>
                </c:pt>
                <c:pt idx="327">
                  <c:v>33.89</c:v>
                </c:pt>
                <c:pt idx="328">
                  <c:v>30.8</c:v>
                </c:pt>
                <c:pt idx="329">
                  <c:v>29.29</c:v>
                </c:pt>
                <c:pt idx="330">
                  <c:v>29.35</c:v>
                </c:pt>
                <c:pt idx="331">
                  <c:v>31.16</c:v>
                </c:pt>
                <c:pt idx="332">
                  <c:v>29.53</c:v>
                </c:pt>
                <c:pt idx="333">
                  <c:v>28.01</c:v>
                </c:pt>
                <c:pt idx="334">
                  <c:v>28.01</c:v>
                </c:pt>
                <c:pt idx="335">
                  <c:v>28.32</c:v>
                </c:pt>
                <c:pt idx="336">
                  <c:v>28.34</c:v>
                </c:pt>
                <c:pt idx="337">
                  <c:v>28.92</c:v>
                </c:pt>
                <c:pt idx="338">
                  <c:v>27.94</c:v>
                </c:pt>
                <c:pt idx="339">
                  <c:v>28.77</c:v>
                </c:pt>
                <c:pt idx="340">
                  <c:v>28.82</c:v>
                </c:pt>
                <c:pt idx="341">
                  <c:v>30.06</c:v>
                </c:pt>
                <c:pt idx="342">
                  <c:v>31.08</c:v>
                </c:pt>
                <c:pt idx="343">
                  <c:v>30.68</c:v>
                </c:pt>
                <c:pt idx="344">
                  <c:v>29.8</c:v>
                </c:pt>
                <c:pt idx="345">
                  <c:v>28.77</c:v>
                </c:pt>
                <c:pt idx="346">
                  <c:v>30.08</c:v>
                </c:pt>
                <c:pt idx="347">
                  <c:v>31.59</c:v>
                </c:pt>
                <c:pt idx="348">
                  <c:v>31.97</c:v>
                </c:pt>
                <c:pt idx="349">
                  <c:v>33.04</c:v>
                </c:pt>
                <c:pt idx="350">
                  <c:v>33.76</c:v>
                </c:pt>
                <c:pt idx="351">
                  <c:v>33.14</c:v>
                </c:pt>
                <c:pt idx="352">
                  <c:v>33.85</c:v>
                </c:pt>
                <c:pt idx="353">
                  <c:v>35.19</c:v>
                </c:pt>
                <c:pt idx="354">
                  <c:v>35.81</c:v>
                </c:pt>
                <c:pt idx="355">
                  <c:v>35.15</c:v>
                </c:pt>
                <c:pt idx="356">
                  <c:v>35.799999999999997</c:v>
                </c:pt>
                <c:pt idx="357">
                  <c:v>36.799999999999997</c:v>
                </c:pt>
                <c:pt idx="358">
                  <c:v>37.700000000000003</c:v>
                </c:pt>
                <c:pt idx="359">
                  <c:v>37.9</c:v>
                </c:pt>
                <c:pt idx="360">
                  <c:v>37.700000000000003</c:v>
                </c:pt>
                <c:pt idx="361">
                  <c:v>39</c:v>
                </c:pt>
                <c:pt idx="362">
                  <c:v>35</c:v>
                </c:pt>
                <c:pt idx="363">
                  <c:v>32.9</c:v>
                </c:pt>
                <c:pt idx="364">
                  <c:v>35.5</c:v>
                </c:pt>
                <c:pt idx="365">
                  <c:v>36.700000000000003</c:v>
                </c:pt>
              </c:numCache>
            </c:numRef>
          </c:val>
          <c:smooth val="0"/>
          <c:extLst>
            <c:ext xmlns:c16="http://schemas.microsoft.com/office/drawing/2014/chart" uri="{C3380CC4-5D6E-409C-BE32-E72D297353CC}">
              <c16:uniqueId val="{00000003-22CA-4291-90A8-3B73BB5A1107}"/>
            </c:ext>
          </c:extLst>
        </c:ser>
        <c:dLbls>
          <c:showLegendKey val="0"/>
          <c:showVal val="0"/>
          <c:showCatName val="0"/>
          <c:showSerName val="0"/>
          <c:showPercent val="0"/>
          <c:showBubbleSize val="0"/>
        </c:dLbls>
        <c:marker val="1"/>
        <c:smooth val="0"/>
        <c:axId val="3"/>
        <c:axId val="4"/>
      </c:lineChart>
      <c:catAx>
        <c:axId val="237323200"/>
        <c:scaling>
          <c:orientation val="minMax"/>
        </c:scaling>
        <c:delete val="0"/>
        <c:axPos val="b"/>
        <c:numFmt formatCode="General" sourceLinked="1"/>
        <c:majorTickMark val="out"/>
        <c:minorTickMark val="none"/>
        <c:tickLblPos val="nextTo"/>
        <c:spPr>
          <a:ln w="1484">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n-US"/>
          </a:p>
        </c:txPr>
        <c:crossAx val="1"/>
        <c:crosses val="autoZero"/>
        <c:auto val="1"/>
        <c:lblAlgn val="ctr"/>
        <c:lblOffset val="100"/>
        <c:tickLblSkip val="24"/>
        <c:tickMarkSkip val="12"/>
        <c:noMultiLvlLbl val="0"/>
      </c:catAx>
      <c:valAx>
        <c:axId val="1"/>
        <c:scaling>
          <c:orientation val="minMax"/>
          <c:max val="7000"/>
          <c:min val="0"/>
        </c:scaling>
        <c:delete val="0"/>
        <c:axPos val="l"/>
        <c:majorGridlines>
          <c:spPr>
            <a:ln w="1484">
              <a:solidFill>
                <a:schemeClr val="tx1"/>
              </a:solidFill>
              <a:prstDash val="solid"/>
            </a:ln>
          </c:spPr>
        </c:majorGridlines>
        <c:numFmt formatCode="#,##0" sourceLinked="0"/>
        <c:majorTickMark val="out"/>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Arial"/>
                <a:ea typeface="Arial"/>
                <a:cs typeface="Arial"/>
              </a:defRPr>
            </a:pPr>
            <a:endParaRPr lang="en-US"/>
          </a:p>
        </c:txPr>
        <c:crossAx val="237323200"/>
        <c:crosses val="autoZero"/>
        <c:crossBetween val="midCat"/>
        <c:majorUnit val="250"/>
        <c:minorUnit val="1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56"/>
          <c:min val="0"/>
        </c:scaling>
        <c:delete val="0"/>
        <c:axPos val="r"/>
        <c:numFmt formatCode="#,##0" sourceLinked="0"/>
        <c:majorTickMark val="cross"/>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mn-lt"/>
                <a:ea typeface="Times New Roman"/>
                <a:cs typeface="Times New Roman"/>
              </a:defRPr>
            </a:pPr>
            <a:endParaRPr lang="en-US"/>
          </a:p>
        </c:txPr>
        <c:crossAx val="3"/>
        <c:crosses val="max"/>
        <c:crossBetween val="midCat"/>
        <c:majorUnit val="2"/>
        <c:minorUnit val="2"/>
      </c:valAx>
      <c:spPr>
        <a:noFill/>
        <a:ln w="5936">
          <a:solidFill>
            <a:schemeClr val="tx1"/>
          </a:solidFill>
          <a:prstDash val="solid"/>
        </a:ln>
      </c:spPr>
    </c:plotArea>
    <c:legend>
      <c:legendPos val="r"/>
      <c:layout>
        <c:manualLayout>
          <c:xMode val="edge"/>
          <c:yMode val="edge"/>
          <c:x val="0.60658117314802273"/>
          <c:y val="0.73165711127255251"/>
          <c:w val="0.285750523118253"/>
          <c:h val="0.17598722785360443"/>
        </c:manualLayout>
      </c:layout>
      <c:overlay val="0"/>
      <c:spPr>
        <a:solidFill>
          <a:schemeClr val="bg1"/>
        </a:solidFill>
        <a:ln w="1484">
          <a:solidFill>
            <a:schemeClr val="tx1"/>
          </a:solidFill>
          <a:prstDash val="solid"/>
        </a:ln>
      </c:spPr>
      <c:txPr>
        <a:bodyPr/>
        <a:lstStyle/>
        <a:p>
          <a:pPr>
            <a:defRPr sz="989" b="1" i="0" u="none" strike="noStrike" baseline="0">
              <a:solidFill>
                <a:schemeClr val="tx1"/>
              </a:solidFill>
              <a:latin typeface="Arial"/>
              <a:ea typeface="Arial"/>
              <a:cs typeface="Arial"/>
            </a:defRPr>
          </a:pPr>
          <a:endParaRPr lang="en-US"/>
        </a:p>
      </c:txPr>
    </c:legend>
    <c:plotVisOnly val="1"/>
    <c:dispBlanksAs val="gap"/>
    <c:showDLblsOverMax val="0"/>
  </c:chart>
  <c:spPr>
    <a:noFill/>
    <a:ln w="18843">
      <a:solidFill>
        <a:schemeClr val="tx1"/>
      </a:solidFill>
      <a:prstDash val="solid"/>
    </a:ln>
  </c:spPr>
  <c:txPr>
    <a:bodyPr/>
    <a:lstStyle/>
    <a:p>
      <a:pPr>
        <a:defRPr sz="911" b="1" i="0" u="none" strike="noStrike" baseline="0">
          <a:solidFill>
            <a:schemeClr val="tx1"/>
          </a:solidFill>
          <a:latin typeface="Arial"/>
          <a:ea typeface="Arial"/>
          <a:cs typeface="Arial"/>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66" b="1" i="0" u="none" strike="noStrike" baseline="0">
                <a:solidFill>
                  <a:schemeClr val="tx1"/>
                </a:solidFill>
                <a:latin typeface="+mn-lt"/>
                <a:ea typeface="Times New Roman"/>
                <a:cs typeface="Times New Roman"/>
              </a:defRPr>
            </a:pPr>
            <a:r>
              <a:rPr lang="en-US" sz="2176" b="1" i="0" u="none" strike="noStrike" baseline="0">
                <a:solidFill>
                  <a:srgbClr val="000000"/>
                </a:solidFill>
                <a:latin typeface="+mn-lt"/>
                <a:cs typeface="Arial"/>
              </a:rPr>
              <a:t>S&amp;P 500 Stock Index</a:t>
            </a:r>
          </a:p>
          <a:p>
            <a:pPr>
              <a:defRPr sz="1566" b="1" i="0" u="none" strike="noStrike" baseline="0">
                <a:solidFill>
                  <a:schemeClr val="tx1"/>
                </a:solidFill>
                <a:latin typeface="+mn-lt"/>
                <a:ea typeface="Times New Roman"/>
                <a:cs typeface="Times New Roman"/>
              </a:defRPr>
            </a:pPr>
            <a:r>
              <a:rPr lang="en-US" sz="1187" b="1" i="0" u="none" strike="noStrike" baseline="0">
                <a:solidFill>
                  <a:srgbClr val="000000"/>
                </a:solidFill>
                <a:latin typeface="+mn-lt"/>
                <a:cs typeface="Calibri"/>
              </a:rPr>
              <a:t>(monthly average</a:t>
            </a:r>
            <a:r>
              <a:rPr lang="en-US" sz="1187" b="1" i="0" u="none" strike="noStrike" baseline="0">
                <a:solidFill>
                  <a:srgbClr val="000000"/>
                </a:solidFill>
                <a:latin typeface="+mn-lt"/>
                <a:cs typeface="Arial"/>
              </a:rPr>
              <a:t>)</a:t>
            </a:r>
          </a:p>
        </c:rich>
      </c:tx>
      <c:layout>
        <c:manualLayout>
          <c:xMode val="edge"/>
          <c:yMode val="edge"/>
          <c:x val="0.38539315627500692"/>
          <c:y val="2.3205020764927295E-2"/>
        </c:manualLayout>
      </c:layout>
      <c:overlay val="0"/>
      <c:spPr>
        <a:noFill/>
        <a:ln w="11871">
          <a:noFill/>
        </a:ln>
      </c:spPr>
    </c:title>
    <c:autoTitleDeleted val="0"/>
    <c:plotArea>
      <c:layout>
        <c:manualLayout>
          <c:layoutTarget val="inner"/>
          <c:xMode val="edge"/>
          <c:yMode val="edge"/>
          <c:x val="0.11175305692355926"/>
          <c:y val="0.12398042414355628"/>
          <c:w val="0.79380758016698449"/>
          <c:h val="0.78955954323001631"/>
        </c:manualLayout>
      </c:layout>
      <c:areaChart>
        <c:grouping val="stacked"/>
        <c:varyColors val="0"/>
        <c:ser>
          <c:idx val="0"/>
          <c:order val="0"/>
          <c:tx>
            <c:strRef>
              <c:f>Sheet1!$B$1</c:f>
              <c:strCache>
                <c:ptCount val="1"/>
                <c:pt idx="0">
                  <c:v>Nominal S&amp;P Index (Left Axis)</c:v>
                </c:pt>
              </c:strCache>
            </c:strRef>
          </c:tx>
          <c:spPr>
            <a:solidFill>
              <a:schemeClr val="accent1">
                <a:lumMod val="40000"/>
                <a:lumOff val="60000"/>
              </a:schemeClr>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Sheet1!$B$2:$B$370</c:f>
              <c:numCache>
                <c:formatCode>General</c:formatCode>
                <c:ptCount val="369"/>
                <c:pt idx="0">
                  <c:v>481.92</c:v>
                </c:pt>
                <c:pt idx="1">
                  <c:v>493.15</c:v>
                </c:pt>
                <c:pt idx="2">
                  <c:v>507.91</c:v>
                </c:pt>
                <c:pt idx="3">
                  <c:v>523.80999999999995</c:v>
                </c:pt>
                <c:pt idx="4">
                  <c:v>539.35</c:v>
                </c:pt>
                <c:pt idx="5">
                  <c:v>557.37</c:v>
                </c:pt>
                <c:pt idx="6">
                  <c:v>559.11</c:v>
                </c:pt>
                <c:pt idx="7">
                  <c:v>578.77</c:v>
                </c:pt>
                <c:pt idx="8">
                  <c:v>582.91999999999996</c:v>
                </c:pt>
                <c:pt idx="9">
                  <c:v>595.53</c:v>
                </c:pt>
                <c:pt idx="10">
                  <c:v>614.57000000000005</c:v>
                </c:pt>
                <c:pt idx="11">
                  <c:v>614.41999999999996</c:v>
                </c:pt>
                <c:pt idx="12">
                  <c:v>649.54</c:v>
                </c:pt>
                <c:pt idx="13">
                  <c:v>647.07000000000005</c:v>
                </c:pt>
                <c:pt idx="14">
                  <c:v>647.16999999999996</c:v>
                </c:pt>
                <c:pt idx="15">
                  <c:v>661.23</c:v>
                </c:pt>
                <c:pt idx="16">
                  <c:v>668.5</c:v>
                </c:pt>
                <c:pt idx="17">
                  <c:v>644.07000000000005</c:v>
                </c:pt>
                <c:pt idx="18">
                  <c:v>662.68</c:v>
                </c:pt>
                <c:pt idx="19">
                  <c:v>674.88</c:v>
                </c:pt>
                <c:pt idx="20">
                  <c:v>701.46</c:v>
                </c:pt>
                <c:pt idx="21">
                  <c:v>735.67</c:v>
                </c:pt>
                <c:pt idx="22">
                  <c:v>743.25</c:v>
                </c:pt>
                <c:pt idx="23">
                  <c:v>766.22</c:v>
                </c:pt>
                <c:pt idx="24">
                  <c:v>798.39</c:v>
                </c:pt>
                <c:pt idx="25">
                  <c:v>792.16</c:v>
                </c:pt>
                <c:pt idx="26">
                  <c:v>763.93</c:v>
                </c:pt>
                <c:pt idx="27">
                  <c:v>833.09</c:v>
                </c:pt>
                <c:pt idx="28">
                  <c:v>876.29</c:v>
                </c:pt>
                <c:pt idx="29">
                  <c:v>925.29</c:v>
                </c:pt>
                <c:pt idx="30">
                  <c:v>927.74</c:v>
                </c:pt>
                <c:pt idx="31">
                  <c:v>937.02</c:v>
                </c:pt>
                <c:pt idx="32">
                  <c:v>951.16</c:v>
                </c:pt>
                <c:pt idx="33">
                  <c:v>938.92</c:v>
                </c:pt>
                <c:pt idx="34">
                  <c:v>962.37</c:v>
                </c:pt>
                <c:pt idx="35">
                  <c:v>963.36</c:v>
                </c:pt>
                <c:pt idx="36">
                  <c:v>1023.74</c:v>
                </c:pt>
                <c:pt idx="37">
                  <c:v>1076.83</c:v>
                </c:pt>
                <c:pt idx="38">
                  <c:v>1112.2</c:v>
                </c:pt>
                <c:pt idx="39">
                  <c:v>1108.42</c:v>
                </c:pt>
                <c:pt idx="40">
                  <c:v>1108.3900000000001</c:v>
                </c:pt>
                <c:pt idx="41">
                  <c:v>1156.58</c:v>
                </c:pt>
                <c:pt idx="42">
                  <c:v>1074.6199999999999</c:v>
                </c:pt>
                <c:pt idx="43">
                  <c:v>1020.64</c:v>
                </c:pt>
                <c:pt idx="44">
                  <c:v>1032.47</c:v>
                </c:pt>
                <c:pt idx="45">
                  <c:v>1144.43</c:v>
                </c:pt>
                <c:pt idx="46">
                  <c:v>1190.05</c:v>
                </c:pt>
                <c:pt idx="47">
                  <c:v>1248.77</c:v>
                </c:pt>
                <c:pt idx="48">
                  <c:v>1246.58</c:v>
                </c:pt>
                <c:pt idx="49">
                  <c:v>1281.6600000000001</c:v>
                </c:pt>
                <c:pt idx="50">
                  <c:v>1334.76</c:v>
                </c:pt>
                <c:pt idx="51">
                  <c:v>1332.07</c:v>
                </c:pt>
                <c:pt idx="52">
                  <c:v>1322.55</c:v>
                </c:pt>
                <c:pt idx="53">
                  <c:v>1380.99</c:v>
                </c:pt>
                <c:pt idx="54">
                  <c:v>1327.49</c:v>
                </c:pt>
                <c:pt idx="55">
                  <c:v>1318.17</c:v>
                </c:pt>
                <c:pt idx="56">
                  <c:v>1300.01</c:v>
                </c:pt>
                <c:pt idx="57">
                  <c:v>1391</c:v>
                </c:pt>
                <c:pt idx="58">
                  <c:v>1428.68</c:v>
                </c:pt>
                <c:pt idx="59">
                  <c:v>1425.59</c:v>
                </c:pt>
                <c:pt idx="60">
                  <c:v>1388.87</c:v>
                </c:pt>
                <c:pt idx="61">
                  <c:v>1442.21</c:v>
                </c:pt>
                <c:pt idx="62">
                  <c:v>1461.36</c:v>
                </c:pt>
                <c:pt idx="63">
                  <c:v>1418.48</c:v>
                </c:pt>
                <c:pt idx="64">
                  <c:v>1461.96</c:v>
                </c:pt>
                <c:pt idx="65">
                  <c:v>1473</c:v>
                </c:pt>
                <c:pt idx="66">
                  <c:v>1485.46</c:v>
                </c:pt>
                <c:pt idx="67">
                  <c:v>1468.05</c:v>
                </c:pt>
                <c:pt idx="68">
                  <c:v>1390.14</c:v>
                </c:pt>
                <c:pt idx="69">
                  <c:v>1375.04</c:v>
                </c:pt>
                <c:pt idx="70">
                  <c:v>1330.93</c:v>
                </c:pt>
                <c:pt idx="71">
                  <c:v>1335.63</c:v>
                </c:pt>
                <c:pt idx="72">
                  <c:v>1305.75</c:v>
                </c:pt>
                <c:pt idx="73">
                  <c:v>1185.8499999999999</c:v>
                </c:pt>
                <c:pt idx="74">
                  <c:v>1189.8399999999999</c:v>
                </c:pt>
                <c:pt idx="75">
                  <c:v>1270.3699999999999</c:v>
                </c:pt>
                <c:pt idx="76">
                  <c:v>1238.72</c:v>
                </c:pt>
                <c:pt idx="77">
                  <c:v>1204.45</c:v>
                </c:pt>
                <c:pt idx="78">
                  <c:v>1178.51</c:v>
                </c:pt>
                <c:pt idx="79">
                  <c:v>1044.6400000000001</c:v>
                </c:pt>
                <c:pt idx="80">
                  <c:v>1076.5899999999999</c:v>
                </c:pt>
                <c:pt idx="81">
                  <c:v>1129.68</c:v>
                </c:pt>
                <c:pt idx="82">
                  <c:v>1144.93</c:v>
                </c:pt>
                <c:pt idx="83">
                  <c:v>1140.21</c:v>
                </c:pt>
                <c:pt idx="84">
                  <c:v>1100.67</c:v>
                </c:pt>
                <c:pt idx="85">
                  <c:v>1153.79</c:v>
                </c:pt>
                <c:pt idx="86">
                  <c:v>1112.04</c:v>
                </c:pt>
                <c:pt idx="87">
                  <c:v>1079.27</c:v>
                </c:pt>
                <c:pt idx="88">
                  <c:v>1014.05</c:v>
                </c:pt>
                <c:pt idx="89">
                  <c:v>903.59</c:v>
                </c:pt>
                <c:pt idx="90">
                  <c:v>912.55</c:v>
                </c:pt>
                <c:pt idx="91">
                  <c:v>867.81</c:v>
                </c:pt>
                <c:pt idx="92">
                  <c:v>854.63</c:v>
                </c:pt>
                <c:pt idx="93">
                  <c:v>909.93</c:v>
                </c:pt>
                <c:pt idx="94">
                  <c:v>899.18</c:v>
                </c:pt>
                <c:pt idx="95">
                  <c:v>895.84</c:v>
                </c:pt>
                <c:pt idx="96">
                  <c:v>895.84</c:v>
                </c:pt>
                <c:pt idx="97">
                  <c:v>837.62</c:v>
                </c:pt>
                <c:pt idx="98">
                  <c:v>846.62</c:v>
                </c:pt>
                <c:pt idx="99">
                  <c:v>890.03</c:v>
                </c:pt>
                <c:pt idx="100">
                  <c:v>935.96</c:v>
                </c:pt>
                <c:pt idx="101">
                  <c:v>988</c:v>
                </c:pt>
                <c:pt idx="102">
                  <c:v>992.54</c:v>
                </c:pt>
                <c:pt idx="103">
                  <c:v>989.53</c:v>
                </c:pt>
                <c:pt idx="104">
                  <c:v>1019.44</c:v>
                </c:pt>
                <c:pt idx="105">
                  <c:v>1038.73</c:v>
                </c:pt>
                <c:pt idx="106">
                  <c:v>1049.9000000000001</c:v>
                </c:pt>
                <c:pt idx="107">
                  <c:v>1080.6400000000001</c:v>
                </c:pt>
                <c:pt idx="108">
                  <c:v>1132.52</c:v>
                </c:pt>
                <c:pt idx="109">
                  <c:v>1143.3599999999999</c:v>
                </c:pt>
                <c:pt idx="110">
                  <c:v>1123.98</c:v>
                </c:pt>
                <c:pt idx="111">
                  <c:v>1133.08</c:v>
                </c:pt>
                <c:pt idx="112">
                  <c:v>1102.6300000000001</c:v>
                </c:pt>
                <c:pt idx="113">
                  <c:v>1132.76</c:v>
                </c:pt>
                <c:pt idx="114">
                  <c:v>1105.8499999999999</c:v>
                </c:pt>
                <c:pt idx="115">
                  <c:v>1088.94</c:v>
                </c:pt>
                <c:pt idx="116">
                  <c:v>1117.6600000000001</c:v>
                </c:pt>
                <c:pt idx="117">
                  <c:v>1118.07</c:v>
                </c:pt>
                <c:pt idx="118">
                  <c:v>1168.94</c:v>
                </c:pt>
                <c:pt idx="119">
                  <c:v>1199.21</c:v>
                </c:pt>
                <c:pt idx="120">
                  <c:v>1181.4100000000001</c:v>
                </c:pt>
                <c:pt idx="121">
                  <c:v>1199.6300000000001</c:v>
                </c:pt>
                <c:pt idx="122">
                  <c:v>1194.9000000000001</c:v>
                </c:pt>
                <c:pt idx="123">
                  <c:v>1164.42</c:v>
                </c:pt>
                <c:pt idx="124">
                  <c:v>1178.28</c:v>
                </c:pt>
                <c:pt idx="125">
                  <c:v>1202.26</c:v>
                </c:pt>
                <c:pt idx="126">
                  <c:v>1222.24</c:v>
                </c:pt>
                <c:pt idx="127">
                  <c:v>1224.27</c:v>
                </c:pt>
                <c:pt idx="128">
                  <c:v>1225.9100000000001</c:v>
                </c:pt>
                <c:pt idx="129">
                  <c:v>1191.96</c:v>
                </c:pt>
                <c:pt idx="130">
                  <c:v>1237.3699999999999</c:v>
                </c:pt>
                <c:pt idx="131">
                  <c:v>1262.07</c:v>
                </c:pt>
                <c:pt idx="132">
                  <c:v>1278.72</c:v>
                </c:pt>
                <c:pt idx="133">
                  <c:v>1276.6500000000001</c:v>
                </c:pt>
                <c:pt idx="134">
                  <c:v>1293.74</c:v>
                </c:pt>
                <c:pt idx="135">
                  <c:v>1302.18</c:v>
                </c:pt>
                <c:pt idx="136">
                  <c:v>1290</c:v>
                </c:pt>
                <c:pt idx="137">
                  <c:v>1253.1199999999999</c:v>
                </c:pt>
                <c:pt idx="138">
                  <c:v>1260.24</c:v>
                </c:pt>
                <c:pt idx="139">
                  <c:v>1287.1500000000001</c:v>
                </c:pt>
                <c:pt idx="140">
                  <c:v>1317.81</c:v>
                </c:pt>
                <c:pt idx="141">
                  <c:v>1363.38</c:v>
                </c:pt>
                <c:pt idx="142">
                  <c:v>1388.63</c:v>
                </c:pt>
                <c:pt idx="143">
                  <c:v>1416.42</c:v>
                </c:pt>
                <c:pt idx="144" formatCode="#,##0.00">
                  <c:v>1424.16</c:v>
                </c:pt>
                <c:pt idx="145" formatCode="#,##0.00">
                  <c:v>1444.79</c:v>
                </c:pt>
                <c:pt idx="146" formatCode="#,##0.00">
                  <c:v>1406.95</c:v>
                </c:pt>
                <c:pt idx="147" formatCode="#,##0.00">
                  <c:v>1463.65</c:v>
                </c:pt>
                <c:pt idx="148" formatCode="#,##0.00">
                  <c:v>1511.15</c:v>
                </c:pt>
                <c:pt idx="149" formatCode="#,##0.00">
                  <c:v>1514.49</c:v>
                </c:pt>
                <c:pt idx="150" formatCode="#,##0.00">
                  <c:v>1520.7</c:v>
                </c:pt>
                <c:pt idx="151" formatCode="#,##0.00">
                  <c:v>1454.62</c:v>
                </c:pt>
                <c:pt idx="152" formatCode="#,##0.00">
                  <c:v>1497.12</c:v>
                </c:pt>
                <c:pt idx="153" formatCode="#,##0.00">
                  <c:v>1539.66</c:v>
                </c:pt>
                <c:pt idx="154" formatCode="#,##0.00">
                  <c:v>1463.39</c:v>
                </c:pt>
                <c:pt idx="155" formatCode="#,##0.00">
                  <c:v>1479.23</c:v>
                </c:pt>
                <c:pt idx="156">
                  <c:v>1378.76</c:v>
                </c:pt>
                <c:pt idx="157">
                  <c:v>1354.87</c:v>
                </c:pt>
                <c:pt idx="158">
                  <c:v>1316.9399000000001</c:v>
                </c:pt>
                <c:pt idx="159">
                  <c:v>1370.47</c:v>
                </c:pt>
                <c:pt idx="160">
                  <c:v>1403.22</c:v>
                </c:pt>
                <c:pt idx="161">
                  <c:v>1341.25</c:v>
                </c:pt>
                <c:pt idx="162">
                  <c:v>1257.33</c:v>
                </c:pt>
                <c:pt idx="163">
                  <c:v>1281.47</c:v>
                </c:pt>
                <c:pt idx="164">
                  <c:v>1217.01</c:v>
                </c:pt>
                <c:pt idx="165">
                  <c:v>968.79998999999998</c:v>
                </c:pt>
                <c:pt idx="166">
                  <c:v>883.03998000000001</c:v>
                </c:pt>
                <c:pt idx="167">
                  <c:v>877.56</c:v>
                </c:pt>
                <c:pt idx="168">
                  <c:v>865.58001999999999</c:v>
                </c:pt>
                <c:pt idx="169">
                  <c:v>805.22997999999995</c:v>
                </c:pt>
                <c:pt idx="170">
                  <c:v>757.13</c:v>
                </c:pt>
                <c:pt idx="171">
                  <c:v>848.15002000000004</c:v>
                </c:pt>
                <c:pt idx="172">
                  <c:v>902.40997000000004</c:v>
                </c:pt>
                <c:pt idx="173">
                  <c:v>926.12</c:v>
                </c:pt>
                <c:pt idx="174">
                  <c:v>935.82001000000002</c:v>
                </c:pt>
                <c:pt idx="175">
                  <c:v>1009.72</c:v>
                </c:pt>
                <c:pt idx="176">
                  <c:v>1044.55</c:v>
                </c:pt>
                <c:pt idx="177">
                  <c:v>1067.6600000000001</c:v>
                </c:pt>
                <c:pt idx="178">
                  <c:v>1088.0699</c:v>
                </c:pt>
                <c:pt idx="179">
                  <c:v>1110.3800000000001</c:v>
                </c:pt>
                <c:pt idx="180">
                  <c:v>1123.5814</c:v>
                </c:pt>
                <c:pt idx="181">
                  <c:v>1089.1619000000001</c:v>
                </c:pt>
                <c:pt idx="182">
                  <c:v>1152.0491</c:v>
                </c:pt>
                <c:pt idx="183">
                  <c:v>1197.3163</c:v>
                </c:pt>
                <c:pt idx="184">
                  <c:v>1125.0636999999999</c:v>
                </c:pt>
                <c:pt idx="185">
                  <c:v>1083.3602000000001</c:v>
                </c:pt>
                <c:pt idx="186">
                  <c:v>1079.8026</c:v>
                </c:pt>
                <c:pt idx="187">
                  <c:v>1087.2827</c:v>
                </c:pt>
                <c:pt idx="188">
                  <c:v>1122.0823</c:v>
                </c:pt>
                <c:pt idx="189">
                  <c:v>1171.5833</c:v>
                </c:pt>
                <c:pt idx="190">
                  <c:v>1198.8883000000001</c:v>
                </c:pt>
                <c:pt idx="191">
                  <c:v>1241.5251000000001</c:v>
                </c:pt>
                <c:pt idx="192">
                  <c:v>1282.6187</c:v>
                </c:pt>
                <c:pt idx="193">
                  <c:v>1321.1188999999999</c:v>
                </c:pt>
                <c:pt idx="194">
                  <c:v>1304.4866</c:v>
                </c:pt>
                <c:pt idx="195">
                  <c:v>1331.5051000000001</c:v>
                </c:pt>
                <c:pt idx="196">
                  <c:v>1338.3114</c:v>
                </c:pt>
                <c:pt idx="197">
                  <c:v>1287.288</c:v>
                </c:pt>
                <c:pt idx="198">
                  <c:v>1325.1842999999999</c:v>
                </c:pt>
                <c:pt idx="199">
                  <c:v>1185.3054</c:v>
                </c:pt>
                <c:pt idx="200">
                  <c:v>1173.8785</c:v>
                </c:pt>
                <c:pt idx="201">
                  <c:v>1207.2158999999999</c:v>
                </c:pt>
                <c:pt idx="202">
                  <c:v>1226.4147</c:v>
                </c:pt>
                <c:pt idx="203">
                  <c:v>1243.3235999999999</c:v>
                </c:pt>
                <c:pt idx="204">
                  <c:v>1300.5776000000001</c:v>
                </c:pt>
                <c:pt idx="205">
                  <c:v>1352.4871000000001</c:v>
                </c:pt>
                <c:pt idx="206">
                  <c:v>1389.2393999999999</c:v>
                </c:pt>
                <c:pt idx="207">
                  <c:v>1386.4297999999999</c:v>
                </c:pt>
                <c:pt idx="208">
                  <c:v>1341.2727</c:v>
                </c:pt>
                <c:pt idx="209">
                  <c:v>1323.4839999999999</c:v>
                </c:pt>
                <c:pt idx="210">
                  <c:v>1359.7773</c:v>
                </c:pt>
                <c:pt idx="211">
                  <c:v>1403.4396999999999</c:v>
                </c:pt>
                <c:pt idx="212">
                  <c:v>1443.4197999999999</c:v>
                </c:pt>
                <c:pt idx="213">
                  <c:v>1437.8169</c:v>
                </c:pt>
                <c:pt idx="214">
                  <c:v>1394.5118</c:v>
                </c:pt>
                <c:pt idx="215">
                  <c:v>1422.2845</c:v>
                </c:pt>
                <c:pt idx="216">
                  <c:v>1480.3944879999999</c:v>
                </c:pt>
                <c:pt idx="217">
                  <c:v>1512.3118870000001</c:v>
                </c:pt>
                <c:pt idx="218">
                  <c:v>1550.82943</c:v>
                </c:pt>
                <c:pt idx="219">
                  <c:v>1570.702325</c:v>
                </c:pt>
                <c:pt idx="220">
                  <c:v>1639.843895</c:v>
                </c:pt>
                <c:pt idx="221">
                  <c:v>1618.7719340000001</c:v>
                </c:pt>
                <c:pt idx="222">
                  <c:v>1668.6747700000001</c:v>
                </c:pt>
                <c:pt idx="223">
                  <c:v>1670.0934119999999</c:v>
                </c:pt>
                <c:pt idx="224">
                  <c:v>1687.1728430000001</c:v>
                </c:pt>
                <c:pt idx="225">
                  <c:v>1720.0259450000001</c:v>
                </c:pt>
                <c:pt idx="226">
                  <c:v>1783.5413550000001</c:v>
                </c:pt>
                <c:pt idx="227">
                  <c:v>1807.775206</c:v>
                </c:pt>
                <c:pt idx="228">
                  <c:v>1822.3565840000001</c:v>
                </c:pt>
                <c:pt idx="229">
                  <c:v>1817.034938</c:v>
                </c:pt>
                <c:pt idx="230">
                  <c:v>1863.5243370000001</c:v>
                </c:pt>
                <c:pt idx="231">
                  <c:v>1864.2627090000001</c:v>
                </c:pt>
                <c:pt idx="232">
                  <c:v>1889.7670049999999</c:v>
                </c:pt>
                <c:pt idx="233">
                  <c:v>1947.088966</c:v>
                </c:pt>
                <c:pt idx="234">
                  <c:v>1973.099434</c:v>
                </c:pt>
                <c:pt idx="235">
                  <c:v>1961.5315000000001</c:v>
                </c:pt>
                <c:pt idx="236">
                  <c:v>1993.2261289999999</c:v>
                </c:pt>
                <c:pt idx="237">
                  <c:v>1937.27513</c:v>
                </c:pt>
                <c:pt idx="238">
                  <c:v>2044.572739</c:v>
                </c:pt>
                <c:pt idx="239">
                  <c:v>2054.2655220000001</c:v>
                </c:pt>
                <c:pt idx="240">
                  <c:v>2028.1793789999999</c:v>
                </c:pt>
                <c:pt idx="241">
                  <c:v>2082.197056</c:v>
                </c:pt>
                <c:pt idx="242">
                  <c:v>2079.9905060000001</c:v>
                </c:pt>
                <c:pt idx="243">
                  <c:v>2094.862983</c:v>
                </c:pt>
                <c:pt idx="244">
                  <c:v>2111.9417739999999</c:v>
                </c:pt>
                <c:pt idx="245">
                  <c:v>2099.283113</c:v>
                </c:pt>
                <c:pt idx="246">
                  <c:v>2094.1440899999998</c:v>
                </c:pt>
                <c:pt idx="247">
                  <c:v>2039.867137</c:v>
                </c:pt>
                <c:pt idx="248">
                  <c:v>1944.4023</c:v>
                </c:pt>
                <c:pt idx="249">
                  <c:v>2024.8130819999999</c:v>
                </c:pt>
                <c:pt idx="250">
                  <c:v>2080.6155060000001</c:v>
                </c:pt>
                <c:pt idx="251">
                  <c:v>2054.07915</c:v>
                </c:pt>
                <c:pt idx="252">
                  <c:v>1918.6</c:v>
                </c:pt>
                <c:pt idx="253">
                  <c:v>1904.42</c:v>
                </c:pt>
                <c:pt idx="254">
                  <c:v>2021.95</c:v>
                </c:pt>
                <c:pt idx="255">
                  <c:v>2075.54</c:v>
                </c:pt>
                <c:pt idx="256">
                  <c:v>2065.5500000000002</c:v>
                </c:pt>
                <c:pt idx="257">
                  <c:v>2083.89</c:v>
                </c:pt>
                <c:pt idx="258">
                  <c:v>2148.9</c:v>
                </c:pt>
                <c:pt idx="259">
                  <c:v>2177.48</c:v>
                </c:pt>
                <c:pt idx="260">
                  <c:v>2157.69</c:v>
                </c:pt>
                <c:pt idx="261">
                  <c:v>2143.02</c:v>
                </c:pt>
                <c:pt idx="262">
                  <c:v>2164.9899999999998</c:v>
                </c:pt>
                <c:pt idx="263">
                  <c:v>2246.63</c:v>
                </c:pt>
                <c:pt idx="264">
                  <c:v>2275.12</c:v>
                </c:pt>
                <c:pt idx="265">
                  <c:v>2329.91</c:v>
                </c:pt>
                <c:pt idx="266">
                  <c:v>2366.8200000000002</c:v>
                </c:pt>
                <c:pt idx="267">
                  <c:v>2359.31</c:v>
                </c:pt>
                <c:pt idx="268">
                  <c:v>2395.35</c:v>
                </c:pt>
                <c:pt idx="269">
                  <c:v>2433.9899999999998</c:v>
                </c:pt>
                <c:pt idx="270">
                  <c:v>2454.1</c:v>
                </c:pt>
                <c:pt idx="271">
                  <c:v>2456.2199999999998</c:v>
                </c:pt>
                <c:pt idx="272">
                  <c:v>2492.84</c:v>
                </c:pt>
                <c:pt idx="273">
                  <c:v>2557</c:v>
                </c:pt>
                <c:pt idx="274">
                  <c:v>2593.61</c:v>
                </c:pt>
                <c:pt idx="275">
                  <c:v>2664.34</c:v>
                </c:pt>
                <c:pt idx="276">
                  <c:v>2789.8</c:v>
                </c:pt>
                <c:pt idx="277">
                  <c:v>2705.16</c:v>
                </c:pt>
                <c:pt idx="278">
                  <c:v>2702.77</c:v>
                </c:pt>
                <c:pt idx="279">
                  <c:v>2653.63</c:v>
                </c:pt>
                <c:pt idx="280">
                  <c:v>2701.49</c:v>
                </c:pt>
                <c:pt idx="281">
                  <c:v>2754.35</c:v>
                </c:pt>
                <c:pt idx="282">
                  <c:v>2793.64</c:v>
                </c:pt>
                <c:pt idx="283">
                  <c:v>2857.82</c:v>
                </c:pt>
                <c:pt idx="284">
                  <c:v>2901.5</c:v>
                </c:pt>
                <c:pt idx="285">
                  <c:v>2785.46</c:v>
                </c:pt>
                <c:pt idx="286">
                  <c:v>2723.23</c:v>
                </c:pt>
                <c:pt idx="287">
                  <c:v>2567.31</c:v>
                </c:pt>
                <c:pt idx="288">
                  <c:v>2607.39</c:v>
                </c:pt>
                <c:pt idx="289">
                  <c:v>2754.86</c:v>
                </c:pt>
                <c:pt idx="290">
                  <c:v>2803.98</c:v>
                </c:pt>
                <c:pt idx="291">
                  <c:v>2903.8</c:v>
                </c:pt>
                <c:pt idx="292">
                  <c:v>2854.71</c:v>
                </c:pt>
                <c:pt idx="293">
                  <c:v>2890.17</c:v>
                </c:pt>
                <c:pt idx="294">
                  <c:v>2996.11</c:v>
                </c:pt>
                <c:pt idx="295">
                  <c:v>2897.5</c:v>
                </c:pt>
                <c:pt idx="296">
                  <c:v>2982.16</c:v>
                </c:pt>
                <c:pt idx="297">
                  <c:v>2977.68</c:v>
                </c:pt>
                <c:pt idx="298">
                  <c:v>3104.9</c:v>
                </c:pt>
                <c:pt idx="299">
                  <c:v>3176.75</c:v>
                </c:pt>
                <c:pt idx="300" formatCode="0.00">
                  <c:v>3278.2</c:v>
                </c:pt>
                <c:pt idx="301" formatCode="0.00">
                  <c:v>3277.31</c:v>
                </c:pt>
                <c:pt idx="302" formatCode="0.00">
                  <c:v>2652.39</c:v>
                </c:pt>
                <c:pt idx="303" formatCode="0.00">
                  <c:v>2761.98</c:v>
                </c:pt>
                <c:pt idx="304" formatCode="0.00">
                  <c:v>2919.62</c:v>
                </c:pt>
                <c:pt idx="305" formatCode="0.00">
                  <c:v>3104.66</c:v>
                </c:pt>
                <c:pt idx="306" formatCode="0.00">
                  <c:v>3207.62</c:v>
                </c:pt>
                <c:pt idx="307">
                  <c:v>3391.71</c:v>
                </c:pt>
                <c:pt idx="308">
                  <c:v>3365.52</c:v>
                </c:pt>
                <c:pt idx="309">
                  <c:v>3418.7</c:v>
                </c:pt>
                <c:pt idx="310">
                  <c:v>3548.99</c:v>
                </c:pt>
                <c:pt idx="311">
                  <c:v>3695.31</c:v>
                </c:pt>
                <c:pt idx="312">
                  <c:v>3793.75</c:v>
                </c:pt>
                <c:pt idx="313">
                  <c:v>3883.43</c:v>
                </c:pt>
                <c:pt idx="314">
                  <c:v>3910.51</c:v>
                </c:pt>
                <c:pt idx="315">
                  <c:v>4141.18</c:v>
                </c:pt>
                <c:pt idx="316">
                  <c:v>4167.8500000000004</c:v>
                </c:pt>
                <c:pt idx="317">
                  <c:v>4238.49</c:v>
                </c:pt>
                <c:pt idx="318">
                  <c:v>4363.71</c:v>
                </c:pt>
                <c:pt idx="319">
                  <c:v>4454.21</c:v>
                </c:pt>
                <c:pt idx="320">
                  <c:v>4445.54</c:v>
                </c:pt>
                <c:pt idx="321">
                  <c:v>4460.71</c:v>
                </c:pt>
                <c:pt idx="322">
                  <c:v>4667.3900000000003</c:v>
                </c:pt>
                <c:pt idx="323">
                  <c:v>4674.7700000000004</c:v>
                </c:pt>
                <c:pt idx="324" formatCode="0.00">
                  <c:v>4573.8154999999997</c:v>
                </c:pt>
                <c:pt idx="325" formatCode="0.00">
                  <c:v>4435.9805263157896</c:v>
                </c:pt>
                <c:pt idx="326" formatCode="0.00">
                  <c:v>4391.2652173913048</c:v>
                </c:pt>
                <c:pt idx="327" formatCode="0.00">
                  <c:v>4391.2960000000003</c:v>
                </c:pt>
                <c:pt idx="328" formatCode="0.00">
                  <c:v>4040.36</c:v>
                </c:pt>
                <c:pt idx="329" formatCode="0.00">
                  <c:v>3898.9466666666667</c:v>
                </c:pt>
                <c:pt idx="330" formatCode="0.00">
                  <c:v>3911.7294999999999</c:v>
                </c:pt>
                <c:pt idx="331" formatCode="0.00">
                  <c:v>4158.5630434782606</c:v>
                </c:pt>
                <c:pt idx="332" formatCode="0.00">
                  <c:v>3850.5204761904761</c:v>
                </c:pt>
                <c:pt idx="333" formatCode="0.00">
                  <c:v>3726.0509523809524</c:v>
                </c:pt>
                <c:pt idx="334" formatCode="0.00">
                  <c:v>3917.4885714285715</c:v>
                </c:pt>
                <c:pt idx="335" formatCode="0.00">
                  <c:v>3912.3809523809523</c:v>
                </c:pt>
                <c:pt idx="336" formatCode="0.00">
                  <c:v>3960.6565000000001</c:v>
                </c:pt>
                <c:pt idx="337" formatCode="0.00">
                  <c:v>4079.6847368421054</c:v>
                </c:pt>
                <c:pt idx="338" formatCode="0.00">
                  <c:v>3968.5591304347827</c:v>
                </c:pt>
                <c:pt idx="339" formatCode="0.00">
                  <c:v>4121.4673684210529</c:v>
                </c:pt>
                <c:pt idx="340" formatCode="0.00">
                  <c:v>4146.1731818181815</c:v>
                </c:pt>
                <c:pt idx="341" formatCode="0.00">
                  <c:v>4345.3728571428574</c:v>
                </c:pt>
                <c:pt idx="342" formatCode="0.00">
                  <c:v>4508.0754999999999</c:v>
                </c:pt>
                <c:pt idx="343" formatCode="0.00">
                  <c:v>4457.358695652174</c:v>
                </c:pt>
                <c:pt idx="344" formatCode="0.00">
                  <c:v>4409.0950000000003</c:v>
                </c:pt>
                <c:pt idx="345" formatCode="0.00">
                  <c:v>4269.4009090909094</c:v>
                </c:pt>
                <c:pt idx="346" formatCode="0.00">
                  <c:v>4460.0633333333335</c:v>
                </c:pt>
                <c:pt idx="347" formatCode="0.00">
                  <c:v>4685.0514999999996</c:v>
                </c:pt>
                <c:pt idx="348" formatCode="0.00">
                  <c:v>4804.49</c:v>
                </c:pt>
                <c:pt idx="349" formatCode="0.00">
                  <c:v>5011.96</c:v>
                </c:pt>
                <c:pt idx="350">
                  <c:v>5170.57</c:v>
                </c:pt>
                <c:pt idx="351">
                  <c:v>5112.49</c:v>
                </c:pt>
                <c:pt idx="352">
                  <c:v>5235.2299999999996</c:v>
                </c:pt>
                <c:pt idx="353">
                  <c:v>5415.14</c:v>
                </c:pt>
                <c:pt idx="354">
                  <c:v>5538</c:v>
                </c:pt>
                <c:pt idx="355">
                  <c:v>5478.21</c:v>
                </c:pt>
                <c:pt idx="356">
                  <c:v>5621.26</c:v>
                </c:pt>
                <c:pt idx="357">
                  <c:v>5792.32</c:v>
                </c:pt>
                <c:pt idx="358">
                  <c:v>5929.92</c:v>
                </c:pt>
                <c:pt idx="359">
                  <c:v>6010.91</c:v>
                </c:pt>
                <c:pt idx="360">
                  <c:v>5979.52</c:v>
                </c:pt>
                <c:pt idx="361">
                  <c:v>6038.69</c:v>
                </c:pt>
                <c:pt idx="362">
                  <c:v>5683.98</c:v>
                </c:pt>
                <c:pt idx="363">
                  <c:v>5369.5</c:v>
                </c:pt>
                <c:pt idx="364">
                  <c:v>5810.92</c:v>
                </c:pt>
                <c:pt idx="365">
                  <c:v>6095</c:v>
                </c:pt>
              </c:numCache>
            </c:numRef>
          </c:val>
          <c:extLst>
            <c:ext xmlns:c16="http://schemas.microsoft.com/office/drawing/2014/chart" uri="{C3380CC4-5D6E-409C-BE32-E72D297353CC}">
              <c16:uniqueId val="{00000000-22CA-4291-90A8-3B73BB5A1107}"/>
            </c:ext>
          </c:extLst>
        </c:ser>
        <c:ser>
          <c:idx val="2"/>
          <c:order val="2"/>
          <c:tx>
            <c:strRef>
              <c:f>Sheet1!$D$1</c:f>
              <c:strCache>
                <c:ptCount val="1"/>
                <c:pt idx="0">
                  <c:v>Recession</c:v>
                </c:pt>
              </c:strCache>
            </c:strRef>
          </c:tx>
          <c:spPr>
            <a:solidFill>
              <a:srgbClr val="FF0000"/>
            </a:solidFill>
            <a:ln w="5936">
              <a:solidFill>
                <a:schemeClr val="tx1"/>
              </a:solidFill>
              <a:prstDash val="solid"/>
            </a:ln>
          </c:spP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Sheet1!$D$2:$D$370</c:f>
              <c:numCache>
                <c:formatCode>General</c:formatCode>
                <c:ptCount val="369"/>
                <c:pt idx="68">
                  <c:v>6000</c:v>
                </c:pt>
                <c:pt idx="69">
                  <c:v>6000</c:v>
                </c:pt>
                <c:pt idx="70">
                  <c:v>6000</c:v>
                </c:pt>
                <c:pt idx="71">
                  <c:v>6000</c:v>
                </c:pt>
                <c:pt idx="72">
                  <c:v>6000</c:v>
                </c:pt>
                <c:pt idx="73">
                  <c:v>6000</c:v>
                </c:pt>
                <c:pt idx="74">
                  <c:v>6000</c:v>
                </c:pt>
                <c:pt idx="75">
                  <c:v>6000</c:v>
                </c:pt>
                <c:pt idx="76">
                  <c:v>6000</c:v>
                </c:pt>
                <c:pt idx="77">
                  <c:v>6000</c:v>
                </c:pt>
                <c:pt idx="155">
                  <c:v>6000</c:v>
                </c:pt>
                <c:pt idx="156">
                  <c:v>6000</c:v>
                </c:pt>
                <c:pt idx="157">
                  <c:v>6000</c:v>
                </c:pt>
                <c:pt idx="158">
                  <c:v>6000</c:v>
                </c:pt>
                <c:pt idx="159">
                  <c:v>6000</c:v>
                </c:pt>
                <c:pt idx="160">
                  <c:v>6000</c:v>
                </c:pt>
                <c:pt idx="161">
                  <c:v>6000</c:v>
                </c:pt>
                <c:pt idx="162">
                  <c:v>6000</c:v>
                </c:pt>
                <c:pt idx="163">
                  <c:v>6000</c:v>
                </c:pt>
                <c:pt idx="164">
                  <c:v>6000</c:v>
                </c:pt>
                <c:pt idx="165">
                  <c:v>6000</c:v>
                </c:pt>
                <c:pt idx="166">
                  <c:v>6000</c:v>
                </c:pt>
                <c:pt idx="167">
                  <c:v>6000</c:v>
                </c:pt>
                <c:pt idx="168">
                  <c:v>6000</c:v>
                </c:pt>
                <c:pt idx="169">
                  <c:v>6000</c:v>
                </c:pt>
                <c:pt idx="170">
                  <c:v>6000</c:v>
                </c:pt>
                <c:pt idx="171">
                  <c:v>6000</c:v>
                </c:pt>
                <c:pt idx="172">
                  <c:v>6000</c:v>
                </c:pt>
                <c:pt idx="173">
                  <c:v>6000</c:v>
                </c:pt>
                <c:pt idx="303">
                  <c:v>6000</c:v>
                </c:pt>
                <c:pt idx="304">
                  <c:v>6000</c:v>
                </c:pt>
                <c:pt idx="305">
                  <c:v>6000</c:v>
                </c:pt>
              </c:numCache>
            </c:numRef>
          </c:val>
          <c:extLst>
            <c:ext xmlns:c16="http://schemas.microsoft.com/office/drawing/2014/chart" uri="{C3380CC4-5D6E-409C-BE32-E72D297353CC}">
              <c16:uniqueId val="{00000001-22CA-4291-90A8-3B73BB5A1107}"/>
            </c:ext>
          </c:extLst>
        </c:ser>
        <c:dLbls>
          <c:showLegendKey val="0"/>
          <c:showVal val="0"/>
          <c:showCatName val="0"/>
          <c:showSerName val="0"/>
          <c:showPercent val="0"/>
          <c:showBubbleSize val="0"/>
        </c:dLbls>
        <c:axId val="237323200"/>
        <c:axId val="1"/>
      </c:areaChart>
      <c:lineChart>
        <c:grouping val="standard"/>
        <c:varyColors val="0"/>
        <c:ser>
          <c:idx val="1"/>
          <c:order val="1"/>
          <c:tx>
            <c:strRef>
              <c:f>Sheet1!$C$1</c:f>
              <c:strCache>
                <c:ptCount val="1"/>
                <c:pt idx="0">
                  <c:v>Real S&amp;P Index (Left Axis)</c:v>
                </c:pt>
              </c:strCache>
            </c:strRef>
          </c:tx>
          <c:spPr>
            <a:ln w="21983">
              <a:solidFill>
                <a:srgbClr val="339966"/>
              </a:solidFill>
              <a:prstDash val="solid"/>
            </a:ln>
          </c:spPr>
          <c:marker>
            <c:symbol val="none"/>
          </c:marker>
          <c:cat>
            <c:strRef>
              <c:f>Sheet1!$A$2:$A$343</c:f>
              <c:strCache>
                <c:ptCount val="337"/>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strCache>
            </c:strRef>
          </c:cat>
          <c:val>
            <c:numRef>
              <c:f>Sheet1!$C$2:$C$370</c:f>
              <c:numCache>
                <c:formatCode>General</c:formatCode>
                <c:ptCount val="369"/>
                <c:pt idx="0">
                  <c:v>1003.9754503654485</c:v>
                </c:pt>
                <c:pt idx="1">
                  <c:v>1024.6473962889329</c:v>
                </c:pt>
                <c:pt idx="2">
                  <c:v>1053.2212562169314</c:v>
                </c:pt>
                <c:pt idx="3">
                  <c:v>1081.8988441370223</c:v>
                </c:pt>
                <c:pt idx="4">
                  <c:v>1111.7985726495726</c:v>
                </c:pt>
                <c:pt idx="5">
                  <c:v>1146.6827137795276</c:v>
                </c:pt>
                <c:pt idx="6">
                  <c:v>1148.7548803407603</c:v>
                </c:pt>
                <c:pt idx="7">
                  <c:v>1186.8153903204707</c:v>
                </c:pt>
                <c:pt idx="8">
                  <c:v>1193.763809797518</c:v>
                </c:pt>
                <c:pt idx="9">
                  <c:v>1216.4097916612377</c:v>
                </c:pt>
                <c:pt idx="10">
                  <c:v>1253.6668209499026</c:v>
                </c:pt>
                <c:pt idx="11">
                  <c:v>1251.7320356075372</c:v>
                </c:pt>
                <c:pt idx="12">
                  <c:v>1316.4374554621847</c:v>
                </c:pt>
                <c:pt idx="13">
                  <c:v>1308.8931960000002</c:v>
                </c:pt>
                <c:pt idx="14">
                  <c:v>1304.8861657877812</c:v>
                </c:pt>
                <c:pt idx="15">
                  <c:v>1328.110741960282</c:v>
                </c:pt>
                <c:pt idx="16">
                  <c:v>1340.1373337595905</c:v>
                </c:pt>
                <c:pt idx="17">
                  <c:v>1288.6907682195279</c:v>
                </c:pt>
                <c:pt idx="18">
                  <c:v>1323.3930644585985</c:v>
                </c:pt>
                <c:pt idx="19">
                  <c:v>1346.0421496183208</c:v>
                </c:pt>
                <c:pt idx="20">
                  <c:v>1394.6199089410275</c:v>
                </c:pt>
                <c:pt idx="21">
                  <c:v>1458.0123753476612</c:v>
                </c:pt>
                <c:pt idx="22">
                  <c:v>1468.3941115311909</c:v>
                </c:pt>
                <c:pt idx="23">
                  <c:v>1509.9687082338153</c:v>
                </c:pt>
                <c:pt idx="24">
                  <c:v>1570.4040794228356</c:v>
                </c:pt>
                <c:pt idx="25">
                  <c:v>1555.2228768941766</c:v>
                </c:pt>
                <c:pt idx="26">
                  <c:v>1498.8612554443052</c:v>
                </c:pt>
                <c:pt idx="27">
                  <c:v>1633.5337089430893</c:v>
                </c:pt>
                <c:pt idx="28">
                  <c:v>1718.2408308943088</c:v>
                </c:pt>
                <c:pt idx="29">
                  <c:v>1810.9230640449439</c:v>
                </c:pt>
                <c:pt idx="30">
                  <c:v>1813.4540720698253</c:v>
                </c:pt>
                <c:pt idx="31">
                  <c:v>1827.0374917910447</c:v>
                </c:pt>
                <c:pt idx="32">
                  <c:v>1850.0062</c:v>
                </c:pt>
                <c:pt idx="33">
                  <c:v>1822.8070791331268</c:v>
                </c:pt>
                <c:pt idx="34">
                  <c:v>1866.0217413729129</c:v>
                </c:pt>
                <c:pt idx="35">
                  <c:v>1866.7868618046971</c:v>
                </c:pt>
                <c:pt idx="36">
                  <c:v>1981.3413404938271</c:v>
                </c:pt>
                <c:pt idx="37">
                  <c:v>2084.0914643209876</c:v>
                </c:pt>
                <c:pt idx="38">
                  <c:v>2152.5463876543208</c:v>
                </c:pt>
                <c:pt idx="39">
                  <c:v>2142.5854271270041</c:v>
                </c:pt>
                <c:pt idx="40">
                  <c:v>2137.2567666666669</c:v>
                </c:pt>
                <c:pt idx="41">
                  <c:v>2227.439519164619</c:v>
                </c:pt>
                <c:pt idx="42">
                  <c:v>2064.5214894607839</c:v>
                </c:pt>
                <c:pt idx="43">
                  <c:v>1958.417024235006</c:v>
                </c:pt>
                <c:pt idx="44">
                  <c:v>1979.9048867278289</c:v>
                </c:pt>
                <c:pt idx="45">
                  <c:v>2189.2478073215375</c:v>
                </c:pt>
                <c:pt idx="46">
                  <c:v>2273.7424539914687</c:v>
                </c:pt>
                <c:pt idx="47">
                  <c:v>2381.5806154501215</c:v>
                </c:pt>
                <c:pt idx="48">
                  <c:v>2373.0735502125076</c:v>
                </c:pt>
                <c:pt idx="49">
                  <c:v>2439.8541981785065</c:v>
                </c:pt>
                <c:pt idx="50">
                  <c:v>2539.397098543689</c:v>
                </c:pt>
                <c:pt idx="51">
                  <c:v>2517.4758009644361</c:v>
                </c:pt>
                <c:pt idx="52">
                  <c:v>2497.9782632530118</c:v>
                </c:pt>
                <c:pt idx="53">
                  <c:v>2608.3573413253011</c:v>
                </c:pt>
                <c:pt idx="54">
                  <c:v>2496.7801419316138</c:v>
                </c:pt>
                <c:pt idx="55">
                  <c:v>2473.3160549371637</c:v>
                </c:pt>
                <c:pt idx="56">
                  <c:v>2429.0663607866504</c:v>
                </c:pt>
                <c:pt idx="57">
                  <c:v>2594.4425580011898</c:v>
                </c:pt>
                <c:pt idx="58">
                  <c:v>2659.9747928741094</c:v>
                </c:pt>
                <c:pt idx="59">
                  <c:v>2647.9320797393361</c:v>
                </c:pt>
                <c:pt idx="60">
                  <c:v>2572.1084854105134</c:v>
                </c:pt>
                <c:pt idx="61">
                  <c:v>2659.8933537647058</c:v>
                </c:pt>
                <c:pt idx="62">
                  <c:v>2679.4505628070174</c:v>
                </c:pt>
                <c:pt idx="63">
                  <c:v>2602.350546050322</c:v>
                </c:pt>
                <c:pt idx="64">
                  <c:v>2677.4191976635516</c:v>
                </c:pt>
                <c:pt idx="65">
                  <c:v>2681.9720209059233</c:v>
                </c:pt>
                <c:pt idx="66">
                  <c:v>2696.8281160393749</c:v>
                </c:pt>
                <c:pt idx="67">
                  <c:v>2665.2205483497396</c:v>
                </c:pt>
                <c:pt idx="68">
                  <c:v>2510.692135714286</c:v>
                </c:pt>
                <c:pt idx="69">
                  <c:v>2479.136235537665</c:v>
                </c:pt>
                <c:pt idx="70">
                  <c:v>2395.4753537313436</c:v>
                </c:pt>
                <c:pt idx="71">
                  <c:v>2398.4273563573884</c:v>
                </c:pt>
                <c:pt idx="72">
                  <c:v>2331.4181121867882</c:v>
                </c:pt>
                <c:pt idx="73">
                  <c:v>2112.5243971590908</c:v>
                </c:pt>
                <c:pt idx="74">
                  <c:v>2118.4287027825098</c:v>
                </c:pt>
                <c:pt idx="75">
                  <c:v>2257.960247052154</c:v>
                </c:pt>
                <c:pt idx="76">
                  <c:v>2190.5292525662717</c:v>
                </c:pt>
                <c:pt idx="77">
                  <c:v>2125.132393359595</c:v>
                </c:pt>
                <c:pt idx="78">
                  <c:v>2082.880238669673</c:v>
                </c:pt>
                <c:pt idx="79">
                  <c:v>1846.2804834272829</c:v>
                </c:pt>
                <c:pt idx="80">
                  <c:v>1895.2698992700728</c:v>
                </c:pt>
                <c:pt idx="81">
                  <c:v>1994.3304567567568</c:v>
                </c:pt>
                <c:pt idx="82">
                  <c:v>2022.3914513802818</c:v>
                </c:pt>
                <c:pt idx="83">
                  <c:v>2015.1894145434046</c:v>
                </c:pt>
                <c:pt idx="84">
                  <c:v>1942.0228912774339</c:v>
                </c:pt>
                <c:pt idx="85">
                  <c:v>2032.3168194382019</c:v>
                </c:pt>
                <c:pt idx="86">
                  <c:v>1953.2904726050417</c:v>
                </c:pt>
                <c:pt idx="87">
                  <c:v>1887.2718359174564</c:v>
                </c:pt>
                <c:pt idx="88">
                  <c:v>1771.2487615598886</c:v>
                </c:pt>
                <c:pt idx="89">
                  <c:v>1577.4286584632516</c:v>
                </c:pt>
                <c:pt idx="90">
                  <c:v>1589.5302872222221</c:v>
                </c:pt>
                <c:pt idx="91">
                  <c:v>1507.4124129639888</c:v>
                </c:pt>
                <c:pt idx="92">
                  <c:v>1482.0551018805309</c:v>
                </c:pt>
                <c:pt idx="93">
                  <c:v>1574.4701579470197</c:v>
                </c:pt>
                <c:pt idx="94">
                  <c:v>1553.2975323415978</c:v>
                </c:pt>
                <c:pt idx="95">
                  <c:v>1544.9741394939492</c:v>
                </c:pt>
                <c:pt idx="96">
                  <c:v>1538.2053590361447</c:v>
                </c:pt>
                <c:pt idx="97">
                  <c:v>1430.404951416122</c:v>
                </c:pt>
                <c:pt idx="98">
                  <c:v>1443.4157426862423</c:v>
                </c:pt>
                <c:pt idx="99">
                  <c:v>1523.2241594978166</c:v>
                </c:pt>
                <c:pt idx="100">
                  <c:v>1604.4575322033897</c:v>
                </c:pt>
                <c:pt idx="101">
                  <c:v>1691.8164500273074</c:v>
                </c:pt>
                <c:pt idx="102">
                  <c:v>1694.0393922700055</c:v>
                </c:pt>
                <c:pt idx="103">
                  <c:v>1681.5788564769648</c:v>
                </c:pt>
                <c:pt idx="104">
                  <c:v>1726.7914692598595</c:v>
                </c:pt>
                <c:pt idx="105">
                  <c:v>1761.3692364521364</c:v>
                </c:pt>
                <c:pt idx="106">
                  <c:v>1779.3478194594595</c:v>
                </c:pt>
                <c:pt idx="107">
                  <c:v>1826.5087965498653</c:v>
                </c:pt>
                <c:pt idx="108">
                  <c:v>1905.9770567901235</c:v>
                </c:pt>
                <c:pt idx="109">
                  <c:v>1920.0976659882162</c:v>
                </c:pt>
                <c:pt idx="110">
                  <c:v>1883.5165436664886</c:v>
                </c:pt>
                <c:pt idx="111">
                  <c:v>1895.7262791889004</c:v>
                </c:pt>
                <c:pt idx="112">
                  <c:v>1836.9393964930928</c:v>
                </c:pt>
                <c:pt idx="113">
                  <c:v>1880.1417355214398</c:v>
                </c:pt>
                <c:pt idx="114">
                  <c:v>1833.5355573770489</c:v>
                </c:pt>
                <c:pt idx="115">
                  <c:v>1804.5439427061312</c:v>
                </c:pt>
                <c:pt idx="116">
                  <c:v>1846.2824575342465</c:v>
                </c:pt>
                <c:pt idx="117">
                  <c:v>1837.2796613207545</c:v>
                </c:pt>
                <c:pt idx="118">
                  <c:v>1911.8541155972875</c:v>
                </c:pt>
                <c:pt idx="119">
                  <c:v>1961.3620664580073</c:v>
                </c:pt>
                <c:pt idx="120">
                  <c:v>1933.2578441544888</c:v>
                </c:pt>
                <c:pt idx="121">
                  <c:v>1954.9105635135136</c:v>
                </c:pt>
                <c:pt idx="122">
                  <c:v>1940.1438456758156</c:v>
                </c:pt>
                <c:pt idx="123">
                  <c:v>1884.7974201342286</c:v>
                </c:pt>
                <c:pt idx="124">
                  <c:v>1908.2171566115703</c:v>
                </c:pt>
                <c:pt idx="125">
                  <c:v>1946.0474281879196</c:v>
                </c:pt>
                <c:pt idx="126">
                  <c:v>1966.2072660851718</c:v>
                </c:pt>
                <c:pt idx="127">
                  <c:v>1957.4210616012238</c:v>
                </c:pt>
                <c:pt idx="128">
                  <c:v>1933.4228669014085</c:v>
                </c:pt>
                <c:pt idx="129">
                  <c:v>1877.0466430939227</c:v>
                </c:pt>
                <c:pt idx="130">
                  <c:v>1958.3925571933366</c:v>
                </c:pt>
                <c:pt idx="131">
                  <c:v>1997.4853880868247</c:v>
                </c:pt>
                <c:pt idx="132">
                  <c:v>2011.6517635725036</c:v>
                </c:pt>
                <c:pt idx="133">
                  <c:v>2007.3880697091274</c:v>
                </c:pt>
                <c:pt idx="134">
                  <c:v>2031.2041920881322</c:v>
                </c:pt>
                <c:pt idx="135">
                  <c:v>2034.2685805680121</c:v>
                </c:pt>
                <c:pt idx="136">
                  <c:v>2009.2342771982114</c:v>
                </c:pt>
                <c:pt idx="137">
                  <c:v>1946.956026164519</c:v>
                </c:pt>
                <c:pt idx="138">
                  <c:v>1947.403095909315</c:v>
                </c:pt>
                <c:pt idx="139">
                  <c:v>1980.2025912659469</c:v>
                </c:pt>
                <c:pt idx="140">
                  <c:v>2037.3680499999998</c:v>
                </c:pt>
                <c:pt idx="141">
                  <c:v>2117.2163690936109</c:v>
                </c:pt>
                <c:pt idx="142">
                  <c:v>2155.3599921782179</c:v>
                </c:pt>
                <c:pt idx="143">
                  <c:v>2186.5870422451994</c:v>
                </c:pt>
                <c:pt idx="144">
                  <c:v>2194.8936596587641</c:v>
                </c:pt>
                <c:pt idx="145">
                  <c:v>2218.0857866285392</c:v>
                </c:pt>
                <c:pt idx="146">
                  <c:v>2148.8185441915748</c:v>
                </c:pt>
                <c:pt idx="147">
                  <c:v>2228.7281407840546</c:v>
                </c:pt>
                <c:pt idx="148">
                  <c:v>2291.5861967062469</c:v>
                </c:pt>
                <c:pt idx="149">
                  <c:v>2291.34267378905</c:v>
                </c:pt>
                <c:pt idx="150">
                  <c:v>2296.6486698169101</c:v>
                </c:pt>
                <c:pt idx="151">
                  <c:v>2196.1738123052769</c:v>
                </c:pt>
                <c:pt idx="152">
                  <c:v>2250.8020833672981</c:v>
                </c:pt>
                <c:pt idx="153">
                  <c:v>2307.6426140828912</c:v>
                </c:pt>
                <c:pt idx="154">
                  <c:v>2176.2264163275372</c:v>
                </c:pt>
                <c:pt idx="155">
                  <c:v>2193.4257079618815</c:v>
                </c:pt>
                <c:pt idx="156">
                  <c:v>2037.4227654660795</c:v>
                </c:pt>
                <c:pt idx="157">
                  <c:v>1997.2909043806153</c:v>
                </c:pt>
                <c:pt idx="158">
                  <c:v>1934.4544554486338</c:v>
                </c:pt>
                <c:pt idx="159">
                  <c:v>2008.4365901973433</c:v>
                </c:pt>
                <c:pt idx="160">
                  <c:v>2044.3346877439501</c:v>
                </c:pt>
                <c:pt idx="161">
                  <c:v>1933.7886330088336</c:v>
                </c:pt>
                <c:pt idx="162">
                  <c:v>1799.9402062862987</c:v>
                </c:pt>
                <c:pt idx="163">
                  <c:v>1837.2326808724681</c:v>
                </c:pt>
                <c:pt idx="164">
                  <c:v>1743.3262213023752</c:v>
                </c:pt>
                <c:pt idx="165">
                  <c:v>1399.8098392343602</c:v>
                </c:pt>
                <c:pt idx="166">
                  <c:v>1298.8935510610688</c:v>
                </c:pt>
                <c:pt idx="167">
                  <c:v>1301.5491964919252</c:v>
                </c:pt>
                <c:pt idx="168">
                  <c:v>1280.5403877200815</c:v>
                </c:pt>
                <c:pt idx="169">
                  <c:v>1186.9348466153592</c:v>
                </c:pt>
                <c:pt idx="170">
                  <c:v>1117.1368616673333</c:v>
                </c:pt>
                <c:pt idx="171">
                  <c:v>1250.1768536859277</c:v>
                </c:pt>
                <c:pt idx="172">
                  <c:v>1328.2018173427157</c:v>
                </c:pt>
                <c:pt idx="173">
                  <c:v>1351.8790822663998</c:v>
                </c:pt>
                <c:pt idx="174">
                  <c:v>1366.4455679113848</c:v>
                </c:pt>
                <c:pt idx="175">
                  <c:v>1469.4309474807956</c:v>
                </c:pt>
                <c:pt idx="176">
                  <c:v>1517.1890230287081</c:v>
                </c:pt>
                <c:pt idx="177">
                  <c:v>1546.1145284491638</c:v>
                </c:pt>
                <c:pt idx="178">
                  <c:v>1570.4121271375564</c:v>
                </c:pt>
                <c:pt idx="179">
                  <c:v>1601.779104013398</c:v>
                </c:pt>
                <c:pt idx="180">
                  <c:v>1619.7719904895903</c:v>
                </c:pt>
                <c:pt idx="181">
                  <c:v>1571.648175195254</c:v>
                </c:pt>
                <c:pt idx="182">
                  <c:v>1661.8430043266023</c:v>
                </c:pt>
                <c:pt idx="183">
                  <c:v>1726.7441976614857</c:v>
                </c:pt>
                <c:pt idx="184">
                  <c:v>1623.3868199907956</c:v>
                </c:pt>
                <c:pt idx="185">
                  <c:v>1563.8665783304712</c:v>
                </c:pt>
                <c:pt idx="186">
                  <c:v>1555.8228367381264</c:v>
                </c:pt>
                <c:pt idx="187">
                  <c:v>1564.3144324454049</c:v>
                </c:pt>
                <c:pt idx="188">
                  <c:v>1611.7784989036763</c:v>
                </c:pt>
                <c:pt idx="189">
                  <c:v>1677.0433875051933</c:v>
                </c:pt>
                <c:pt idx="190">
                  <c:v>1711.7912666888292</c:v>
                </c:pt>
                <c:pt idx="191">
                  <c:v>1765.5771739876266</c:v>
                </c:pt>
                <c:pt idx="192">
                  <c:v>1818.1202850339303</c:v>
                </c:pt>
                <c:pt idx="193">
                  <c:v>1866.6941260966751</c:v>
                </c:pt>
                <c:pt idx="194">
                  <c:v>1833.7065073769536</c:v>
                </c:pt>
                <c:pt idx="195">
                  <c:v>1862.9413681971328</c:v>
                </c:pt>
                <c:pt idx="196">
                  <c:v>1866.5254774676832</c:v>
                </c:pt>
                <c:pt idx="197">
                  <c:v>1795.3638060905846</c:v>
                </c:pt>
                <c:pt idx="198">
                  <c:v>1843.3875388371523</c:v>
                </c:pt>
                <c:pt idx="199">
                  <c:v>1643.6253053152061</c:v>
                </c:pt>
                <c:pt idx="200">
                  <c:v>1624.2528436784246</c:v>
                </c:pt>
                <c:pt idx="201">
                  <c:v>1669.2534949971334</c:v>
                </c:pt>
                <c:pt idx="202">
                  <c:v>1692.6724445228001</c:v>
                </c:pt>
                <c:pt idx="203">
                  <c:v>1715.6019487569476</c:v>
                </c:pt>
                <c:pt idx="204">
                  <c:v>1789.7283961622527</c:v>
                </c:pt>
                <c:pt idx="205">
                  <c:v>1857.1915543421992</c:v>
                </c:pt>
                <c:pt idx="206">
                  <c:v>1903.673340586608</c:v>
                </c:pt>
                <c:pt idx="207">
                  <c:v>1896.6733755108271</c:v>
                </c:pt>
                <c:pt idx="208">
                  <c:v>1838.700007090983</c:v>
                </c:pt>
                <c:pt idx="209">
                  <c:v>1815.8146735397593</c:v>
                </c:pt>
                <c:pt idx="210">
                  <c:v>1865.0702829441357</c:v>
                </c:pt>
                <c:pt idx="211">
                  <c:v>1913.8391204681666</c:v>
                </c:pt>
                <c:pt idx="212">
                  <c:v>1959.0121142488581</c:v>
                </c:pt>
                <c:pt idx="213">
                  <c:v>1946.1594553769241</c:v>
                </c:pt>
                <c:pt idx="214">
                  <c:v>1890.7189337086863</c:v>
                </c:pt>
                <c:pt idx="215">
                  <c:v>1928.6074726041318</c:v>
                </c:pt>
                <c:pt idx="216">
                  <c:v>2003.4358116212172</c:v>
                </c:pt>
                <c:pt idx="217">
                  <c:v>2035.5769808087937</c:v>
                </c:pt>
                <c:pt idx="218">
                  <c:v>2093.3079382200081</c:v>
                </c:pt>
                <c:pt idx="219">
                  <c:v>2124.5684058316115</c:v>
                </c:pt>
                <c:pt idx="220">
                  <c:v>2217.1726433093277</c:v>
                </c:pt>
                <c:pt idx="221">
                  <c:v>2183.4844352632067</c:v>
                </c:pt>
                <c:pt idx="222">
                  <c:v>2246.3987777465868</c:v>
                </c:pt>
                <c:pt idx="223">
                  <c:v>2242.9539949198479</c:v>
                </c:pt>
                <c:pt idx="224">
                  <c:v>2265.038066305116</c:v>
                </c:pt>
                <c:pt idx="225">
                  <c:v>2307.9082575764437</c:v>
                </c:pt>
                <c:pt idx="226">
                  <c:v>2388.7264211814181</c:v>
                </c:pt>
                <c:pt idx="227">
                  <c:v>2414.7980838279132</c:v>
                </c:pt>
                <c:pt idx="228">
                  <c:v>2428.3888222427663</c:v>
                </c:pt>
                <c:pt idx="229">
                  <c:v>2418.6350590365914</c:v>
                </c:pt>
                <c:pt idx="230">
                  <c:v>2475.4615531926638</c:v>
                </c:pt>
                <c:pt idx="231">
                  <c:v>2471.8344308896171</c:v>
                </c:pt>
                <c:pt idx="232">
                  <c:v>2500.8914820556897</c:v>
                </c:pt>
                <c:pt idx="233">
                  <c:v>2573.3508346963254</c:v>
                </c:pt>
                <c:pt idx="234">
                  <c:v>2604.7956527623646</c:v>
                </c:pt>
                <c:pt idx="235">
                  <c:v>2589.9385889033942</c:v>
                </c:pt>
                <c:pt idx="236">
                  <c:v>2631.5986858933115</c:v>
                </c:pt>
                <c:pt idx="237">
                  <c:v>2558.2345137910966</c:v>
                </c:pt>
                <c:pt idx="238">
                  <c:v>2705.0171073436745</c:v>
                </c:pt>
                <c:pt idx="239">
                  <c:v>2726.2503012662241</c:v>
                </c:pt>
                <c:pt idx="240">
                  <c:v>2708.8874124712388</c:v>
                </c:pt>
                <c:pt idx="241">
                  <c:v>2774.0036702157031</c:v>
                </c:pt>
                <c:pt idx="242">
                  <c:v>2763.618941367783</c:v>
                </c:pt>
                <c:pt idx="243">
                  <c:v>2780.4809480570057</c:v>
                </c:pt>
                <c:pt idx="244">
                  <c:v>2793.9356887494819</c:v>
                </c:pt>
                <c:pt idx="245">
                  <c:v>2769.5234373544308</c:v>
                </c:pt>
                <c:pt idx="246">
                  <c:v>2758.3680193336245</c:v>
                </c:pt>
                <c:pt idx="247">
                  <c:v>2686.8867044996196</c:v>
                </c:pt>
                <c:pt idx="248">
                  <c:v>2566.911008632494</c:v>
                </c:pt>
                <c:pt idx="249">
                  <c:v>2670.423310401955</c:v>
                </c:pt>
                <c:pt idx="250">
                  <c:v>2740.7441571745044</c:v>
                </c:pt>
                <c:pt idx="251">
                  <c:v>2708.7018149153982</c:v>
                </c:pt>
                <c:pt idx="252">
                  <c:v>2531.2066904549511</c:v>
                </c:pt>
                <c:pt idx="253">
                  <c:v>2515.8442894461859</c:v>
                </c:pt>
                <c:pt idx="254">
                  <c:v>2662.7607161458332</c:v>
                </c:pt>
                <c:pt idx="255">
                  <c:v>2722.9043581375108</c:v>
                </c:pt>
                <c:pt idx="256">
                  <c:v>2703.407346477039</c:v>
                </c:pt>
                <c:pt idx="257">
                  <c:v>2719.860659140295</c:v>
                </c:pt>
                <c:pt idx="258">
                  <c:v>2806.1241419236076</c:v>
                </c:pt>
                <c:pt idx="259">
                  <c:v>2838.1966547631423</c:v>
                </c:pt>
                <c:pt idx="260">
                  <c:v>2805.0435219922379</c:v>
                </c:pt>
                <c:pt idx="261">
                  <c:v>2779.4607976305219</c:v>
                </c:pt>
                <c:pt idx="262">
                  <c:v>2804.648982588647</c:v>
                </c:pt>
                <c:pt idx="263">
                  <c:v>2903.0811064264726</c:v>
                </c:pt>
                <c:pt idx="264">
                  <c:v>2928.0573442028094</c:v>
                </c:pt>
                <c:pt idx="265">
                  <c:v>2993.8034390137946</c:v>
                </c:pt>
                <c:pt idx="266">
                  <c:v>3042.6522472241813</c:v>
                </c:pt>
                <c:pt idx="267">
                  <c:v>3029.2592397816479</c:v>
                </c:pt>
                <c:pt idx="268">
                  <c:v>3077.9153903214697</c:v>
                </c:pt>
                <c:pt idx="269">
                  <c:v>3125.5293417102507</c:v>
                </c:pt>
                <c:pt idx="270">
                  <c:v>3150.3207436855919</c:v>
                </c:pt>
                <c:pt idx="271">
                  <c:v>3140.9538242047774</c:v>
                </c:pt>
                <c:pt idx="272">
                  <c:v>3171.5872199971595</c:v>
                </c:pt>
                <c:pt idx="273">
                  <c:v>3250.6971608832805</c:v>
                </c:pt>
                <c:pt idx="274">
                  <c:v>3288.4655608126691</c:v>
                </c:pt>
                <c:pt idx="275">
                  <c:v>3371.0424630657171</c:v>
                </c:pt>
                <c:pt idx="276">
                  <c:v>3514.8302982813557</c:v>
                </c:pt>
                <c:pt idx="277">
                  <c:v>3399.0423375238947</c:v>
                </c:pt>
                <c:pt idx="278">
                  <c:v>3395.3861500859452</c:v>
                </c:pt>
                <c:pt idx="279">
                  <c:v>3324.9938192920827</c:v>
                </c:pt>
                <c:pt idx="280">
                  <c:v>3377.3364607323997</c:v>
                </c:pt>
                <c:pt idx="281">
                  <c:v>3440.3205064975418</c:v>
                </c:pt>
                <c:pt idx="282">
                  <c:v>3486.6732099325673</c:v>
                </c:pt>
                <c:pt idx="283">
                  <c:v>3560.411088956263</c:v>
                </c:pt>
                <c:pt idx="284">
                  <c:v>3607.3903014489538</c:v>
                </c:pt>
                <c:pt idx="285">
                  <c:v>3455.0362209421933</c:v>
                </c:pt>
                <c:pt idx="286">
                  <c:v>3380.227538342162</c:v>
                </c:pt>
                <c:pt idx="287">
                  <c:v>3184.5097403537643</c:v>
                </c:pt>
                <c:pt idx="288">
                  <c:v>3236.863238029624</c:v>
                </c:pt>
                <c:pt idx="289">
                  <c:v>3409.7018985547866</c:v>
                </c:pt>
                <c:pt idx="290">
                  <c:v>3457.4226741702946</c:v>
                </c:pt>
                <c:pt idx="291">
                  <c:v>3567.0937112363995</c:v>
                </c:pt>
                <c:pt idx="292">
                  <c:v>3505.9250640041364</c:v>
                </c:pt>
                <c:pt idx="293">
                  <c:v>3550.6285368692038</c:v>
                </c:pt>
                <c:pt idx="294">
                  <c:v>3672.3026119420492</c:v>
                </c:pt>
                <c:pt idx="295">
                  <c:v>3548.1915238482088</c:v>
                </c:pt>
                <c:pt idx="296">
                  <c:v>3646.2525969660333</c:v>
                </c:pt>
                <c:pt idx="297">
                  <c:v>3630.5104746942507</c:v>
                </c:pt>
                <c:pt idx="298">
                  <c:v>3774.9941507451163</c:v>
                </c:pt>
                <c:pt idx="299">
                  <c:v>3851.1353458608824</c:v>
                </c:pt>
                <c:pt idx="300">
                  <c:v>3969.8854364132153</c:v>
                </c:pt>
                <c:pt idx="301">
                  <c:v>3963.6025764717683</c:v>
                </c:pt>
                <c:pt idx="302">
                  <c:v>3221.4388776292853</c:v>
                </c:pt>
                <c:pt idx="303">
                  <c:v>3381.0493168206272</c:v>
                </c:pt>
                <c:pt idx="304">
                  <c:v>3577.9061672555576</c:v>
                </c:pt>
                <c:pt idx="305">
                  <c:v>3787.5537674121802</c:v>
                </c:pt>
                <c:pt idx="306">
                  <c:v>3891.8993571406454</c:v>
                </c:pt>
                <c:pt idx="307">
                  <c:v>4100.0609298828685</c:v>
                </c:pt>
                <c:pt idx="308">
                  <c:v>4059.2455796669365</c:v>
                </c:pt>
                <c:pt idx="309">
                  <c:v>4118.6659153349292</c:v>
                </c:pt>
                <c:pt idx="310">
                  <c:v>4265.0454422660459</c:v>
                </c:pt>
                <c:pt idx="311">
                  <c:v>4422.0733403561007</c:v>
                </c:pt>
                <c:pt idx="312">
                  <c:v>4531.002112236114</c:v>
                </c:pt>
                <c:pt idx="313">
                  <c:v>4619.3697682323973</c:v>
                </c:pt>
                <c:pt idx="314">
                  <c:v>4628.2807079385448</c:v>
                </c:pt>
                <c:pt idx="315">
                  <c:v>4867.4451555002397</c:v>
                </c:pt>
                <c:pt idx="316">
                  <c:v>4867.7703347339566</c:v>
                </c:pt>
                <c:pt idx="317">
                  <c:v>4909.8170560547396</c:v>
                </c:pt>
                <c:pt idx="318">
                  <c:v>5030.1530590380662</c:v>
                </c:pt>
                <c:pt idx="319">
                  <c:v>5119.5109705303366</c:v>
                </c:pt>
                <c:pt idx="320">
                  <c:v>5089.0620524522883</c:v>
                </c:pt>
                <c:pt idx="321">
                  <c:v>5059.3785465608426</c:v>
                </c:pt>
                <c:pt idx="322">
                  <c:v>5248.8906210567475</c:v>
                </c:pt>
                <c:pt idx="323">
                  <c:v>5219.5782783254044</c:v>
                </c:pt>
                <c:pt idx="324">
                  <c:v>5078.2487658096952</c:v>
                </c:pt>
                <c:pt idx="325">
                  <c:v>4888.0830770832927</c:v>
                </c:pt>
                <c:pt idx="326">
                  <c:v>4788.0249855489783</c:v>
                </c:pt>
                <c:pt idx="327">
                  <c:v>4767.9786956268781</c:v>
                </c:pt>
                <c:pt idx="328">
                  <c:v>4347.8671749971691</c:v>
                </c:pt>
                <c:pt idx="329">
                  <c:v>4143.962440801457</c:v>
                </c:pt>
                <c:pt idx="330">
                  <c:v>4157.8163621333188</c:v>
                </c:pt>
                <c:pt idx="331">
                  <c:v>4416.7044543828706</c:v>
                </c:pt>
                <c:pt idx="332">
                  <c:v>4073.9185161078108</c:v>
                </c:pt>
                <c:pt idx="333">
                  <c:v>3922.0838415775361</c:v>
                </c:pt>
                <c:pt idx="334">
                  <c:v>4112.7543521278749</c:v>
                </c:pt>
                <c:pt idx="335">
                  <c:v>4105.1378442760306</c:v>
                </c:pt>
                <c:pt idx="336">
                  <c:v>4134.4287281459337</c:v>
                </c:pt>
                <c:pt idx="337">
                  <c:v>4242.3936740895051</c:v>
                </c:pt>
                <c:pt idx="338">
                  <c:v>4123.6220716956723</c:v>
                </c:pt>
                <c:pt idx="339">
                  <c:v>4264.3026145440954</c:v>
                </c:pt>
                <c:pt idx="340">
                  <c:v>4285.1557113977606</c:v>
                </c:pt>
                <c:pt idx="341">
                  <c:v>4481.6075281869871</c:v>
                </c:pt>
                <c:pt idx="342">
                  <c:v>4639.8720531828976</c:v>
                </c:pt>
                <c:pt idx="343">
                  <c:v>4564.3136425864213</c:v>
                </c:pt>
                <c:pt idx="344">
                  <c:v>4498.7151848754256</c:v>
                </c:pt>
                <c:pt idx="345">
                  <c:v>4352.7395437562691</c:v>
                </c:pt>
                <c:pt idx="346">
                  <c:v>4539.8459118553537</c:v>
                </c:pt>
                <c:pt idx="347">
                  <c:v>4757.7684182942385</c:v>
                </c:pt>
                <c:pt idx="348">
                  <c:v>4864.2</c:v>
                </c:pt>
                <c:pt idx="349">
                  <c:v>5051.92</c:v>
                </c:pt>
                <c:pt idx="350">
                  <c:v>5192.1639999999998</c:v>
                </c:pt>
                <c:pt idx="351">
                  <c:v>5117.8280000000004</c:v>
                </c:pt>
                <c:pt idx="352">
                  <c:v>5240.3950000000004</c:v>
                </c:pt>
                <c:pt idx="353">
                  <c:v>5423.53</c:v>
                </c:pt>
                <c:pt idx="354">
                  <c:v>5538</c:v>
                </c:pt>
                <c:pt idx="355">
                  <c:v>5434</c:v>
                </c:pt>
                <c:pt idx="356">
                  <c:v>5621.26</c:v>
                </c:pt>
                <c:pt idx="357">
                  <c:v>5704</c:v>
                </c:pt>
                <c:pt idx="358">
                  <c:v>5929</c:v>
                </c:pt>
                <c:pt idx="359">
                  <c:v>6074</c:v>
                </c:pt>
                <c:pt idx="360">
                  <c:v>5979.52</c:v>
                </c:pt>
                <c:pt idx="361">
                  <c:v>6038.69</c:v>
                </c:pt>
                <c:pt idx="362">
                  <c:v>5683.98</c:v>
                </c:pt>
                <c:pt idx="363">
                  <c:v>5369.5</c:v>
                </c:pt>
                <c:pt idx="364">
                  <c:v>5810.92</c:v>
                </c:pt>
                <c:pt idx="365">
                  <c:v>6095</c:v>
                </c:pt>
              </c:numCache>
            </c:numRef>
          </c:val>
          <c:smooth val="0"/>
          <c:extLst>
            <c:ext xmlns:c16="http://schemas.microsoft.com/office/drawing/2014/chart" uri="{C3380CC4-5D6E-409C-BE32-E72D297353CC}">
              <c16:uniqueId val="{00000002-22CA-4291-90A8-3B73BB5A1107}"/>
            </c:ext>
          </c:extLst>
        </c:ser>
        <c:dLbls>
          <c:showLegendKey val="0"/>
          <c:showVal val="0"/>
          <c:showCatName val="0"/>
          <c:showSerName val="0"/>
          <c:showPercent val="0"/>
          <c:showBubbleSize val="0"/>
        </c:dLbls>
        <c:marker val="1"/>
        <c:smooth val="0"/>
        <c:axId val="237323200"/>
        <c:axId val="1"/>
      </c:lineChart>
      <c:lineChart>
        <c:grouping val="standard"/>
        <c:varyColors val="0"/>
        <c:ser>
          <c:idx val="3"/>
          <c:order val="3"/>
          <c:tx>
            <c:strRef>
              <c:f>Sheet1!$E$1</c:f>
              <c:strCache>
                <c:ptCount val="1"/>
                <c:pt idx="0">
                  <c:v>Price-Earnings Ratio (Right Axis)</c:v>
                </c:pt>
              </c:strCache>
            </c:strRef>
          </c:tx>
          <c:spPr>
            <a:ln w="21983">
              <a:solidFill>
                <a:srgbClr val="7030A0"/>
              </a:solidFill>
              <a:prstDash val="solid"/>
            </a:ln>
          </c:spPr>
          <c:marker>
            <c:symbol val="x"/>
            <c:size val="2"/>
            <c:spPr>
              <a:noFill/>
              <a:ln>
                <a:noFill/>
                <a:prstDash val="solid"/>
              </a:ln>
            </c:spPr>
          </c:marker>
          <c:cat>
            <c:strRef>
              <c:f>Sheet1!$A$2:$A$370</c:f>
              <c:strCache>
                <c:ptCount val="364"/>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57">
                  <c:v>25</c:v>
                </c:pt>
                <c:pt idx="358">
                  <c:v>25</c:v>
                </c:pt>
                <c:pt idx="359">
                  <c:v>25</c:v>
                </c:pt>
                <c:pt idx="360">
                  <c:v>25</c:v>
                </c:pt>
                <c:pt idx="361">
                  <c:v>25</c:v>
                </c:pt>
                <c:pt idx="362">
                  <c:v>25</c:v>
                </c:pt>
                <c:pt idx="363">
                  <c:v>25</c:v>
                </c:pt>
              </c:strCache>
            </c:strRef>
          </c:cat>
          <c:val>
            <c:numRef>
              <c:f>Sheet1!$E$2:$E$370</c:f>
              <c:numCache>
                <c:formatCode>General</c:formatCode>
                <c:ptCount val="369"/>
                <c:pt idx="0">
                  <c:v>20.22</c:v>
                </c:pt>
                <c:pt idx="1">
                  <c:v>20.8</c:v>
                </c:pt>
                <c:pt idx="2">
                  <c:v>21.15</c:v>
                </c:pt>
                <c:pt idx="3">
                  <c:v>21.64</c:v>
                </c:pt>
                <c:pt idx="4">
                  <c:v>22.19</c:v>
                </c:pt>
                <c:pt idx="5">
                  <c:v>22.72</c:v>
                </c:pt>
                <c:pt idx="6">
                  <c:v>23.37</c:v>
                </c:pt>
                <c:pt idx="7">
                  <c:v>23.28</c:v>
                </c:pt>
                <c:pt idx="8">
                  <c:v>23.94</c:v>
                </c:pt>
                <c:pt idx="9">
                  <c:v>23.93</c:v>
                </c:pt>
                <c:pt idx="10">
                  <c:v>24.35</c:v>
                </c:pt>
                <c:pt idx="11">
                  <c:v>25.03</c:v>
                </c:pt>
                <c:pt idx="12">
                  <c:v>24.76</c:v>
                </c:pt>
                <c:pt idx="13">
                  <c:v>25.97</c:v>
                </c:pt>
                <c:pt idx="14">
                  <c:v>25.63</c:v>
                </c:pt>
                <c:pt idx="15">
                  <c:v>25.42</c:v>
                </c:pt>
                <c:pt idx="16">
                  <c:v>25.81</c:v>
                </c:pt>
                <c:pt idx="17">
                  <c:v>25.96</c:v>
                </c:pt>
                <c:pt idx="18">
                  <c:v>24.86</c:v>
                </c:pt>
                <c:pt idx="19">
                  <c:v>25.41</c:v>
                </c:pt>
                <c:pt idx="20">
                  <c:v>25.68</c:v>
                </c:pt>
                <c:pt idx="21">
                  <c:v>26.48</c:v>
                </c:pt>
                <c:pt idx="22">
                  <c:v>27.58</c:v>
                </c:pt>
                <c:pt idx="23">
                  <c:v>27.72</c:v>
                </c:pt>
                <c:pt idx="24">
                  <c:v>28.33</c:v>
                </c:pt>
                <c:pt idx="25">
                  <c:v>29.26</c:v>
                </c:pt>
                <c:pt idx="26">
                  <c:v>28.8</c:v>
                </c:pt>
                <c:pt idx="27">
                  <c:v>27.58</c:v>
                </c:pt>
                <c:pt idx="28">
                  <c:v>29.93</c:v>
                </c:pt>
                <c:pt idx="29">
                  <c:v>31.25</c:v>
                </c:pt>
                <c:pt idx="30">
                  <c:v>32.76</c:v>
                </c:pt>
                <c:pt idx="31">
                  <c:v>32.58</c:v>
                </c:pt>
                <c:pt idx="32">
                  <c:v>32.659999999999997</c:v>
                </c:pt>
                <c:pt idx="33">
                  <c:v>32.9</c:v>
                </c:pt>
                <c:pt idx="34">
                  <c:v>32.33</c:v>
                </c:pt>
                <c:pt idx="35">
                  <c:v>33.03</c:v>
                </c:pt>
                <c:pt idx="36">
                  <c:v>32.86</c:v>
                </c:pt>
                <c:pt idx="37">
                  <c:v>34.71</c:v>
                </c:pt>
                <c:pt idx="38">
                  <c:v>36.29</c:v>
                </c:pt>
                <c:pt idx="39">
                  <c:v>37.270000000000003</c:v>
                </c:pt>
                <c:pt idx="40">
                  <c:v>36.950000000000003</c:v>
                </c:pt>
                <c:pt idx="41">
                  <c:v>36.799999999999997</c:v>
                </c:pt>
                <c:pt idx="42">
                  <c:v>38.26</c:v>
                </c:pt>
                <c:pt idx="43">
                  <c:v>35.42</c:v>
                </c:pt>
                <c:pt idx="44">
                  <c:v>33.53</c:v>
                </c:pt>
                <c:pt idx="45">
                  <c:v>33.770000000000003</c:v>
                </c:pt>
                <c:pt idx="46">
                  <c:v>37.369999999999997</c:v>
                </c:pt>
                <c:pt idx="47">
                  <c:v>38.82</c:v>
                </c:pt>
                <c:pt idx="48">
                  <c:v>40.57</c:v>
                </c:pt>
                <c:pt idx="49">
                  <c:v>40.4</c:v>
                </c:pt>
                <c:pt idx="50">
                  <c:v>41.35</c:v>
                </c:pt>
                <c:pt idx="51">
                  <c:v>42.7</c:v>
                </c:pt>
                <c:pt idx="52">
                  <c:v>42.55</c:v>
                </c:pt>
                <c:pt idx="53">
                  <c:v>42.18</c:v>
                </c:pt>
                <c:pt idx="54">
                  <c:v>43.83</c:v>
                </c:pt>
                <c:pt idx="55">
                  <c:v>41.93</c:v>
                </c:pt>
                <c:pt idx="56">
                  <c:v>41.32</c:v>
                </c:pt>
                <c:pt idx="57">
                  <c:v>40.549999999999997</c:v>
                </c:pt>
                <c:pt idx="58">
                  <c:v>43.21</c:v>
                </c:pt>
                <c:pt idx="59">
                  <c:v>44.19</c:v>
                </c:pt>
                <c:pt idx="60">
                  <c:v>43.77</c:v>
                </c:pt>
                <c:pt idx="61">
                  <c:v>42.18</c:v>
                </c:pt>
                <c:pt idx="62">
                  <c:v>43.22</c:v>
                </c:pt>
                <c:pt idx="63">
                  <c:v>43.53</c:v>
                </c:pt>
                <c:pt idx="64">
                  <c:v>41.96</c:v>
                </c:pt>
                <c:pt idx="65">
                  <c:v>42.78</c:v>
                </c:pt>
                <c:pt idx="66">
                  <c:v>42.75</c:v>
                </c:pt>
                <c:pt idx="67">
                  <c:v>42.87</c:v>
                </c:pt>
                <c:pt idx="68">
                  <c:v>41.89</c:v>
                </c:pt>
                <c:pt idx="69">
                  <c:v>39.369999999999997</c:v>
                </c:pt>
                <c:pt idx="70">
                  <c:v>38.78</c:v>
                </c:pt>
                <c:pt idx="71">
                  <c:v>37.270000000000003</c:v>
                </c:pt>
                <c:pt idx="72">
                  <c:v>36.979999999999997</c:v>
                </c:pt>
                <c:pt idx="73">
                  <c:v>35.83</c:v>
                </c:pt>
                <c:pt idx="74">
                  <c:v>32.32</c:v>
                </c:pt>
                <c:pt idx="75">
                  <c:v>32.17</c:v>
                </c:pt>
                <c:pt idx="76">
                  <c:v>34.07</c:v>
                </c:pt>
                <c:pt idx="77">
                  <c:v>33.07</c:v>
                </c:pt>
                <c:pt idx="78">
                  <c:v>32.159999999999997</c:v>
                </c:pt>
                <c:pt idx="79">
                  <c:v>31.4</c:v>
                </c:pt>
                <c:pt idx="80">
                  <c:v>27.67</c:v>
                </c:pt>
                <c:pt idx="81">
                  <c:v>28.58</c:v>
                </c:pt>
                <c:pt idx="82">
                  <c:v>30.01</c:v>
                </c:pt>
                <c:pt idx="83">
                  <c:v>30.5</c:v>
                </c:pt>
                <c:pt idx="84">
                  <c:v>30.28</c:v>
                </c:pt>
                <c:pt idx="85">
                  <c:v>29.09</c:v>
                </c:pt>
                <c:pt idx="86">
                  <c:v>30.29</c:v>
                </c:pt>
                <c:pt idx="87">
                  <c:v>29.01</c:v>
                </c:pt>
                <c:pt idx="88">
                  <c:v>28.13</c:v>
                </c:pt>
                <c:pt idx="89">
                  <c:v>26.39</c:v>
                </c:pt>
                <c:pt idx="90">
                  <c:v>23.46</c:v>
                </c:pt>
                <c:pt idx="91">
                  <c:v>23.59</c:v>
                </c:pt>
                <c:pt idx="92">
                  <c:v>22.36</c:v>
                </c:pt>
                <c:pt idx="93">
                  <c:v>21.96</c:v>
                </c:pt>
                <c:pt idx="94">
                  <c:v>23.35</c:v>
                </c:pt>
                <c:pt idx="95">
                  <c:v>23.1</c:v>
                </c:pt>
                <c:pt idx="96">
                  <c:v>22.9</c:v>
                </c:pt>
                <c:pt idx="97">
                  <c:v>21.21</c:v>
                </c:pt>
                <c:pt idx="98">
                  <c:v>21.31</c:v>
                </c:pt>
                <c:pt idx="99">
                  <c:v>22.43</c:v>
                </c:pt>
                <c:pt idx="100">
                  <c:v>23.59</c:v>
                </c:pt>
                <c:pt idx="101">
                  <c:v>24.83</c:v>
                </c:pt>
                <c:pt idx="102">
                  <c:v>24.87</c:v>
                </c:pt>
                <c:pt idx="103">
                  <c:v>24.64</c:v>
                </c:pt>
                <c:pt idx="104">
                  <c:v>25.24</c:v>
                </c:pt>
                <c:pt idx="105">
                  <c:v>25.68</c:v>
                </c:pt>
                <c:pt idx="106">
                  <c:v>25.95</c:v>
                </c:pt>
                <c:pt idx="107">
                  <c:v>26.64</c:v>
                </c:pt>
                <c:pt idx="108">
                  <c:v>27.66</c:v>
                </c:pt>
                <c:pt idx="109">
                  <c:v>27.65</c:v>
                </c:pt>
                <c:pt idx="110">
                  <c:v>26.89</c:v>
                </c:pt>
                <c:pt idx="111">
                  <c:v>26.9</c:v>
                </c:pt>
                <c:pt idx="112">
                  <c:v>25.9</c:v>
                </c:pt>
                <c:pt idx="113">
                  <c:v>26.4</c:v>
                </c:pt>
                <c:pt idx="114">
                  <c:v>25.7</c:v>
                </c:pt>
                <c:pt idx="115">
                  <c:v>25.17</c:v>
                </c:pt>
                <c:pt idx="116">
                  <c:v>25.67</c:v>
                </c:pt>
                <c:pt idx="117">
                  <c:v>25.41</c:v>
                </c:pt>
                <c:pt idx="118">
                  <c:v>26.47</c:v>
                </c:pt>
                <c:pt idx="119">
                  <c:v>27.14</c:v>
                </c:pt>
                <c:pt idx="120">
                  <c:v>26.59</c:v>
                </c:pt>
                <c:pt idx="121">
                  <c:v>26.74</c:v>
                </c:pt>
                <c:pt idx="122">
                  <c:v>26.34</c:v>
                </c:pt>
                <c:pt idx="123">
                  <c:v>25.41</c:v>
                </c:pt>
                <c:pt idx="124">
                  <c:v>25.65</c:v>
                </c:pt>
                <c:pt idx="125">
                  <c:v>26.07</c:v>
                </c:pt>
                <c:pt idx="126">
                  <c:v>26.29</c:v>
                </c:pt>
                <c:pt idx="127">
                  <c:v>26.1</c:v>
                </c:pt>
                <c:pt idx="128">
                  <c:v>25.73</c:v>
                </c:pt>
                <c:pt idx="129">
                  <c:v>24.88</c:v>
                </c:pt>
                <c:pt idx="130">
                  <c:v>25.93</c:v>
                </c:pt>
                <c:pt idx="131">
                  <c:v>26.44</c:v>
                </c:pt>
                <c:pt idx="132">
                  <c:v>26.47</c:v>
                </c:pt>
                <c:pt idx="133">
                  <c:v>26.25</c:v>
                </c:pt>
                <c:pt idx="134">
                  <c:v>26.33</c:v>
                </c:pt>
                <c:pt idx="135">
                  <c:v>26.15</c:v>
                </c:pt>
                <c:pt idx="136">
                  <c:v>25.65</c:v>
                </c:pt>
                <c:pt idx="137">
                  <c:v>24.75</c:v>
                </c:pt>
                <c:pt idx="138">
                  <c:v>24.7</c:v>
                </c:pt>
                <c:pt idx="139">
                  <c:v>25.05</c:v>
                </c:pt>
                <c:pt idx="140">
                  <c:v>25.64</c:v>
                </c:pt>
                <c:pt idx="141">
                  <c:v>26.54</c:v>
                </c:pt>
                <c:pt idx="142">
                  <c:v>26.93</c:v>
                </c:pt>
                <c:pt idx="143">
                  <c:v>27.28</c:v>
                </c:pt>
                <c:pt idx="144">
                  <c:v>27.21</c:v>
                </c:pt>
                <c:pt idx="145">
                  <c:v>27.32</c:v>
                </c:pt>
                <c:pt idx="146">
                  <c:v>26.23</c:v>
                </c:pt>
                <c:pt idx="147">
                  <c:v>26.98</c:v>
                </c:pt>
                <c:pt idx="148">
                  <c:v>27.55</c:v>
                </c:pt>
                <c:pt idx="149">
                  <c:v>27.42</c:v>
                </c:pt>
                <c:pt idx="150">
                  <c:v>27.41</c:v>
                </c:pt>
                <c:pt idx="151">
                  <c:v>26.15</c:v>
                </c:pt>
                <c:pt idx="152">
                  <c:v>26.73</c:v>
                </c:pt>
                <c:pt idx="153">
                  <c:v>27.32</c:v>
                </c:pt>
                <c:pt idx="154">
                  <c:v>25.73</c:v>
                </c:pt>
                <c:pt idx="155">
                  <c:v>25.96</c:v>
                </c:pt>
                <c:pt idx="156">
                  <c:v>24.02</c:v>
                </c:pt>
                <c:pt idx="157">
                  <c:v>23.5</c:v>
                </c:pt>
                <c:pt idx="158">
                  <c:v>22.61</c:v>
                </c:pt>
                <c:pt idx="159">
                  <c:v>23.36</c:v>
                </c:pt>
                <c:pt idx="160">
                  <c:v>23.7</c:v>
                </c:pt>
                <c:pt idx="161">
                  <c:v>22.42</c:v>
                </c:pt>
                <c:pt idx="162">
                  <c:v>20.91</c:v>
                </c:pt>
                <c:pt idx="163">
                  <c:v>21.4</c:v>
                </c:pt>
                <c:pt idx="164">
                  <c:v>20.36</c:v>
                </c:pt>
                <c:pt idx="165">
                  <c:v>16.39</c:v>
                </c:pt>
                <c:pt idx="166">
                  <c:v>15.26</c:v>
                </c:pt>
                <c:pt idx="167">
                  <c:v>15.38</c:v>
                </c:pt>
                <c:pt idx="168">
                  <c:v>15.17</c:v>
                </c:pt>
                <c:pt idx="169">
                  <c:v>14.12</c:v>
                </c:pt>
                <c:pt idx="170">
                  <c:v>13.32</c:v>
                </c:pt>
                <c:pt idx="171">
                  <c:v>14.98</c:v>
                </c:pt>
                <c:pt idx="172">
                  <c:v>16</c:v>
                </c:pt>
                <c:pt idx="173">
                  <c:v>16.38</c:v>
                </c:pt>
                <c:pt idx="174">
                  <c:v>16.690000000000001</c:v>
                </c:pt>
                <c:pt idx="175">
                  <c:v>18.09</c:v>
                </c:pt>
                <c:pt idx="176">
                  <c:v>18.829999999999998</c:v>
                </c:pt>
                <c:pt idx="177">
                  <c:v>19.36</c:v>
                </c:pt>
                <c:pt idx="178">
                  <c:v>19.809999999999999</c:v>
                </c:pt>
                <c:pt idx="179">
                  <c:v>20.32</c:v>
                </c:pt>
                <c:pt idx="180">
                  <c:v>20.53</c:v>
                </c:pt>
                <c:pt idx="181">
                  <c:v>19.920000000000002</c:v>
                </c:pt>
                <c:pt idx="182">
                  <c:v>21</c:v>
                </c:pt>
                <c:pt idx="183">
                  <c:v>21.8</c:v>
                </c:pt>
                <c:pt idx="184">
                  <c:v>20.48</c:v>
                </c:pt>
                <c:pt idx="185">
                  <c:v>19.739999999999998</c:v>
                </c:pt>
                <c:pt idx="186">
                  <c:v>19.670000000000002</c:v>
                </c:pt>
                <c:pt idx="187">
                  <c:v>19.77</c:v>
                </c:pt>
                <c:pt idx="188">
                  <c:v>20.38</c:v>
                </c:pt>
                <c:pt idx="189">
                  <c:v>21.24</c:v>
                </c:pt>
                <c:pt idx="190">
                  <c:v>21.7</c:v>
                </c:pt>
                <c:pt idx="191">
                  <c:v>22.4</c:v>
                </c:pt>
                <c:pt idx="192">
                  <c:v>22.98</c:v>
                </c:pt>
                <c:pt idx="193">
                  <c:v>23.49</c:v>
                </c:pt>
                <c:pt idx="194">
                  <c:v>22.9</c:v>
                </c:pt>
                <c:pt idx="195">
                  <c:v>23.14</c:v>
                </c:pt>
                <c:pt idx="196">
                  <c:v>23.06</c:v>
                </c:pt>
                <c:pt idx="197">
                  <c:v>22.1</c:v>
                </c:pt>
                <c:pt idx="198">
                  <c:v>22.61</c:v>
                </c:pt>
                <c:pt idx="199">
                  <c:v>20.05</c:v>
                </c:pt>
                <c:pt idx="200">
                  <c:v>19.7</c:v>
                </c:pt>
                <c:pt idx="201">
                  <c:v>20.16</c:v>
                </c:pt>
                <c:pt idx="202">
                  <c:v>20.350000000000001</c:v>
                </c:pt>
                <c:pt idx="203">
                  <c:v>20.52</c:v>
                </c:pt>
                <c:pt idx="204">
                  <c:v>21.21</c:v>
                </c:pt>
                <c:pt idx="205">
                  <c:v>21.8</c:v>
                </c:pt>
                <c:pt idx="206">
                  <c:v>22.05</c:v>
                </c:pt>
                <c:pt idx="207">
                  <c:v>21.78</c:v>
                </c:pt>
                <c:pt idx="208">
                  <c:v>20.94</c:v>
                </c:pt>
                <c:pt idx="209">
                  <c:v>20.55</c:v>
                </c:pt>
                <c:pt idx="210">
                  <c:v>21</c:v>
                </c:pt>
                <c:pt idx="211">
                  <c:v>21.41</c:v>
                </c:pt>
                <c:pt idx="212">
                  <c:v>21.78</c:v>
                </c:pt>
                <c:pt idx="213">
                  <c:v>21.58</c:v>
                </c:pt>
                <c:pt idx="214">
                  <c:v>20.9</c:v>
                </c:pt>
                <c:pt idx="215">
                  <c:v>21.24</c:v>
                </c:pt>
                <c:pt idx="216">
                  <c:v>21.9</c:v>
                </c:pt>
                <c:pt idx="217">
                  <c:v>22.05</c:v>
                </c:pt>
                <c:pt idx="218">
                  <c:v>22.42</c:v>
                </c:pt>
                <c:pt idx="219">
                  <c:v>22.6</c:v>
                </c:pt>
                <c:pt idx="220">
                  <c:v>23.41</c:v>
                </c:pt>
                <c:pt idx="221">
                  <c:v>22.93</c:v>
                </c:pt>
                <c:pt idx="222">
                  <c:v>23.49</c:v>
                </c:pt>
                <c:pt idx="223">
                  <c:v>23.36</c:v>
                </c:pt>
                <c:pt idx="224">
                  <c:v>23.44</c:v>
                </c:pt>
                <c:pt idx="225">
                  <c:v>23.83</c:v>
                </c:pt>
                <c:pt idx="226">
                  <c:v>24.64</c:v>
                </c:pt>
                <c:pt idx="227">
                  <c:v>24.86</c:v>
                </c:pt>
                <c:pt idx="228">
                  <c:v>24.86</c:v>
                </c:pt>
                <c:pt idx="229">
                  <c:v>24.59</c:v>
                </c:pt>
                <c:pt idx="230">
                  <c:v>24.96</c:v>
                </c:pt>
                <c:pt idx="231">
                  <c:v>24.79</c:v>
                </c:pt>
                <c:pt idx="232">
                  <c:v>24.94</c:v>
                </c:pt>
                <c:pt idx="233">
                  <c:v>25.56</c:v>
                </c:pt>
                <c:pt idx="234">
                  <c:v>25.82</c:v>
                </c:pt>
                <c:pt idx="235">
                  <c:v>25.62</c:v>
                </c:pt>
                <c:pt idx="236">
                  <c:v>25.92</c:v>
                </c:pt>
                <c:pt idx="237">
                  <c:v>25.16</c:v>
                </c:pt>
                <c:pt idx="238">
                  <c:v>26.61</c:v>
                </c:pt>
                <c:pt idx="239">
                  <c:v>26.79</c:v>
                </c:pt>
                <c:pt idx="240">
                  <c:v>26.49</c:v>
                </c:pt>
                <c:pt idx="241">
                  <c:v>27</c:v>
                </c:pt>
                <c:pt idx="242">
                  <c:v>26.73</c:v>
                </c:pt>
                <c:pt idx="243">
                  <c:v>26.79</c:v>
                </c:pt>
                <c:pt idx="244">
                  <c:v>26.81</c:v>
                </c:pt>
                <c:pt idx="245">
                  <c:v>26.5</c:v>
                </c:pt>
                <c:pt idx="246">
                  <c:v>26.38</c:v>
                </c:pt>
                <c:pt idx="247">
                  <c:v>25.69</c:v>
                </c:pt>
                <c:pt idx="248">
                  <c:v>24.5</c:v>
                </c:pt>
                <c:pt idx="249">
                  <c:v>25.49</c:v>
                </c:pt>
                <c:pt idx="250">
                  <c:v>26.23</c:v>
                </c:pt>
                <c:pt idx="251">
                  <c:v>25.97</c:v>
                </c:pt>
                <c:pt idx="252">
                  <c:v>24.21</c:v>
                </c:pt>
                <c:pt idx="253">
                  <c:v>24</c:v>
                </c:pt>
                <c:pt idx="254">
                  <c:v>25.37</c:v>
                </c:pt>
                <c:pt idx="255">
                  <c:v>25.92</c:v>
                </c:pt>
                <c:pt idx="256">
                  <c:v>25.69</c:v>
                </c:pt>
                <c:pt idx="257">
                  <c:v>25.84</c:v>
                </c:pt>
                <c:pt idx="258">
                  <c:v>26.69</c:v>
                </c:pt>
                <c:pt idx="259">
                  <c:v>26.95</c:v>
                </c:pt>
                <c:pt idx="260">
                  <c:v>26.73</c:v>
                </c:pt>
                <c:pt idx="261">
                  <c:v>26.53</c:v>
                </c:pt>
                <c:pt idx="262">
                  <c:v>26.84</c:v>
                </c:pt>
                <c:pt idx="263">
                  <c:v>27.84</c:v>
                </c:pt>
                <c:pt idx="264">
                  <c:v>28.03</c:v>
                </c:pt>
                <c:pt idx="265">
                  <c:v>28.66</c:v>
                </c:pt>
                <c:pt idx="266">
                  <c:v>29.09</c:v>
                </c:pt>
                <c:pt idx="267">
                  <c:v>28.9</c:v>
                </c:pt>
                <c:pt idx="268">
                  <c:v>29.23</c:v>
                </c:pt>
                <c:pt idx="269">
                  <c:v>29.72</c:v>
                </c:pt>
                <c:pt idx="270">
                  <c:v>29.73</c:v>
                </c:pt>
                <c:pt idx="271">
                  <c:v>30.4</c:v>
                </c:pt>
                <c:pt idx="272">
                  <c:v>30.6</c:v>
                </c:pt>
                <c:pt idx="273">
                  <c:v>30.9</c:v>
                </c:pt>
                <c:pt idx="274">
                  <c:v>31.3</c:v>
                </c:pt>
                <c:pt idx="275">
                  <c:v>32.1</c:v>
                </c:pt>
                <c:pt idx="276">
                  <c:v>33.299999999999997</c:v>
                </c:pt>
                <c:pt idx="277">
                  <c:v>32.200000000000003</c:v>
                </c:pt>
                <c:pt idx="278">
                  <c:v>31.81</c:v>
                </c:pt>
                <c:pt idx="279">
                  <c:v>31.24</c:v>
                </c:pt>
                <c:pt idx="280">
                  <c:v>31.61</c:v>
                </c:pt>
                <c:pt idx="281">
                  <c:v>32.090000000000003</c:v>
                </c:pt>
                <c:pt idx="282">
                  <c:v>31.77</c:v>
                </c:pt>
                <c:pt idx="283">
                  <c:v>32.39</c:v>
                </c:pt>
                <c:pt idx="284">
                  <c:v>32.619999999999997</c:v>
                </c:pt>
                <c:pt idx="285">
                  <c:v>31.04</c:v>
                </c:pt>
                <c:pt idx="286">
                  <c:v>30.19</c:v>
                </c:pt>
                <c:pt idx="287">
                  <c:v>28.29</c:v>
                </c:pt>
                <c:pt idx="288">
                  <c:v>28.32</c:v>
                </c:pt>
                <c:pt idx="289">
                  <c:v>30.04</c:v>
                </c:pt>
                <c:pt idx="290">
                  <c:v>30.8</c:v>
                </c:pt>
                <c:pt idx="291">
                  <c:v>31.28</c:v>
                </c:pt>
                <c:pt idx="292">
                  <c:v>29.34</c:v>
                </c:pt>
                <c:pt idx="293">
                  <c:v>29.47</c:v>
                </c:pt>
                <c:pt idx="294">
                  <c:v>30.26</c:v>
                </c:pt>
                <c:pt idx="295">
                  <c:v>28.65</c:v>
                </c:pt>
                <c:pt idx="296">
                  <c:v>28.64</c:v>
                </c:pt>
                <c:pt idx="297">
                  <c:v>28.76</c:v>
                </c:pt>
                <c:pt idx="298">
                  <c:v>29.91</c:v>
                </c:pt>
                <c:pt idx="299">
                  <c:v>30.49</c:v>
                </c:pt>
                <c:pt idx="300">
                  <c:v>31</c:v>
                </c:pt>
                <c:pt idx="301">
                  <c:v>30.7</c:v>
                </c:pt>
                <c:pt idx="302">
                  <c:v>24.8</c:v>
                </c:pt>
                <c:pt idx="303">
                  <c:v>25.9</c:v>
                </c:pt>
                <c:pt idx="304">
                  <c:v>27.3</c:v>
                </c:pt>
                <c:pt idx="305">
                  <c:v>28.8</c:v>
                </c:pt>
                <c:pt idx="306">
                  <c:v>29.6</c:v>
                </c:pt>
                <c:pt idx="307">
                  <c:v>31.1</c:v>
                </c:pt>
                <c:pt idx="308">
                  <c:v>30.8</c:v>
                </c:pt>
                <c:pt idx="309">
                  <c:v>31.2</c:v>
                </c:pt>
                <c:pt idx="310">
                  <c:v>32.4</c:v>
                </c:pt>
                <c:pt idx="311">
                  <c:v>33.6</c:v>
                </c:pt>
                <c:pt idx="312">
                  <c:v>34.5</c:v>
                </c:pt>
                <c:pt idx="313">
                  <c:v>35.1</c:v>
                </c:pt>
                <c:pt idx="314">
                  <c:v>35</c:v>
                </c:pt>
                <c:pt idx="315">
                  <c:v>36.700000000000003</c:v>
                </c:pt>
                <c:pt idx="316">
                  <c:v>36.799999999999997</c:v>
                </c:pt>
                <c:pt idx="317">
                  <c:v>36.9</c:v>
                </c:pt>
                <c:pt idx="318">
                  <c:v>37.9</c:v>
                </c:pt>
                <c:pt idx="319">
                  <c:v>38.6</c:v>
                </c:pt>
                <c:pt idx="320">
                  <c:v>37.619999999999997</c:v>
                </c:pt>
                <c:pt idx="321">
                  <c:v>37.25</c:v>
                </c:pt>
                <c:pt idx="322">
                  <c:v>38.58</c:v>
                </c:pt>
                <c:pt idx="323">
                  <c:v>38.31</c:v>
                </c:pt>
                <c:pt idx="324">
                  <c:v>36.94</c:v>
                </c:pt>
                <c:pt idx="325">
                  <c:v>35.29</c:v>
                </c:pt>
                <c:pt idx="326">
                  <c:v>34.270000000000003</c:v>
                </c:pt>
                <c:pt idx="327">
                  <c:v>33.89</c:v>
                </c:pt>
                <c:pt idx="328">
                  <c:v>30.8</c:v>
                </c:pt>
                <c:pt idx="329">
                  <c:v>29.29</c:v>
                </c:pt>
                <c:pt idx="330">
                  <c:v>29.35</c:v>
                </c:pt>
                <c:pt idx="331">
                  <c:v>31.16</c:v>
                </c:pt>
                <c:pt idx="332">
                  <c:v>29.53</c:v>
                </c:pt>
                <c:pt idx="333">
                  <c:v>28.01</c:v>
                </c:pt>
                <c:pt idx="334">
                  <c:v>28.01</c:v>
                </c:pt>
                <c:pt idx="335">
                  <c:v>28.32</c:v>
                </c:pt>
                <c:pt idx="336">
                  <c:v>28.34</c:v>
                </c:pt>
                <c:pt idx="337">
                  <c:v>28.92</c:v>
                </c:pt>
                <c:pt idx="338">
                  <c:v>27.94</c:v>
                </c:pt>
                <c:pt idx="339">
                  <c:v>28.77</c:v>
                </c:pt>
                <c:pt idx="340">
                  <c:v>28.82</c:v>
                </c:pt>
                <c:pt idx="341">
                  <c:v>30.06</c:v>
                </c:pt>
                <c:pt idx="342">
                  <c:v>31.08</c:v>
                </c:pt>
                <c:pt idx="343">
                  <c:v>30.68</c:v>
                </c:pt>
                <c:pt idx="344">
                  <c:v>29.8</c:v>
                </c:pt>
                <c:pt idx="345">
                  <c:v>28.77</c:v>
                </c:pt>
                <c:pt idx="346">
                  <c:v>30.08</c:v>
                </c:pt>
                <c:pt idx="347">
                  <c:v>31.59</c:v>
                </c:pt>
                <c:pt idx="348">
                  <c:v>31.97</c:v>
                </c:pt>
                <c:pt idx="349">
                  <c:v>33.04</c:v>
                </c:pt>
                <c:pt idx="350">
                  <c:v>33.76</c:v>
                </c:pt>
                <c:pt idx="351">
                  <c:v>33.14</c:v>
                </c:pt>
                <c:pt idx="352">
                  <c:v>33.85</c:v>
                </c:pt>
                <c:pt idx="353">
                  <c:v>35.19</c:v>
                </c:pt>
                <c:pt idx="354">
                  <c:v>35.81</c:v>
                </c:pt>
                <c:pt idx="355">
                  <c:v>35.15</c:v>
                </c:pt>
                <c:pt idx="356">
                  <c:v>35.799999999999997</c:v>
                </c:pt>
                <c:pt idx="357">
                  <c:v>36.799999999999997</c:v>
                </c:pt>
                <c:pt idx="358">
                  <c:v>37.700000000000003</c:v>
                </c:pt>
                <c:pt idx="359">
                  <c:v>37.9</c:v>
                </c:pt>
                <c:pt idx="360">
                  <c:v>37.700000000000003</c:v>
                </c:pt>
                <c:pt idx="361">
                  <c:v>39</c:v>
                </c:pt>
                <c:pt idx="362">
                  <c:v>35</c:v>
                </c:pt>
                <c:pt idx="363">
                  <c:v>32.9</c:v>
                </c:pt>
                <c:pt idx="364">
                  <c:v>35.5</c:v>
                </c:pt>
                <c:pt idx="365">
                  <c:v>36.700000000000003</c:v>
                </c:pt>
              </c:numCache>
            </c:numRef>
          </c:val>
          <c:smooth val="0"/>
          <c:extLst>
            <c:ext xmlns:c16="http://schemas.microsoft.com/office/drawing/2014/chart" uri="{C3380CC4-5D6E-409C-BE32-E72D297353CC}">
              <c16:uniqueId val="{00000003-22CA-4291-90A8-3B73BB5A1107}"/>
            </c:ext>
          </c:extLst>
        </c:ser>
        <c:dLbls>
          <c:showLegendKey val="0"/>
          <c:showVal val="0"/>
          <c:showCatName val="0"/>
          <c:showSerName val="0"/>
          <c:showPercent val="0"/>
          <c:showBubbleSize val="0"/>
        </c:dLbls>
        <c:marker val="1"/>
        <c:smooth val="0"/>
        <c:axId val="3"/>
        <c:axId val="4"/>
      </c:lineChart>
      <c:catAx>
        <c:axId val="237323200"/>
        <c:scaling>
          <c:orientation val="minMax"/>
        </c:scaling>
        <c:delete val="0"/>
        <c:axPos val="b"/>
        <c:numFmt formatCode="General" sourceLinked="1"/>
        <c:majorTickMark val="out"/>
        <c:minorTickMark val="none"/>
        <c:tickLblPos val="nextTo"/>
        <c:spPr>
          <a:ln w="1484">
            <a:solidFill>
              <a:schemeClr val="tx1"/>
            </a:solidFill>
            <a:prstDash val="solid"/>
          </a:ln>
        </c:spPr>
        <c:txPr>
          <a:bodyPr rot="0" vert="horz"/>
          <a:lstStyle/>
          <a:p>
            <a:pPr>
              <a:defRPr sz="1039" b="1" i="0" u="none" strike="noStrike" baseline="0">
                <a:solidFill>
                  <a:schemeClr val="tx1"/>
                </a:solidFill>
                <a:latin typeface="Arial"/>
                <a:ea typeface="Arial"/>
                <a:cs typeface="Arial"/>
              </a:defRPr>
            </a:pPr>
            <a:endParaRPr lang="en-US"/>
          </a:p>
        </c:txPr>
        <c:crossAx val="1"/>
        <c:crosses val="autoZero"/>
        <c:auto val="1"/>
        <c:lblAlgn val="ctr"/>
        <c:lblOffset val="100"/>
        <c:tickLblSkip val="24"/>
        <c:tickMarkSkip val="12"/>
        <c:noMultiLvlLbl val="0"/>
      </c:catAx>
      <c:valAx>
        <c:axId val="1"/>
        <c:scaling>
          <c:orientation val="minMax"/>
          <c:max val="7000"/>
          <c:min val="0"/>
        </c:scaling>
        <c:delete val="0"/>
        <c:axPos val="l"/>
        <c:majorGridlines>
          <c:spPr>
            <a:ln w="1484">
              <a:solidFill>
                <a:schemeClr val="tx1"/>
              </a:solidFill>
              <a:prstDash val="solid"/>
            </a:ln>
          </c:spPr>
        </c:majorGridlines>
        <c:numFmt formatCode="#,##0" sourceLinked="0"/>
        <c:majorTickMark val="out"/>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Arial"/>
                <a:ea typeface="Arial"/>
                <a:cs typeface="Arial"/>
              </a:defRPr>
            </a:pPr>
            <a:endParaRPr lang="en-US"/>
          </a:p>
        </c:txPr>
        <c:crossAx val="237323200"/>
        <c:crosses val="autoZero"/>
        <c:crossBetween val="midCat"/>
        <c:majorUnit val="250"/>
        <c:minorUnit val="12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56"/>
          <c:min val="0"/>
        </c:scaling>
        <c:delete val="0"/>
        <c:axPos val="r"/>
        <c:numFmt formatCode="#,##0" sourceLinked="0"/>
        <c:majorTickMark val="cross"/>
        <c:minorTickMark val="none"/>
        <c:tickLblPos val="nextTo"/>
        <c:spPr>
          <a:ln w="1484">
            <a:solidFill>
              <a:schemeClr val="tx1"/>
            </a:solidFill>
            <a:prstDash val="solid"/>
          </a:ln>
        </c:spPr>
        <c:txPr>
          <a:bodyPr rot="0" vert="horz"/>
          <a:lstStyle/>
          <a:p>
            <a:pPr>
              <a:defRPr sz="890" b="1" i="0" u="none" strike="noStrike" baseline="0">
                <a:solidFill>
                  <a:schemeClr val="tx1"/>
                </a:solidFill>
                <a:latin typeface="+mn-lt"/>
                <a:ea typeface="Times New Roman"/>
                <a:cs typeface="Times New Roman"/>
              </a:defRPr>
            </a:pPr>
            <a:endParaRPr lang="en-US"/>
          </a:p>
        </c:txPr>
        <c:crossAx val="3"/>
        <c:crosses val="max"/>
        <c:crossBetween val="midCat"/>
        <c:majorUnit val="2"/>
        <c:minorUnit val="2"/>
      </c:valAx>
      <c:spPr>
        <a:noFill/>
        <a:ln w="5936">
          <a:solidFill>
            <a:schemeClr val="tx1"/>
          </a:solidFill>
          <a:prstDash val="solid"/>
        </a:ln>
      </c:spPr>
    </c:plotArea>
    <c:legend>
      <c:legendPos val="r"/>
      <c:layout>
        <c:manualLayout>
          <c:xMode val="edge"/>
          <c:yMode val="edge"/>
          <c:x val="0.60658117314802273"/>
          <c:y val="0.73165711127255251"/>
          <c:w val="0.285750523118253"/>
          <c:h val="0.17598722785360443"/>
        </c:manualLayout>
      </c:layout>
      <c:overlay val="0"/>
      <c:spPr>
        <a:solidFill>
          <a:schemeClr val="bg1"/>
        </a:solidFill>
        <a:ln w="1484">
          <a:solidFill>
            <a:schemeClr val="tx1"/>
          </a:solidFill>
          <a:prstDash val="solid"/>
        </a:ln>
      </c:spPr>
      <c:txPr>
        <a:bodyPr/>
        <a:lstStyle/>
        <a:p>
          <a:pPr>
            <a:defRPr sz="989" b="1" i="0" u="none" strike="noStrike" baseline="0">
              <a:solidFill>
                <a:schemeClr val="tx1"/>
              </a:solidFill>
              <a:latin typeface="Arial"/>
              <a:ea typeface="Arial"/>
              <a:cs typeface="Arial"/>
            </a:defRPr>
          </a:pPr>
          <a:endParaRPr lang="en-US"/>
        </a:p>
      </c:txPr>
    </c:legend>
    <c:plotVisOnly val="1"/>
    <c:dispBlanksAs val="gap"/>
    <c:showDLblsOverMax val="0"/>
  </c:chart>
  <c:spPr>
    <a:noFill/>
    <a:ln w="18843">
      <a:solidFill>
        <a:schemeClr val="tx1"/>
      </a:solidFill>
      <a:prstDash val="solid"/>
    </a:ln>
  </c:spPr>
  <c:txPr>
    <a:bodyPr/>
    <a:lstStyle/>
    <a:p>
      <a:pPr>
        <a:defRPr sz="911" b="1" i="0" u="none" strike="noStrike" baseline="0">
          <a:solidFill>
            <a:schemeClr val="tx1"/>
          </a:solidFill>
          <a:latin typeface="Arial"/>
          <a:ea typeface="Arial"/>
          <a:cs typeface="Arial"/>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Credit Union Savings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 </a:t>
            </a:r>
            <a:r>
              <a:rPr lang="en-US" sz="1600" b="1" i="0" u="none" strike="noStrike" baseline="0">
                <a:solidFill>
                  <a:srgbClr val="000000"/>
                </a:solidFill>
                <a:latin typeface="Times New Roman" panose="02020603050405020304" pitchFamily="18" charset="0"/>
                <a:cs typeface="Times New Roman" panose="02020603050405020304" pitchFamily="18" charset="0"/>
              </a:rPr>
              <a:t>(Annual Percent Growth)</a:t>
            </a:r>
          </a:p>
        </c:rich>
      </c:tx>
      <c:layout>
        <c:manualLayout>
          <c:xMode val="edge"/>
          <c:yMode val="edge"/>
          <c:x val="0.32730560578661844"/>
          <c:y val="1.9920318725099601E-2"/>
        </c:manualLayout>
      </c:layout>
      <c:overlay val="0"/>
      <c:spPr>
        <a:noFill/>
        <a:ln w="28310">
          <a:noFill/>
        </a:ln>
      </c:spPr>
    </c:title>
    <c:autoTitleDeleted val="0"/>
    <c:plotArea>
      <c:layout>
        <c:manualLayout>
          <c:layoutTarget val="inner"/>
          <c:xMode val="edge"/>
          <c:yMode val="edge"/>
          <c:x val="7.4141048824593131E-2"/>
          <c:y val="0.16398304202952702"/>
          <c:w val="0.89873417721518989"/>
          <c:h val="0.75832773548325783"/>
        </c:manualLayout>
      </c:layout>
      <c:barChart>
        <c:barDir val="col"/>
        <c:grouping val="clustered"/>
        <c:varyColors val="0"/>
        <c:ser>
          <c:idx val="0"/>
          <c:order val="0"/>
          <c:tx>
            <c:strRef>
              <c:f>Sheet1!$B$1</c:f>
              <c:strCache>
                <c:ptCount val="1"/>
                <c:pt idx="0">
                  <c:v>CU Savings Growth</c:v>
                </c:pt>
              </c:strCache>
            </c:strRef>
          </c:tx>
          <c:spPr>
            <a:solidFill>
              <a:srgbClr val="0000FF"/>
            </a:solidFill>
            <a:ln w="14155">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39"/>
                </a:bgClr>
              </a:pattFill>
              <a:ln w="14155">
                <a:solidFill>
                  <a:schemeClr val="tx1"/>
                </a:solidFill>
                <a:prstDash val="solid"/>
              </a:ln>
            </c:spPr>
            <c:extLst>
              <c:ext xmlns:c16="http://schemas.microsoft.com/office/drawing/2014/chart" uri="{C3380CC4-5D6E-409C-BE32-E72D297353CC}">
                <c16:uniqueId val="{00000008-AE81-4C5E-A230-FFF9037D932B}"/>
              </c:ext>
            </c:extLst>
          </c:dPt>
          <c:dPt>
            <c:idx val="16"/>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9-AE81-4C5E-A230-FFF9037D932B}"/>
              </c:ext>
            </c:extLst>
          </c:dPt>
          <c:dPt>
            <c:idx val="17"/>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39"/>
                </a:bgClr>
              </a:pattFill>
              <a:ln w="14155">
                <a:solidFill>
                  <a:schemeClr val="tx1"/>
                </a:solidFill>
                <a:prstDash val="solid"/>
              </a:ln>
            </c:spPr>
            <c:extLst>
              <c:ext xmlns:c16="http://schemas.microsoft.com/office/drawing/2014/chart" uri="{C3380CC4-5D6E-409C-BE32-E72D297353CC}">
                <c16:uniqueId val="{0000000A-AE81-4C5E-A230-FFF9037D932B}"/>
              </c:ext>
            </c:extLst>
          </c:dPt>
          <c:dPt>
            <c:idx val="18"/>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7-AE81-4C5E-A230-FFF9037D932B}"/>
              </c:ext>
            </c:extLst>
          </c:dPt>
          <c:dPt>
            <c:idx val="19"/>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6-AE81-4C5E-A230-FFF9037D932B}"/>
              </c:ext>
            </c:extLst>
          </c:dPt>
          <c:dPt>
            <c:idx val="20"/>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5-AE81-4C5E-A230-FFF9037D932B}"/>
              </c:ext>
            </c:extLst>
          </c:dPt>
          <c:dPt>
            <c:idx val="21"/>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4-AE81-4C5E-A230-FFF9037D932B}"/>
              </c:ext>
            </c:extLst>
          </c:dPt>
          <c:dPt>
            <c:idx val="22"/>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3-AE81-4C5E-A230-FFF9037D932B}"/>
              </c:ext>
            </c:extLst>
          </c:dPt>
          <c:dPt>
            <c:idx val="23"/>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0000FF" mc:Ignorable="a14" a14:legacySpreadsheetColorIndex="12"/>
                </a:bgClr>
              </a:pattFill>
              <a:ln w="14155">
                <a:solidFill>
                  <a:schemeClr val="tx1"/>
                </a:solidFill>
                <a:prstDash val="solid"/>
              </a:ln>
            </c:spPr>
            <c:extLst>
              <c:ext xmlns:c16="http://schemas.microsoft.com/office/drawing/2014/chart" uri="{C3380CC4-5D6E-409C-BE32-E72D297353CC}">
                <c16:uniqueId val="{00000002-AE81-4C5E-A230-FFF9037D932B}"/>
              </c:ext>
            </c:extLst>
          </c:dPt>
          <c:dPt>
            <c:idx val="24"/>
            <c:invertIfNegative val="0"/>
            <c:bubble3D val="0"/>
            <c:spPr>
              <a:solidFill>
                <a:srgbClr xmlns:mc="http://schemas.openxmlformats.org/markup-compatibility/2006" xmlns:a14="http://schemas.microsoft.com/office/drawing/2010/main" val="0000FF" mc:Ignorable="a14" a14:legacySpreadsheetColorIndex="12"/>
              </a:solidFill>
              <a:ln w="14155">
                <a:solidFill>
                  <a:schemeClr val="tx1"/>
                </a:solidFill>
                <a:prstDash val="solid"/>
              </a:ln>
            </c:spPr>
            <c:extLst>
              <c:ext xmlns:c16="http://schemas.microsoft.com/office/drawing/2014/chart" uri="{C3380CC4-5D6E-409C-BE32-E72D297353CC}">
                <c16:uniqueId val="{00000001-AE81-4C5E-A230-FFF9037D932B}"/>
              </c:ext>
            </c:extLst>
          </c:dPt>
          <c:dPt>
            <c:idx val="25"/>
            <c:invertIfNegative val="0"/>
            <c:bubble3D val="0"/>
            <c:spPr>
              <a:pattFill prst="wdDnDiag">
                <a:fgClr>
                  <a:srgbClr xmlns:mc="http://schemas.openxmlformats.org/markup-compatibility/2006" xmlns:a14="http://schemas.microsoft.com/office/drawing/2010/main" val="0000FF" mc:Ignorable="a14" a14:legacySpreadsheetColorIndex="12"/>
                </a:fgClr>
                <a:bgClr>
                  <a:srgbClr xmlns:mc="http://schemas.openxmlformats.org/markup-compatibility/2006" xmlns:a14="http://schemas.microsoft.com/office/drawing/2010/main" val="FFFFFF" mc:Ignorable="a14" a14:legacySpreadsheetColorIndex="9"/>
                </a:bgClr>
              </a:pattFill>
              <a:ln w="14155">
                <a:solidFill>
                  <a:schemeClr val="tx1"/>
                </a:solidFill>
                <a:prstDash val="solid"/>
              </a:ln>
            </c:spPr>
            <c:extLst>
              <c:ext xmlns:c16="http://schemas.microsoft.com/office/drawing/2014/chart" uri="{C3380CC4-5D6E-409C-BE32-E72D297353CC}">
                <c16:uniqueId val="{00000000-AE81-4C5E-A230-FFF9037D932B}"/>
              </c:ext>
            </c:extLst>
          </c:dPt>
          <c:dPt>
            <c:idx val="26"/>
            <c:invertIfNegative val="0"/>
            <c:bubble3D val="0"/>
            <c:spPr>
              <a:pattFill prst="wdDnDiag">
                <a:fgClr>
                  <a:srgbClr val="0000FF"/>
                </a:fgClr>
                <a:bgClr>
                  <a:schemeClr val="bg1"/>
                </a:bgClr>
              </a:pattFill>
              <a:ln w="14155">
                <a:solidFill>
                  <a:schemeClr val="tx1"/>
                </a:solidFill>
                <a:prstDash val="solid"/>
              </a:ln>
            </c:spPr>
            <c:extLst>
              <c:ext xmlns:c16="http://schemas.microsoft.com/office/drawing/2014/chart" uri="{C3380CC4-5D6E-409C-BE32-E72D297353CC}">
                <c16:uniqueId val="{00000000-5027-49F1-AD48-78719F3FEEFE}"/>
              </c:ext>
            </c:extLst>
          </c:dPt>
          <c:dLbls>
            <c:dLbl>
              <c:idx val="21"/>
              <c:numFmt formatCode="0.0" sourceLinked="0"/>
              <c:spPr>
                <a:noFill/>
                <a:ln w="28310">
                  <a:noFill/>
                </a:ln>
              </c:spPr>
              <c:txPr>
                <a:bodyPr/>
                <a:lstStyle/>
                <a:p>
                  <a:pPr>
                    <a:defRPr sz="975"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81-4C5E-A230-FFF9037D932B}"/>
                </c:ext>
              </c:extLst>
            </c:dLbl>
            <c:numFmt formatCode="0.0" sourceLinked="0"/>
            <c:spPr>
              <a:noFill/>
              <a:ln w="28310">
                <a:noFill/>
              </a:ln>
            </c:spPr>
            <c:txPr>
              <a:bodyPr wrap="square" lIns="38100" tIns="19050" rIns="38100" bIns="19050" anchor="ctr">
                <a:spAutoFit/>
              </a:bodyPr>
              <a:lstStyle/>
              <a:p>
                <a:pPr algn="just">
                  <a:defRPr sz="892"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6.2</c:v>
                </c:pt>
                <c:pt idx="1">
                  <c:v>15</c:v>
                </c:pt>
                <c:pt idx="2">
                  <c:v>11.3</c:v>
                </c:pt>
                <c:pt idx="3">
                  <c:v>8.4</c:v>
                </c:pt>
                <c:pt idx="4">
                  <c:v>5</c:v>
                </c:pt>
                <c:pt idx="5">
                  <c:v>3</c:v>
                </c:pt>
                <c:pt idx="6">
                  <c:v>4.0999999999999996</c:v>
                </c:pt>
                <c:pt idx="7">
                  <c:v>4.8</c:v>
                </c:pt>
                <c:pt idx="8">
                  <c:v>6.9</c:v>
                </c:pt>
                <c:pt idx="9">
                  <c:v>10.6</c:v>
                </c:pt>
                <c:pt idx="10">
                  <c:v>4.4000000000000004</c:v>
                </c:pt>
                <c:pt idx="11">
                  <c:v>5.2</c:v>
                </c:pt>
                <c:pt idx="12">
                  <c:v>6.1</c:v>
                </c:pt>
                <c:pt idx="13">
                  <c:v>3.6</c:v>
                </c:pt>
                <c:pt idx="14">
                  <c:v>4.4000000000000004</c:v>
                </c:pt>
                <c:pt idx="15">
                  <c:v>6.9</c:v>
                </c:pt>
                <c:pt idx="16">
                  <c:v>7.7</c:v>
                </c:pt>
                <c:pt idx="17">
                  <c:v>6.7</c:v>
                </c:pt>
                <c:pt idx="18">
                  <c:v>6</c:v>
                </c:pt>
                <c:pt idx="19">
                  <c:v>8.1</c:v>
                </c:pt>
                <c:pt idx="20">
                  <c:v>20.3</c:v>
                </c:pt>
                <c:pt idx="21">
                  <c:v>12.6</c:v>
                </c:pt>
                <c:pt idx="22">
                  <c:v>3.3</c:v>
                </c:pt>
                <c:pt idx="23">
                  <c:v>1.6</c:v>
                </c:pt>
                <c:pt idx="24">
                  <c:v>4.7</c:v>
                </c:pt>
                <c:pt idx="25">
                  <c:v>6.5</c:v>
                </c:pt>
                <c:pt idx="26">
                  <c:v>7</c:v>
                </c:pt>
              </c:numCache>
            </c:numRef>
          </c:val>
          <c:extLst>
            <c:ext xmlns:c16="http://schemas.microsoft.com/office/drawing/2014/chart" uri="{C3380CC4-5D6E-409C-BE32-E72D297353CC}">
              <c16:uniqueId val="{0000000B-AE81-4C5E-A230-FFF9037D932B}"/>
            </c:ext>
          </c:extLst>
        </c:ser>
        <c:dLbls>
          <c:showLegendKey val="0"/>
          <c:showVal val="0"/>
          <c:showCatName val="0"/>
          <c:showSerName val="0"/>
          <c:showPercent val="0"/>
          <c:showBubbleSize val="0"/>
        </c:dLbls>
        <c:gapWidth val="100"/>
        <c:axId val="219274496"/>
        <c:axId val="1"/>
      </c:barChart>
      <c:lineChart>
        <c:grouping val="standard"/>
        <c:varyColors val="0"/>
        <c:ser>
          <c:idx val="1"/>
          <c:order val="1"/>
          <c:tx>
            <c:strRef>
              <c:f>Sheet1!$C$1</c:f>
              <c:strCache>
                <c:ptCount val="1"/>
                <c:pt idx="0">
                  <c:v>6.6% Long Run Average</c:v>
                </c:pt>
              </c:strCache>
            </c:strRef>
          </c:tx>
          <c:spPr>
            <a:ln w="42464">
              <a:solidFill>
                <a:srgbClr val="FFC0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6.6</c:v>
                </c:pt>
                <c:pt idx="1">
                  <c:v>6.6</c:v>
                </c:pt>
                <c:pt idx="2">
                  <c:v>6.6</c:v>
                </c:pt>
                <c:pt idx="3">
                  <c:v>6.6</c:v>
                </c:pt>
                <c:pt idx="4">
                  <c:v>6.6</c:v>
                </c:pt>
                <c:pt idx="5">
                  <c:v>6.6</c:v>
                </c:pt>
                <c:pt idx="6">
                  <c:v>6.6</c:v>
                </c:pt>
                <c:pt idx="7">
                  <c:v>6.6</c:v>
                </c:pt>
                <c:pt idx="8">
                  <c:v>6.6</c:v>
                </c:pt>
                <c:pt idx="9">
                  <c:v>6.6</c:v>
                </c:pt>
                <c:pt idx="10">
                  <c:v>6.6</c:v>
                </c:pt>
                <c:pt idx="11">
                  <c:v>6.6</c:v>
                </c:pt>
                <c:pt idx="12">
                  <c:v>6.6</c:v>
                </c:pt>
                <c:pt idx="13">
                  <c:v>6.6</c:v>
                </c:pt>
                <c:pt idx="14">
                  <c:v>6.6</c:v>
                </c:pt>
                <c:pt idx="15">
                  <c:v>6.6</c:v>
                </c:pt>
                <c:pt idx="16">
                  <c:v>6.6</c:v>
                </c:pt>
                <c:pt idx="17">
                  <c:v>6.6</c:v>
                </c:pt>
                <c:pt idx="18">
                  <c:v>6.6</c:v>
                </c:pt>
                <c:pt idx="19">
                  <c:v>6.6</c:v>
                </c:pt>
                <c:pt idx="20">
                  <c:v>6.6</c:v>
                </c:pt>
                <c:pt idx="21">
                  <c:v>6.6</c:v>
                </c:pt>
                <c:pt idx="22">
                  <c:v>6.6</c:v>
                </c:pt>
                <c:pt idx="23">
                  <c:v>6.6</c:v>
                </c:pt>
                <c:pt idx="24">
                  <c:v>6.6</c:v>
                </c:pt>
                <c:pt idx="25">
                  <c:v>6.6</c:v>
                </c:pt>
                <c:pt idx="26">
                  <c:v>6.6</c:v>
                </c:pt>
              </c:numCache>
            </c:numRef>
          </c:val>
          <c:smooth val="0"/>
          <c:extLst>
            <c:ext xmlns:c16="http://schemas.microsoft.com/office/drawing/2014/chart" uri="{C3380CC4-5D6E-409C-BE32-E72D297353CC}">
              <c16:uniqueId val="{0000000C-AE81-4C5E-A230-FFF9037D932B}"/>
            </c:ext>
          </c:extLst>
        </c:ser>
        <c:dLbls>
          <c:showLegendKey val="0"/>
          <c:showVal val="0"/>
          <c:showCatName val="0"/>
          <c:showSerName val="0"/>
          <c:showPercent val="0"/>
          <c:showBubbleSize val="0"/>
        </c:dLbls>
        <c:marker val="1"/>
        <c:smooth val="0"/>
        <c:axId val="219274496"/>
        <c:axId val="1"/>
      </c:lineChart>
      <c:catAx>
        <c:axId val="219274496"/>
        <c:scaling>
          <c:orientation val="minMax"/>
        </c:scaling>
        <c:delete val="0"/>
        <c:axPos val="b"/>
        <c:numFmt formatCode="General" sourceLinked="1"/>
        <c:majorTickMark val="out"/>
        <c:minorTickMark val="none"/>
        <c:tickLblPos val="nextTo"/>
        <c:spPr>
          <a:ln w="3539">
            <a:solidFill>
              <a:schemeClr val="tx1"/>
            </a:solidFill>
            <a:prstDash val="solid"/>
          </a:ln>
        </c:spPr>
        <c:txPr>
          <a:bodyPr rot="0" vert="horz"/>
          <a:lstStyle/>
          <a:p>
            <a:pPr>
              <a:defRPr sz="1059"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539">
              <a:solidFill>
                <a:schemeClr val="tx1"/>
              </a:solidFill>
              <a:prstDash val="solid"/>
            </a:ln>
          </c:spPr>
        </c:majorGridlines>
        <c:numFmt formatCode="General" sourceLinked="1"/>
        <c:majorTickMark val="out"/>
        <c:minorTickMark val="none"/>
        <c:tickLblPos val="nextTo"/>
        <c:spPr>
          <a:ln w="3539">
            <a:solidFill>
              <a:schemeClr val="tx1"/>
            </a:solidFill>
            <a:prstDash val="solid"/>
          </a:ln>
        </c:spPr>
        <c:txPr>
          <a:bodyPr rot="0" vert="horz"/>
          <a:lstStyle/>
          <a:p>
            <a:pPr>
              <a:defRPr sz="1337" b="0" i="0" u="none" strike="noStrike" baseline="0">
                <a:solidFill>
                  <a:schemeClr val="tx1"/>
                </a:solidFill>
                <a:latin typeface="Times New Roman"/>
                <a:ea typeface="Times New Roman"/>
                <a:cs typeface="Times New Roman"/>
              </a:defRPr>
            </a:pPr>
            <a:endParaRPr lang="en-US"/>
          </a:p>
        </c:txPr>
        <c:crossAx val="219274496"/>
        <c:crosses val="autoZero"/>
        <c:crossBetween val="between"/>
      </c:valAx>
      <c:spPr>
        <a:noFill/>
        <a:ln w="28310">
          <a:noFill/>
        </a:ln>
      </c:spPr>
    </c:plotArea>
    <c:legend>
      <c:legendPos val="r"/>
      <c:layout>
        <c:manualLayout>
          <c:xMode val="edge"/>
          <c:yMode val="edge"/>
          <c:x val="0.38122555276014725"/>
          <c:y val="0.18978502193426081"/>
          <c:w val="0.20930994583019144"/>
          <c:h val="0.12661765056029434"/>
        </c:manualLayout>
      </c:layout>
      <c:overlay val="0"/>
      <c:spPr>
        <a:solidFill>
          <a:schemeClr val="bg1"/>
        </a:solidFill>
        <a:ln w="3539">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2464">
      <a:solidFill>
        <a:schemeClr val="tx1"/>
      </a:solidFill>
      <a:prstDash val="solid"/>
    </a:ln>
  </c:spPr>
  <c:txPr>
    <a:bodyPr/>
    <a:lstStyle/>
    <a:p>
      <a:pPr>
        <a:defRPr sz="1142"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35"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264" b="1" i="0" u="none" strike="noStrike" baseline="0">
                <a:solidFill>
                  <a:srgbClr val="000000"/>
                </a:solidFill>
                <a:latin typeface="Times New Roman" panose="02020603050405020304" pitchFamily="18" charset="0"/>
                <a:cs typeface="Times New Roman" panose="02020603050405020304" pitchFamily="18" charset="0"/>
              </a:rPr>
              <a:t>Consumer Credit </a:t>
            </a:r>
          </a:p>
          <a:p>
            <a:pPr>
              <a:defRPr sz="2135"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264" b="1" i="0" u="none" strike="noStrike" baseline="0">
                <a:solidFill>
                  <a:srgbClr val="000000"/>
                </a:solidFill>
                <a:latin typeface="Times New Roman" panose="02020603050405020304" pitchFamily="18" charset="0"/>
                <a:cs typeface="Times New Roman" panose="02020603050405020304" pitchFamily="18" charset="0"/>
              </a:rPr>
              <a:t>(Owned and Securitized)</a:t>
            </a:r>
          </a:p>
          <a:p>
            <a:pPr>
              <a:defRPr sz="2135"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509" b="1" i="0" u="none" strike="noStrike" baseline="0">
                <a:solidFill>
                  <a:srgbClr val="000000"/>
                </a:solidFill>
                <a:latin typeface="Times New Roman" panose="02020603050405020304" pitchFamily="18" charset="0"/>
                <a:cs typeface="Times New Roman" panose="02020603050405020304" pitchFamily="18" charset="0"/>
              </a:rPr>
              <a:t>(Percent Change From Year Ago, SA)</a:t>
            </a:r>
          </a:p>
        </c:rich>
      </c:tx>
      <c:layout>
        <c:manualLayout>
          <c:xMode val="edge"/>
          <c:yMode val="edge"/>
          <c:x val="0.31632451842314785"/>
          <c:y val="1.1437699846604886E-2"/>
        </c:manualLayout>
      </c:layout>
      <c:overlay val="0"/>
      <c:spPr>
        <a:noFill/>
        <a:ln w="26938">
          <a:noFill/>
        </a:ln>
      </c:spPr>
    </c:title>
    <c:autoTitleDeleted val="0"/>
    <c:plotArea>
      <c:layout>
        <c:manualLayout>
          <c:layoutTarget val="inner"/>
          <c:xMode val="edge"/>
          <c:yMode val="edge"/>
          <c:x val="9.5092024539877307E-2"/>
          <c:y val="0.17477669005121726"/>
          <c:w val="0.80828220858895705"/>
          <c:h val="0.72341701018919147"/>
        </c:manualLayout>
      </c:layout>
      <c:areaChart>
        <c:grouping val="stacked"/>
        <c:varyColors val="0"/>
        <c:ser>
          <c:idx val="3"/>
          <c:order val="1"/>
          <c:tx>
            <c:strRef>
              <c:f>Sheet1!$D$1</c:f>
              <c:strCache>
                <c:ptCount val="1"/>
                <c:pt idx="0">
                  <c:v>Recession</c:v>
                </c:pt>
              </c:strCache>
            </c:strRef>
          </c:tx>
          <c:spPr>
            <a:solidFill>
              <a:srgbClr val="FF0000"/>
            </a:solidFill>
            <a:ln w="13469">
              <a:solidFill>
                <a:schemeClr val="tx1"/>
              </a:solidFill>
              <a:prstDash val="solid"/>
            </a:ln>
          </c:spPr>
          <c:cat>
            <c:numRef>
              <c:f>Sheet1!$A$2:$A$167</c:f>
              <c:numCache>
                <c:formatCode>General</c:formatCode>
                <c:ptCount val="166"/>
                <c:pt idx="0">
                  <c:v>12</c:v>
                </c:pt>
                <c:pt idx="12">
                  <c:v>13</c:v>
                </c:pt>
                <c:pt idx="24">
                  <c:v>14</c:v>
                </c:pt>
                <c:pt idx="36">
                  <c:v>15</c:v>
                </c:pt>
                <c:pt idx="48">
                  <c:v>16</c:v>
                </c:pt>
                <c:pt idx="60">
                  <c:v>17</c:v>
                </c:pt>
                <c:pt idx="72">
                  <c:v>18</c:v>
                </c:pt>
                <c:pt idx="84">
                  <c:v>19</c:v>
                </c:pt>
                <c:pt idx="96">
                  <c:v>20</c:v>
                </c:pt>
                <c:pt idx="108">
                  <c:v>21</c:v>
                </c:pt>
                <c:pt idx="120">
                  <c:v>22</c:v>
                </c:pt>
                <c:pt idx="132">
                  <c:v>23</c:v>
                </c:pt>
                <c:pt idx="144">
                  <c:v>24</c:v>
                </c:pt>
                <c:pt idx="156">
                  <c:v>25</c:v>
                </c:pt>
              </c:numCache>
            </c:numRef>
          </c:cat>
          <c:val>
            <c:numRef>
              <c:f>Sheet1!$D$2:$D$167</c:f>
              <c:numCache>
                <c:formatCode>General</c:formatCode>
                <c:ptCount val="166"/>
                <c:pt idx="98">
                  <c:v>10</c:v>
                </c:pt>
                <c:pt idx="99">
                  <c:v>10</c:v>
                </c:pt>
                <c:pt idx="100">
                  <c:v>10</c:v>
                </c:pt>
              </c:numCache>
            </c:numRef>
          </c:val>
          <c:extLst>
            <c:ext xmlns:c16="http://schemas.microsoft.com/office/drawing/2014/chart" uri="{C3380CC4-5D6E-409C-BE32-E72D297353CC}">
              <c16:uniqueId val="{00000000-B3B4-4E4B-96C7-ABBAF08AC4D2}"/>
            </c:ext>
          </c:extLst>
        </c:ser>
        <c:dLbls>
          <c:showLegendKey val="0"/>
          <c:showVal val="0"/>
          <c:showCatName val="0"/>
          <c:showSerName val="0"/>
          <c:showPercent val="0"/>
          <c:showBubbleSize val="0"/>
        </c:dLbls>
        <c:axId val="229175520"/>
        <c:axId val="1"/>
      </c:areaChart>
      <c:lineChart>
        <c:grouping val="standard"/>
        <c:varyColors val="0"/>
        <c:ser>
          <c:idx val="0"/>
          <c:order val="0"/>
          <c:tx>
            <c:strRef>
              <c:f>Sheet1!$B$1</c:f>
              <c:strCache>
                <c:ptCount val="1"/>
                <c:pt idx="0">
                  <c:v>Year-over-Year Growth (LHS)</c:v>
                </c:pt>
              </c:strCache>
            </c:strRef>
          </c:tx>
          <c:spPr>
            <a:ln w="40407">
              <a:solidFill>
                <a:srgbClr val="3366FF"/>
              </a:solidFill>
              <a:prstDash val="solid"/>
            </a:ln>
          </c:spPr>
          <c:marker>
            <c:symbol val="star"/>
            <c:size val="4"/>
            <c:spPr>
              <a:solidFill>
                <a:srgbClr val="0000FF"/>
              </a:solidFill>
              <a:ln>
                <a:solidFill>
                  <a:srgbClr val="0000FF"/>
                </a:solidFill>
                <a:prstDash val="solid"/>
              </a:ln>
            </c:spPr>
          </c:marker>
          <c:cat>
            <c:numRef>
              <c:f>Sheet1!$A$2:$A$167</c:f>
              <c:numCache>
                <c:formatCode>General</c:formatCode>
                <c:ptCount val="166"/>
                <c:pt idx="0">
                  <c:v>12</c:v>
                </c:pt>
                <c:pt idx="12">
                  <c:v>13</c:v>
                </c:pt>
                <c:pt idx="24">
                  <c:v>14</c:v>
                </c:pt>
                <c:pt idx="36">
                  <c:v>15</c:v>
                </c:pt>
                <c:pt idx="48">
                  <c:v>16</c:v>
                </c:pt>
                <c:pt idx="60">
                  <c:v>17</c:v>
                </c:pt>
                <c:pt idx="72">
                  <c:v>18</c:v>
                </c:pt>
                <c:pt idx="84">
                  <c:v>19</c:v>
                </c:pt>
                <c:pt idx="96">
                  <c:v>20</c:v>
                </c:pt>
                <c:pt idx="108">
                  <c:v>21</c:v>
                </c:pt>
                <c:pt idx="120">
                  <c:v>22</c:v>
                </c:pt>
                <c:pt idx="132">
                  <c:v>23</c:v>
                </c:pt>
                <c:pt idx="144">
                  <c:v>24</c:v>
                </c:pt>
                <c:pt idx="156">
                  <c:v>25</c:v>
                </c:pt>
              </c:numCache>
            </c:numRef>
          </c:cat>
          <c:val>
            <c:numRef>
              <c:f>Sheet1!$B$2:$B$167</c:f>
              <c:numCache>
                <c:formatCode>General</c:formatCode>
                <c:ptCount val="166"/>
                <c:pt idx="0">
                  <c:v>4.2803872390000004</c:v>
                </c:pt>
                <c:pt idx="1">
                  <c:v>4.2598413849999996</c:v>
                </c:pt>
                <c:pt idx="2">
                  <c:v>4.452838657</c:v>
                </c:pt>
                <c:pt idx="3">
                  <c:v>4.7072637759999996</c:v>
                </c:pt>
                <c:pt idx="4">
                  <c:v>5.1637841330000001</c:v>
                </c:pt>
                <c:pt idx="5">
                  <c:v>5.2748577040000004</c:v>
                </c:pt>
                <c:pt idx="6">
                  <c:v>4.7356181499999996</c:v>
                </c:pt>
                <c:pt idx="7">
                  <c:v>5.683501895</c:v>
                </c:pt>
                <c:pt idx="8">
                  <c:v>5.6275383369999998</c:v>
                </c:pt>
                <c:pt idx="9">
                  <c:v>5.9462337380000001</c:v>
                </c:pt>
                <c:pt idx="10">
                  <c:v>5.8874534629999999</c:v>
                </c:pt>
                <c:pt idx="11">
                  <c:v>5.8715120079999998</c:v>
                </c:pt>
                <c:pt idx="12">
                  <c:v>6.0379834419999998</c:v>
                </c:pt>
                <c:pt idx="13">
                  <c:v>6.4442507219999996</c:v>
                </c:pt>
                <c:pt idx="14">
                  <c:v>6.2846418140000004</c:v>
                </c:pt>
                <c:pt idx="15">
                  <c:v>6.1492295639999996</c:v>
                </c:pt>
                <c:pt idx="16">
                  <c:v>5.9467317729999998</c:v>
                </c:pt>
                <c:pt idx="17">
                  <c:v>5.8827421490000003</c:v>
                </c:pt>
                <c:pt idx="18">
                  <c:v>6.0780064950000003</c:v>
                </c:pt>
                <c:pt idx="19">
                  <c:v>5.9703716230000001</c:v>
                </c:pt>
                <c:pt idx="20">
                  <c:v>6.2160654559999999</c:v>
                </c:pt>
                <c:pt idx="21">
                  <c:v>6.1746780140000004</c:v>
                </c:pt>
                <c:pt idx="22">
                  <c:v>5.9593610769999996</c:v>
                </c:pt>
                <c:pt idx="23">
                  <c:v>6.0225917019999997</c:v>
                </c:pt>
                <c:pt idx="24">
                  <c:v>6.08005949</c:v>
                </c:pt>
                <c:pt idx="25">
                  <c:v>5.9349166950000001</c:v>
                </c:pt>
                <c:pt idx="26">
                  <c:v>6.1888183080000001</c:v>
                </c:pt>
                <c:pt idx="27">
                  <c:v>6.6224327289999998</c:v>
                </c:pt>
                <c:pt idx="28">
                  <c:v>6.7114913410000003</c:v>
                </c:pt>
                <c:pt idx="29">
                  <c:v>6.8429354809999996</c:v>
                </c:pt>
                <c:pt idx="30">
                  <c:v>7.0587211319999996</c:v>
                </c:pt>
                <c:pt idx="31">
                  <c:v>7.045228034</c:v>
                </c:pt>
                <c:pt idx="32">
                  <c:v>6.9784731569999998</c:v>
                </c:pt>
                <c:pt idx="33">
                  <c:v>6.7454496109999997</c:v>
                </c:pt>
                <c:pt idx="34">
                  <c:v>6.8179025559999999</c:v>
                </c:pt>
                <c:pt idx="35">
                  <c:v>7.1678546900000004</c:v>
                </c:pt>
                <c:pt idx="36">
                  <c:v>6.9423001129999999</c:v>
                </c:pt>
                <c:pt idx="37">
                  <c:v>6.9084434679999998</c:v>
                </c:pt>
                <c:pt idx="38">
                  <c:v>7.0010924660000002</c:v>
                </c:pt>
                <c:pt idx="39">
                  <c:v>6.8683017629999998</c:v>
                </c:pt>
                <c:pt idx="40">
                  <c:v>6.8123976629999996</c:v>
                </c:pt>
                <c:pt idx="41">
                  <c:v>7.0737450119999998</c:v>
                </c:pt>
                <c:pt idx="42">
                  <c:v>6.9073548259999997</c:v>
                </c:pt>
                <c:pt idx="43">
                  <c:v>6.79148789</c:v>
                </c:pt>
                <c:pt idx="44">
                  <c:v>7.0859346089999997</c:v>
                </c:pt>
                <c:pt idx="45">
                  <c:v>7.166733647</c:v>
                </c:pt>
                <c:pt idx="46">
                  <c:v>7.2018430020000004</c:v>
                </c:pt>
                <c:pt idx="47">
                  <c:v>6.562315753</c:v>
                </c:pt>
                <c:pt idx="48">
                  <c:v>6.6085416830000003</c:v>
                </c:pt>
                <c:pt idx="49">
                  <c:v>6.4069602300000001</c:v>
                </c:pt>
                <c:pt idx="50">
                  <c:v>6.4101065999999998</c:v>
                </c:pt>
                <c:pt idx="51">
                  <c:v>6.3417266909999999</c:v>
                </c:pt>
                <c:pt idx="52">
                  <c:v>6.3958733060000004</c:v>
                </c:pt>
                <c:pt idx="53">
                  <c:v>6.0112570630000004</c:v>
                </c:pt>
                <c:pt idx="54">
                  <c:v>6.0011431279999998</c:v>
                </c:pt>
                <c:pt idx="55">
                  <c:v>6.3032239499999996</c:v>
                </c:pt>
                <c:pt idx="56">
                  <c:v>6.0301152599999996</c:v>
                </c:pt>
                <c:pt idx="57">
                  <c:v>5.9874188349999997</c:v>
                </c:pt>
                <c:pt idx="58">
                  <c:v>6.2165506559999999</c:v>
                </c:pt>
                <c:pt idx="59">
                  <c:v>6.4249801719999997</c:v>
                </c:pt>
                <c:pt idx="60">
                  <c:v>6.9</c:v>
                </c:pt>
                <c:pt idx="61">
                  <c:v>6.8</c:v>
                </c:pt>
                <c:pt idx="62">
                  <c:v>6.4</c:v>
                </c:pt>
                <c:pt idx="63">
                  <c:v>6.2</c:v>
                </c:pt>
                <c:pt idx="64">
                  <c:v>6</c:v>
                </c:pt>
                <c:pt idx="65">
                  <c:v>5.9</c:v>
                </c:pt>
                <c:pt idx="66">
                  <c:v>5.8</c:v>
                </c:pt>
                <c:pt idx="67">
                  <c:v>5.5</c:v>
                </c:pt>
                <c:pt idx="68">
                  <c:v>5.3</c:v>
                </c:pt>
                <c:pt idx="69">
                  <c:v>5.5</c:v>
                </c:pt>
                <c:pt idx="70">
                  <c:v>5.5</c:v>
                </c:pt>
                <c:pt idx="71">
                  <c:v>5.3</c:v>
                </c:pt>
                <c:pt idx="72">
                  <c:v>5.3</c:v>
                </c:pt>
                <c:pt idx="73">
                  <c:v>5.3</c:v>
                </c:pt>
                <c:pt idx="74">
                  <c:v>5.2</c:v>
                </c:pt>
                <c:pt idx="75">
                  <c:v>5</c:v>
                </c:pt>
                <c:pt idx="76">
                  <c:v>5.0999999999999996</c:v>
                </c:pt>
                <c:pt idx="77">
                  <c:v>4.7</c:v>
                </c:pt>
                <c:pt idx="78">
                  <c:v>4.8</c:v>
                </c:pt>
                <c:pt idx="79">
                  <c:v>5</c:v>
                </c:pt>
                <c:pt idx="80">
                  <c:v>4.9000000000000004</c:v>
                </c:pt>
                <c:pt idx="81">
                  <c:v>4.8</c:v>
                </c:pt>
                <c:pt idx="82">
                  <c:v>4.5999999999999996</c:v>
                </c:pt>
                <c:pt idx="83">
                  <c:v>4.5999999999999996</c:v>
                </c:pt>
                <c:pt idx="84">
                  <c:v>4.5999999999999996</c:v>
                </c:pt>
                <c:pt idx="85">
                  <c:v>4.5999999999999996</c:v>
                </c:pt>
                <c:pt idx="86">
                  <c:v>4.5999999999999996</c:v>
                </c:pt>
                <c:pt idx="87">
                  <c:v>4.8</c:v>
                </c:pt>
                <c:pt idx="88">
                  <c:v>4.7</c:v>
                </c:pt>
                <c:pt idx="89">
                  <c:v>4.9000000000000004</c:v>
                </c:pt>
                <c:pt idx="90">
                  <c:v>4.9000000000000004</c:v>
                </c:pt>
                <c:pt idx="91">
                  <c:v>4.8</c:v>
                </c:pt>
                <c:pt idx="92">
                  <c:v>4.8</c:v>
                </c:pt>
                <c:pt idx="93">
                  <c:v>4.7</c:v>
                </c:pt>
                <c:pt idx="94">
                  <c:v>4.3</c:v>
                </c:pt>
                <c:pt idx="95">
                  <c:v>4.5999999999999996</c:v>
                </c:pt>
                <c:pt idx="96">
                  <c:v>4.4714700000000001</c:v>
                </c:pt>
                <c:pt idx="97">
                  <c:v>4.4733299999999998</c:v>
                </c:pt>
                <c:pt idx="98">
                  <c:v>3.8039499999999999</c:v>
                </c:pt>
                <c:pt idx="99">
                  <c:v>1.79508</c:v>
                </c:pt>
                <c:pt idx="100">
                  <c:v>1.02142</c:v>
                </c:pt>
                <c:pt idx="101">
                  <c:v>1.0564</c:v>
                </c:pt>
                <c:pt idx="102">
                  <c:v>0.85840000000000005</c:v>
                </c:pt>
                <c:pt idx="103">
                  <c:v>0.35688999999999999</c:v>
                </c:pt>
                <c:pt idx="104">
                  <c:v>0.439</c:v>
                </c:pt>
                <c:pt idx="105">
                  <c:v>0.14768999999999999</c:v>
                </c:pt>
                <c:pt idx="106">
                  <c:v>0.15676999999999999</c:v>
                </c:pt>
                <c:pt idx="107">
                  <c:v>-0.17505999999999999</c:v>
                </c:pt>
                <c:pt idx="108">
                  <c:v>-0.33271000000000001</c:v>
                </c:pt>
                <c:pt idx="109">
                  <c:v>-0.19275999999999999</c:v>
                </c:pt>
                <c:pt idx="110">
                  <c:v>0.46001999999999998</c:v>
                </c:pt>
                <c:pt idx="111">
                  <c:v>2.4357099999999998</c:v>
                </c:pt>
                <c:pt idx="112">
                  <c:v>3.6046499999999999</c:v>
                </c:pt>
                <c:pt idx="113">
                  <c:v>6.9502499999999996</c:v>
                </c:pt>
                <c:pt idx="114">
                  <c:v>6.9321000000000002</c:v>
                </c:pt>
                <c:pt idx="115">
                  <c:v>7.4673400000000001</c:v>
                </c:pt>
                <c:pt idx="116">
                  <c:v>7.63828</c:v>
                </c:pt>
                <c:pt idx="117">
                  <c:v>7.9006299999999996</c:v>
                </c:pt>
                <c:pt idx="118">
                  <c:v>8.4766999999999992</c:v>
                </c:pt>
                <c:pt idx="119">
                  <c:v>8.6903299999999994</c:v>
                </c:pt>
                <c:pt idx="120">
                  <c:v>8.80837</c:v>
                </c:pt>
                <c:pt idx="121">
                  <c:v>9.0437799999999999</c:v>
                </c:pt>
                <c:pt idx="122">
                  <c:v>9.6900700000000004</c:v>
                </c:pt>
                <c:pt idx="123">
                  <c:v>10.03199</c:v>
                </c:pt>
                <c:pt idx="124">
                  <c:v>9.9128799999999995</c:v>
                </c:pt>
                <c:pt idx="125">
                  <c:v>7.01511</c:v>
                </c:pt>
                <c:pt idx="126">
                  <c:v>7.1248500000000003</c:v>
                </c:pt>
                <c:pt idx="127">
                  <c:v>7.3565300000000002</c:v>
                </c:pt>
                <c:pt idx="128">
                  <c:v>7.3864299999999998</c:v>
                </c:pt>
                <c:pt idx="129">
                  <c:v>7.6975600000000002</c:v>
                </c:pt>
                <c:pt idx="130">
                  <c:v>7.7669600000000001</c:v>
                </c:pt>
                <c:pt idx="131">
                  <c:v>7.6008899999999997</c:v>
                </c:pt>
                <c:pt idx="132">
                  <c:v>7.6102569999999998</c:v>
                </c:pt>
                <c:pt idx="133">
                  <c:v>7.1147900000000002</c:v>
                </c:pt>
                <c:pt idx="134">
                  <c:v>6.6759089999999999</c:v>
                </c:pt>
                <c:pt idx="135">
                  <c:v>6.1837160000000004</c:v>
                </c:pt>
                <c:pt idx="136">
                  <c:v>5.6318669999999997</c:v>
                </c:pt>
                <c:pt idx="137">
                  <c:v>5.2838649999999996</c:v>
                </c:pt>
                <c:pt idx="138">
                  <c:v>4.9779679999999997</c:v>
                </c:pt>
                <c:pt idx="139">
                  <c:v>4.0395709999999996</c:v>
                </c:pt>
                <c:pt idx="140">
                  <c:v>3.6637620000000002</c:v>
                </c:pt>
                <c:pt idx="141">
                  <c:v>3.201254</c:v>
                </c:pt>
                <c:pt idx="142">
                  <c:v>3.0430790000000001</c:v>
                </c:pt>
                <c:pt idx="143">
                  <c:v>2.6449220000000002</c:v>
                </c:pt>
                <c:pt idx="144">
                  <c:v>2.6144500000000002</c:v>
                </c:pt>
                <c:pt idx="145">
                  <c:v>2.6145800000000001</c:v>
                </c:pt>
                <c:pt idx="146">
                  <c:v>2.1149499999999999</c:v>
                </c:pt>
                <c:pt idx="147">
                  <c:v>1.93364</c:v>
                </c:pt>
                <c:pt idx="148">
                  <c:v>2.0005600000000001</c:v>
                </c:pt>
                <c:pt idx="149">
                  <c:v>1.5606899999999999</c:v>
                </c:pt>
                <c:pt idx="150">
                  <c:v>1.7355799999999999</c:v>
                </c:pt>
                <c:pt idx="151">
                  <c:v>2.1878299999999999</c:v>
                </c:pt>
                <c:pt idx="152">
                  <c:v>2.0720100000000001</c:v>
                </c:pt>
                <c:pt idx="153">
                  <c:v>2.0685899999999999</c:v>
                </c:pt>
                <c:pt idx="154">
                  <c:v>1.4646699999999999</c:v>
                </c:pt>
                <c:pt idx="155">
                  <c:v>-0.71245999999999998</c:v>
                </c:pt>
                <c:pt idx="156">
                  <c:v>-0.81055999999999995</c:v>
                </c:pt>
                <c:pt idx="157">
                  <c:v>-1.0302</c:v>
                </c:pt>
                <c:pt idx="158">
                  <c:v>-0.83365999999999996</c:v>
                </c:pt>
              </c:numCache>
            </c:numRef>
          </c:val>
          <c:smooth val="0"/>
          <c:extLst>
            <c:ext xmlns:c16="http://schemas.microsoft.com/office/drawing/2014/chart" uri="{C3380CC4-5D6E-409C-BE32-E72D297353CC}">
              <c16:uniqueId val="{00000002-B3B4-4E4B-96C7-ABBAF08AC4D2}"/>
            </c:ext>
          </c:extLst>
        </c:ser>
        <c:dLbls>
          <c:showLegendKey val="0"/>
          <c:showVal val="0"/>
          <c:showCatName val="0"/>
          <c:showSerName val="0"/>
          <c:showPercent val="0"/>
          <c:showBubbleSize val="0"/>
        </c:dLbls>
        <c:marker val="1"/>
        <c:smooth val="0"/>
        <c:axId val="229175520"/>
        <c:axId val="1"/>
      </c:lineChart>
      <c:catAx>
        <c:axId val="229175520"/>
        <c:scaling>
          <c:orientation val="minMax"/>
        </c:scaling>
        <c:delete val="0"/>
        <c:axPos val="b"/>
        <c:numFmt formatCode="General" sourceLinked="1"/>
        <c:majorTickMark val="out"/>
        <c:minorTickMark val="none"/>
        <c:tickLblPos val="nextTo"/>
        <c:spPr>
          <a:ln w="3367">
            <a:solidFill>
              <a:schemeClr val="tx1"/>
            </a:solidFill>
            <a:prstDash val="solid"/>
          </a:ln>
        </c:spPr>
        <c:txPr>
          <a:bodyPr rot="0" vert="horz"/>
          <a:lstStyle/>
          <a:p>
            <a:pPr>
              <a:defRPr sz="1272"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0"/>
          <c:min val="-2"/>
        </c:scaling>
        <c:delete val="0"/>
        <c:axPos val="l"/>
        <c:majorGridlines>
          <c:spPr>
            <a:ln w="13469">
              <a:solidFill>
                <a:schemeClr val="tx1"/>
              </a:solidFill>
              <a:prstDash val="solid"/>
            </a:ln>
          </c:spPr>
        </c:majorGridlines>
        <c:title>
          <c:tx>
            <c:rich>
              <a:bodyPr/>
              <a:lstStyle/>
              <a:p>
                <a:pPr>
                  <a:defRPr sz="1400" b="1" i="0" u="none" strike="noStrike" baseline="0">
                    <a:solidFill>
                      <a:srgbClr val="000000"/>
                    </a:solidFill>
                    <a:latin typeface="Times New Roman"/>
                    <a:ea typeface="Times New Roman"/>
                    <a:cs typeface="Times New Roman"/>
                  </a:defRPr>
                </a:pPr>
                <a:r>
                  <a:rPr lang="en-US" sz="1400"/>
                  <a:t>Percent</a:t>
                </a:r>
              </a:p>
            </c:rich>
          </c:tx>
          <c:layout>
            <c:manualLayout>
              <c:xMode val="edge"/>
              <c:yMode val="edge"/>
              <c:x val="6.1349847608918161E-3"/>
              <c:y val="0.4663382383324533"/>
            </c:manualLayout>
          </c:layout>
          <c:overlay val="0"/>
          <c:spPr>
            <a:noFill/>
            <a:ln w="26938">
              <a:noFill/>
            </a:ln>
          </c:spPr>
        </c:title>
        <c:numFmt formatCode="General" sourceLinked="1"/>
        <c:majorTickMark val="out"/>
        <c:minorTickMark val="none"/>
        <c:tickLblPos val="nextTo"/>
        <c:spPr>
          <a:ln w="3367">
            <a:solidFill>
              <a:schemeClr val="tx1"/>
            </a:solidFill>
            <a:prstDash val="solid"/>
          </a:ln>
        </c:spPr>
        <c:txPr>
          <a:bodyPr rot="0" vert="horz"/>
          <a:lstStyle/>
          <a:p>
            <a:pPr>
              <a:defRPr sz="1272" b="1" i="0" u="none" strike="noStrike" baseline="0">
                <a:solidFill>
                  <a:schemeClr val="tx1"/>
                </a:solidFill>
                <a:latin typeface="Arial"/>
                <a:ea typeface="Arial"/>
                <a:cs typeface="Arial"/>
              </a:defRPr>
            </a:pPr>
            <a:endParaRPr lang="en-US"/>
          </a:p>
        </c:txPr>
        <c:crossAx val="229175520"/>
        <c:crosses val="autoZero"/>
        <c:crossBetween val="midCat"/>
        <c:majorUnit val="1"/>
        <c:minorUnit val="1"/>
      </c:valAx>
      <c:spPr>
        <a:noFill/>
        <a:ln w="23958">
          <a:noFill/>
        </a:ln>
      </c:spPr>
    </c:plotArea>
    <c:legend>
      <c:legendPos val="r"/>
      <c:layout>
        <c:manualLayout>
          <c:xMode val="edge"/>
          <c:yMode val="edge"/>
          <c:x val="9.2306003395759562E-2"/>
          <c:y val="0.17599741752941264"/>
          <c:w val="0.237554444270691"/>
          <c:h val="0.12151067851212477"/>
        </c:manualLayout>
      </c:layout>
      <c:overlay val="0"/>
      <c:spPr>
        <a:solidFill>
          <a:schemeClr val="bg1"/>
        </a:solidFill>
        <a:ln w="3367">
          <a:solidFill>
            <a:schemeClr val="tx1"/>
          </a:solidFill>
          <a:prstDash val="solid"/>
        </a:ln>
      </c:spPr>
      <c:txPr>
        <a:bodyPr/>
        <a:lstStyle/>
        <a:p>
          <a:pPr>
            <a:defRPr sz="1167"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40407">
      <a:solidFill>
        <a:schemeClr val="tx1"/>
      </a:solidFill>
      <a:prstDash val="solid"/>
    </a:ln>
  </c:spPr>
  <c:txPr>
    <a:bodyPr/>
    <a:lstStyle/>
    <a:p>
      <a:pPr>
        <a:defRPr sz="1935" b="1" i="0" u="none" strike="noStrike" baseline="0">
          <a:solidFill>
            <a:schemeClr val="tx1"/>
          </a:solidFill>
          <a:latin typeface="Arial"/>
          <a:ea typeface="Arial"/>
          <a:cs typeface="Arial"/>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Times New Roman" panose="02020603050405020304" pitchFamily="18" charset="0"/>
                <a:ea typeface="Arial"/>
                <a:cs typeface="Times New Roman" panose="02020603050405020304" pitchFamily="18" charset="0"/>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Personal Savings Rate</a:t>
            </a:r>
          </a:p>
          <a:p>
            <a:pPr>
              <a:defRPr sz="2400" b="1" i="0" u="none" strike="noStrike" baseline="0">
                <a:solidFill>
                  <a:srgbClr val="000000"/>
                </a:solidFill>
                <a:latin typeface="Times New Roman" panose="02020603050405020304" pitchFamily="18" charset="0"/>
                <a:ea typeface="Arial"/>
                <a:cs typeface="Times New Roman" panose="02020603050405020304" pitchFamily="18" charset="0"/>
              </a:defRPr>
            </a:pPr>
            <a:r>
              <a:rPr lang="en-US" sz="1800" b="0" i="0" u="none" strike="noStrike" baseline="0">
                <a:solidFill>
                  <a:srgbClr val="000000"/>
                </a:solidFill>
                <a:latin typeface="Times New Roman" panose="02020603050405020304" pitchFamily="18" charset="0"/>
                <a:cs typeface="Times New Roman" panose="02020603050405020304" pitchFamily="18" charset="0"/>
              </a:rPr>
              <a:t>[3-month moving average (Personal Savings/DPI)] </a:t>
            </a:r>
          </a:p>
        </c:rich>
      </c:tx>
      <c:layout>
        <c:manualLayout>
          <c:xMode val="edge"/>
          <c:yMode val="edge"/>
          <c:x val="0.24960205064295021"/>
          <c:y val="1.2275973092082729E-2"/>
        </c:manualLayout>
      </c:layout>
      <c:overlay val="0"/>
      <c:spPr>
        <a:noFill/>
        <a:ln w="24294">
          <a:noFill/>
        </a:ln>
      </c:spPr>
    </c:title>
    <c:autoTitleDeleted val="0"/>
    <c:plotArea>
      <c:layout>
        <c:manualLayout>
          <c:layoutTarget val="inner"/>
          <c:xMode val="edge"/>
          <c:yMode val="edge"/>
          <c:x val="7.8028747433264892E-2"/>
          <c:y val="0.15527174147863804"/>
          <c:w val="0.84804928131416835"/>
          <c:h val="0.77314932487346266"/>
        </c:manualLayout>
      </c:layout>
      <c:areaChart>
        <c:grouping val="stacked"/>
        <c:varyColors val="0"/>
        <c:ser>
          <c:idx val="0"/>
          <c:order val="0"/>
          <c:tx>
            <c:strRef>
              <c:f>Sheet1!$B$1</c:f>
              <c:strCache>
                <c:ptCount val="1"/>
                <c:pt idx="0">
                  <c:v>Savings Rate (LHS)</c:v>
                </c:pt>
              </c:strCache>
            </c:strRef>
          </c:tx>
          <c:spPr>
            <a:solidFill>
              <a:schemeClr val="accent2">
                <a:lumMod val="60000"/>
                <a:lumOff val="40000"/>
              </a:schemeClr>
            </a:solidFill>
            <a:ln w="12148">
              <a:solidFill>
                <a:schemeClr val="accent1"/>
              </a:solidFill>
              <a:prstDash val="solid"/>
            </a:ln>
          </c:spP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Sheet1!$B$2:$B$314</c:f>
              <c:numCache>
                <c:formatCode>General</c:formatCode>
                <c:ptCount val="313"/>
                <c:pt idx="0">
                  <c:v>4.0999999999999996</c:v>
                </c:pt>
                <c:pt idx="1">
                  <c:v>4.0999999999999996</c:v>
                </c:pt>
                <c:pt idx="2">
                  <c:v>4.0999999999999996</c:v>
                </c:pt>
                <c:pt idx="3">
                  <c:v>4</c:v>
                </c:pt>
                <c:pt idx="4">
                  <c:v>4.0999999999999996</c:v>
                </c:pt>
                <c:pt idx="5">
                  <c:v>4.3</c:v>
                </c:pt>
                <c:pt idx="6">
                  <c:v>4.4000000000000004</c:v>
                </c:pt>
                <c:pt idx="7">
                  <c:v>4.5999999999999996</c:v>
                </c:pt>
                <c:pt idx="8">
                  <c:v>4.5</c:v>
                </c:pt>
                <c:pt idx="9">
                  <c:v>4.4000000000000004</c:v>
                </c:pt>
                <c:pt idx="10">
                  <c:v>4.2</c:v>
                </c:pt>
                <c:pt idx="11">
                  <c:v>4.2</c:v>
                </c:pt>
                <c:pt idx="12">
                  <c:v>4.3</c:v>
                </c:pt>
                <c:pt idx="13">
                  <c:v>4.4000000000000004</c:v>
                </c:pt>
                <c:pt idx="14">
                  <c:v>4.7</c:v>
                </c:pt>
                <c:pt idx="15">
                  <c:v>4.8</c:v>
                </c:pt>
                <c:pt idx="16">
                  <c:v>4.7</c:v>
                </c:pt>
                <c:pt idx="17">
                  <c:v>4.4000000000000004</c:v>
                </c:pt>
                <c:pt idx="18">
                  <c:v>4.5999999999999996</c:v>
                </c:pt>
                <c:pt idx="19">
                  <c:v>5.4</c:v>
                </c:pt>
                <c:pt idx="20">
                  <c:v>6.3</c:v>
                </c:pt>
                <c:pt idx="21">
                  <c:v>5.4</c:v>
                </c:pt>
                <c:pt idx="22">
                  <c:v>4.4000000000000004</c:v>
                </c:pt>
                <c:pt idx="23">
                  <c:v>3.3</c:v>
                </c:pt>
                <c:pt idx="24">
                  <c:v>4.2</c:v>
                </c:pt>
                <c:pt idx="25">
                  <c:v>4.9000000000000004</c:v>
                </c:pt>
                <c:pt idx="26">
                  <c:v>5.5</c:v>
                </c:pt>
                <c:pt idx="27">
                  <c:v>5.4</c:v>
                </c:pt>
                <c:pt idx="28">
                  <c:v>5.7</c:v>
                </c:pt>
                <c:pt idx="29">
                  <c:v>5.9</c:v>
                </c:pt>
                <c:pt idx="30">
                  <c:v>5.8</c:v>
                </c:pt>
                <c:pt idx="31">
                  <c:v>5.5</c:v>
                </c:pt>
                <c:pt idx="32">
                  <c:v>5.4</c:v>
                </c:pt>
                <c:pt idx="33">
                  <c:v>5.5</c:v>
                </c:pt>
                <c:pt idx="34">
                  <c:v>5.7</c:v>
                </c:pt>
                <c:pt idx="35">
                  <c:v>5.5</c:v>
                </c:pt>
                <c:pt idx="36">
                  <c:v>5.4</c:v>
                </c:pt>
                <c:pt idx="37">
                  <c:v>5.3</c:v>
                </c:pt>
                <c:pt idx="38">
                  <c:v>5.0999999999999996</c:v>
                </c:pt>
                <c:pt idx="39">
                  <c:v>5</c:v>
                </c:pt>
                <c:pt idx="40">
                  <c:v>5.0999999999999996</c:v>
                </c:pt>
                <c:pt idx="41">
                  <c:v>5.0999999999999996</c:v>
                </c:pt>
                <c:pt idx="42">
                  <c:v>5.4</c:v>
                </c:pt>
                <c:pt idx="43">
                  <c:v>5.6</c:v>
                </c:pt>
                <c:pt idx="44">
                  <c:v>5.5</c:v>
                </c:pt>
                <c:pt idx="45">
                  <c:v>5.2</c:v>
                </c:pt>
                <c:pt idx="46">
                  <c:v>5</c:v>
                </c:pt>
                <c:pt idx="47">
                  <c:v>5</c:v>
                </c:pt>
                <c:pt idx="48">
                  <c:v>4.9000000000000004</c:v>
                </c:pt>
                <c:pt idx="49">
                  <c:v>4.7</c:v>
                </c:pt>
                <c:pt idx="50">
                  <c:v>4.5999999999999996</c:v>
                </c:pt>
                <c:pt idx="51">
                  <c:v>4.7</c:v>
                </c:pt>
                <c:pt idx="52">
                  <c:v>4.7</c:v>
                </c:pt>
                <c:pt idx="53">
                  <c:v>5</c:v>
                </c:pt>
                <c:pt idx="54">
                  <c:v>5</c:v>
                </c:pt>
                <c:pt idx="55">
                  <c:v>4.9000000000000004</c:v>
                </c:pt>
                <c:pt idx="56">
                  <c:v>4.5</c:v>
                </c:pt>
                <c:pt idx="57">
                  <c:v>4.2</c:v>
                </c:pt>
                <c:pt idx="58">
                  <c:v>3.8</c:v>
                </c:pt>
                <c:pt idx="59">
                  <c:v>4.5</c:v>
                </c:pt>
                <c:pt idx="60">
                  <c:v>4.0999999999999996</c:v>
                </c:pt>
                <c:pt idx="61">
                  <c:v>3.7</c:v>
                </c:pt>
                <c:pt idx="62">
                  <c:v>2.5</c:v>
                </c:pt>
                <c:pt idx="63">
                  <c:v>2.2999999999999998</c:v>
                </c:pt>
                <c:pt idx="64">
                  <c:v>2.4</c:v>
                </c:pt>
                <c:pt idx="65">
                  <c:v>2.2000000000000002</c:v>
                </c:pt>
                <c:pt idx="66">
                  <c:v>2</c:v>
                </c:pt>
                <c:pt idx="67">
                  <c:v>1.8</c:v>
                </c:pt>
                <c:pt idx="68">
                  <c:v>1.8</c:v>
                </c:pt>
                <c:pt idx="69">
                  <c:v>2.1</c:v>
                </c:pt>
                <c:pt idx="70">
                  <c:v>2.2999999999999998</c:v>
                </c:pt>
                <c:pt idx="71">
                  <c:v>2.5</c:v>
                </c:pt>
                <c:pt idx="72">
                  <c:v>2.7</c:v>
                </c:pt>
                <c:pt idx="73">
                  <c:v>2.9</c:v>
                </c:pt>
                <c:pt idx="74">
                  <c:v>3.2</c:v>
                </c:pt>
                <c:pt idx="75">
                  <c:v>3.2</c:v>
                </c:pt>
                <c:pt idx="76">
                  <c:v>3.1</c:v>
                </c:pt>
                <c:pt idx="77">
                  <c:v>3</c:v>
                </c:pt>
                <c:pt idx="78">
                  <c:v>2.7</c:v>
                </c:pt>
                <c:pt idx="79">
                  <c:v>2.6</c:v>
                </c:pt>
                <c:pt idx="80">
                  <c:v>2.4</c:v>
                </c:pt>
                <c:pt idx="81">
                  <c:v>2.4</c:v>
                </c:pt>
                <c:pt idx="82">
                  <c:v>2.5</c:v>
                </c:pt>
                <c:pt idx="83">
                  <c:v>2.6</c:v>
                </c:pt>
                <c:pt idx="84">
                  <c:v>2.6</c:v>
                </c:pt>
                <c:pt idx="85">
                  <c:v>2.6</c:v>
                </c:pt>
                <c:pt idx="86">
                  <c:v>2.7</c:v>
                </c:pt>
                <c:pt idx="87">
                  <c:v>2.9</c:v>
                </c:pt>
                <c:pt idx="88">
                  <c:v>2.9</c:v>
                </c:pt>
                <c:pt idx="89">
                  <c:v>2.8</c:v>
                </c:pt>
                <c:pt idx="90">
                  <c:v>2.7</c:v>
                </c:pt>
                <c:pt idx="91">
                  <c:v>2.5</c:v>
                </c:pt>
                <c:pt idx="92">
                  <c:v>2.4</c:v>
                </c:pt>
                <c:pt idx="93">
                  <c:v>2.2000000000000002</c:v>
                </c:pt>
                <c:pt idx="94">
                  <c:v>2.1</c:v>
                </c:pt>
                <c:pt idx="95">
                  <c:v>2.2000000000000002</c:v>
                </c:pt>
                <c:pt idx="96">
                  <c:v>2.2999999999999998</c:v>
                </c:pt>
                <c:pt idx="97">
                  <c:v>2.7</c:v>
                </c:pt>
                <c:pt idx="98">
                  <c:v>2.8</c:v>
                </c:pt>
                <c:pt idx="99">
                  <c:v>2.8</c:v>
                </c:pt>
                <c:pt idx="100">
                  <c:v>4</c:v>
                </c:pt>
                <c:pt idx="101">
                  <c:v>4.5999999999999996</c:v>
                </c:pt>
                <c:pt idx="102">
                  <c:v>5</c:v>
                </c:pt>
                <c:pt idx="103">
                  <c:v>3.8</c:v>
                </c:pt>
                <c:pt idx="104">
                  <c:v>3.5</c:v>
                </c:pt>
                <c:pt idx="105">
                  <c:v>4</c:v>
                </c:pt>
                <c:pt idx="106">
                  <c:v>4.9000000000000004</c:v>
                </c:pt>
                <c:pt idx="107">
                  <c:v>5.6</c:v>
                </c:pt>
                <c:pt idx="108">
                  <c:v>5.9</c:v>
                </c:pt>
                <c:pt idx="109">
                  <c:v>5.7</c:v>
                </c:pt>
                <c:pt idx="110">
                  <c:v>5.7</c:v>
                </c:pt>
                <c:pt idx="111">
                  <c:v>5.9</c:v>
                </c:pt>
                <c:pt idx="112">
                  <c:v>6.7</c:v>
                </c:pt>
                <c:pt idx="113">
                  <c:v>6.8</c:v>
                </c:pt>
                <c:pt idx="114">
                  <c:v>6.4</c:v>
                </c:pt>
                <c:pt idx="115">
                  <c:v>5.3</c:v>
                </c:pt>
                <c:pt idx="116">
                  <c:v>5.0999999999999996</c:v>
                </c:pt>
                <c:pt idx="117">
                  <c:v>5</c:v>
                </c:pt>
                <c:pt idx="118">
                  <c:v>5.4</c:v>
                </c:pt>
                <c:pt idx="119">
                  <c:v>5.3</c:v>
                </c:pt>
                <c:pt idx="120">
                  <c:v>5.5</c:v>
                </c:pt>
                <c:pt idx="121">
                  <c:v>5.4</c:v>
                </c:pt>
                <c:pt idx="122">
                  <c:v>5.4</c:v>
                </c:pt>
                <c:pt idx="123">
                  <c:v>5.5</c:v>
                </c:pt>
                <c:pt idx="124">
                  <c:v>5.9</c:v>
                </c:pt>
                <c:pt idx="125">
                  <c:v>6.2</c:v>
                </c:pt>
                <c:pt idx="126">
                  <c:v>6.2</c:v>
                </c:pt>
                <c:pt idx="127">
                  <c:v>6.2</c:v>
                </c:pt>
                <c:pt idx="128">
                  <c:v>6.1</c:v>
                </c:pt>
                <c:pt idx="129">
                  <c:v>6.1</c:v>
                </c:pt>
                <c:pt idx="130">
                  <c:v>5.9</c:v>
                </c:pt>
                <c:pt idx="131">
                  <c:v>6</c:v>
                </c:pt>
                <c:pt idx="132">
                  <c:v>6.2</c:v>
                </c:pt>
                <c:pt idx="133">
                  <c:v>6.6</c:v>
                </c:pt>
                <c:pt idx="134">
                  <c:v>6.6</c:v>
                </c:pt>
                <c:pt idx="135">
                  <c:v>6.5</c:v>
                </c:pt>
                <c:pt idx="136">
                  <c:v>6.3</c:v>
                </c:pt>
                <c:pt idx="137">
                  <c:v>6.4</c:v>
                </c:pt>
                <c:pt idx="138">
                  <c:v>6.5</c:v>
                </c:pt>
                <c:pt idx="139">
                  <c:v>6.6</c:v>
                </c:pt>
                <c:pt idx="140">
                  <c:v>6.6</c:v>
                </c:pt>
                <c:pt idx="141">
                  <c:v>6.5</c:v>
                </c:pt>
                <c:pt idx="142">
                  <c:v>6.4</c:v>
                </c:pt>
                <c:pt idx="143">
                  <c:v>6.6</c:v>
                </c:pt>
                <c:pt idx="144">
                  <c:v>7</c:v>
                </c:pt>
                <c:pt idx="145">
                  <c:v>7.3</c:v>
                </c:pt>
                <c:pt idx="146">
                  <c:v>7.4</c:v>
                </c:pt>
                <c:pt idx="147">
                  <c:v>7.6</c:v>
                </c:pt>
                <c:pt idx="148">
                  <c:v>7.8</c:v>
                </c:pt>
                <c:pt idx="149">
                  <c:v>7.9</c:v>
                </c:pt>
                <c:pt idx="150">
                  <c:v>7.6</c:v>
                </c:pt>
                <c:pt idx="151">
                  <c:v>7.2</c:v>
                </c:pt>
                <c:pt idx="152">
                  <c:v>7</c:v>
                </c:pt>
                <c:pt idx="153">
                  <c:v>7.2</c:v>
                </c:pt>
                <c:pt idx="154">
                  <c:v>7.9</c:v>
                </c:pt>
                <c:pt idx="155">
                  <c:v>9.1</c:v>
                </c:pt>
                <c:pt idx="156">
                  <c:v>8.1999999999999993</c:v>
                </c:pt>
                <c:pt idx="157">
                  <c:v>6.8</c:v>
                </c:pt>
                <c:pt idx="158">
                  <c:v>4.8</c:v>
                </c:pt>
                <c:pt idx="159">
                  <c:v>4.9000000000000004</c:v>
                </c:pt>
                <c:pt idx="160">
                  <c:v>5.0999999999999996</c:v>
                </c:pt>
                <c:pt idx="161">
                  <c:v>5.3</c:v>
                </c:pt>
                <c:pt idx="162">
                  <c:v>5.3</c:v>
                </c:pt>
                <c:pt idx="163">
                  <c:v>5.3</c:v>
                </c:pt>
                <c:pt idx="164">
                  <c:v>5.2</c:v>
                </c:pt>
                <c:pt idx="165">
                  <c:v>5.0999999999999996</c:v>
                </c:pt>
                <c:pt idx="166">
                  <c:v>4.8</c:v>
                </c:pt>
                <c:pt idx="167">
                  <c:v>4.5999999999999996</c:v>
                </c:pt>
                <c:pt idx="168">
                  <c:v>4.7</c:v>
                </c:pt>
                <c:pt idx="169">
                  <c:v>5</c:v>
                </c:pt>
                <c:pt idx="170">
                  <c:v>5.2</c:v>
                </c:pt>
                <c:pt idx="171">
                  <c:v>5.3</c:v>
                </c:pt>
                <c:pt idx="172">
                  <c:v>5.4</c:v>
                </c:pt>
                <c:pt idx="173">
                  <c:v>5.5</c:v>
                </c:pt>
                <c:pt idx="174">
                  <c:v>5.6</c:v>
                </c:pt>
                <c:pt idx="175">
                  <c:v>5.5</c:v>
                </c:pt>
                <c:pt idx="176">
                  <c:v>5.4</c:v>
                </c:pt>
                <c:pt idx="177">
                  <c:v>5.4</c:v>
                </c:pt>
                <c:pt idx="178">
                  <c:v>5.5</c:v>
                </c:pt>
                <c:pt idx="179">
                  <c:v>5.7</c:v>
                </c:pt>
                <c:pt idx="180">
                  <c:v>6</c:v>
                </c:pt>
                <c:pt idx="181">
                  <c:v>6.2</c:v>
                </c:pt>
                <c:pt idx="182">
                  <c:v>6.2</c:v>
                </c:pt>
                <c:pt idx="183">
                  <c:v>6.1</c:v>
                </c:pt>
                <c:pt idx="184">
                  <c:v>5.9</c:v>
                </c:pt>
                <c:pt idx="185">
                  <c:v>5.8</c:v>
                </c:pt>
                <c:pt idx="186">
                  <c:v>5.7</c:v>
                </c:pt>
                <c:pt idx="187">
                  <c:v>5.6</c:v>
                </c:pt>
                <c:pt idx="188">
                  <c:v>5.7</c:v>
                </c:pt>
                <c:pt idx="189">
                  <c:v>5.7</c:v>
                </c:pt>
                <c:pt idx="190">
                  <c:v>5.7</c:v>
                </c:pt>
                <c:pt idx="191">
                  <c:v>5.7</c:v>
                </c:pt>
                <c:pt idx="192">
                  <c:v>5.8</c:v>
                </c:pt>
                <c:pt idx="193">
                  <c:v>5.8</c:v>
                </c:pt>
                <c:pt idx="194">
                  <c:v>5.9</c:v>
                </c:pt>
                <c:pt idx="195">
                  <c:v>5.7</c:v>
                </c:pt>
                <c:pt idx="196">
                  <c:v>5.6</c:v>
                </c:pt>
                <c:pt idx="197">
                  <c:v>5.2</c:v>
                </c:pt>
                <c:pt idx="198">
                  <c:v>5.0999999999999996</c:v>
                </c:pt>
                <c:pt idx="199">
                  <c:v>5</c:v>
                </c:pt>
                <c:pt idx="200">
                  <c:v>5.0999999999999996</c:v>
                </c:pt>
                <c:pt idx="201">
                  <c:v>5.2</c:v>
                </c:pt>
                <c:pt idx="202">
                  <c:v>5.3</c:v>
                </c:pt>
                <c:pt idx="203">
                  <c:v>5.2</c:v>
                </c:pt>
                <c:pt idx="204">
                  <c:v>5.2</c:v>
                </c:pt>
                <c:pt idx="205">
                  <c:v>5.3</c:v>
                </c:pt>
                <c:pt idx="206">
                  <c:v>5.5</c:v>
                </c:pt>
                <c:pt idx="207">
                  <c:v>5.6</c:v>
                </c:pt>
                <c:pt idx="208">
                  <c:v>5.9</c:v>
                </c:pt>
                <c:pt idx="209">
                  <c:v>6</c:v>
                </c:pt>
                <c:pt idx="210">
                  <c:v>6.1</c:v>
                </c:pt>
                <c:pt idx="211">
                  <c:v>6</c:v>
                </c:pt>
                <c:pt idx="212">
                  <c:v>6</c:v>
                </c:pt>
                <c:pt idx="213">
                  <c:v>6</c:v>
                </c:pt>
                <c:pt idx="214">
                  <c:v>5.8</c:v>
                </c:pt>
                <c:pt idx="215">
                  <c:v>5.5</c:v>
                </c:pt>
                <c:pt idx="216">
                  <c:v>5.4</c:v>
                </c:pt>
                <c:pt idx="217">
                  <c:v>5.5</c:v>
                </c:pt>
                <c:pt idx="218">
                  <c:v>5.8</c:v>
                </c:pt>
                <c:pt idx="219">
                  <c:v>5.9</c:v>
                </c:pt>
                <c:pt idx="220">
                  <c:v>6</c:v>
                </c:pt>
                <c:pt idx="221">
                  <c:v>6.1</c:v>
                </c:pt>
                <c:pt idx="222">
                  <c:v>6.3</c:v>
                </c:pt>
                <c:pt idx="223">
                  <c:v>6.5</c:v>
                </c:pt>
                <c:pt idx="224">
                  <c:v>6.6</c:v>
                </c:pt>
                <c:pt idx="225">
                  <c:v>6.7</c:v>
                </c:pt>
                <c:pt idx="226">
                  <c:v>6.7</c:v>
                </c:pt>
                <c:pt idx="227">
                  <c:v>7.2</c:v>
                </c:pt>
                <c:pt idx="228">
                  <c:v>7.7</c:v>
                </c:pt>
                <c:pt idx="229">
                  <c:v>8.4</c:v>
                </c:pt>
                <c:pt idx="230">
                  <c:v>8.1999999999999993</c:v>
                </c:pt>
                <c:pt idx="231">
                  <c:v>8</c:v>
                </c:pt>
                <c:pt idx="232">
                  <c:v>7.6</c:v>
                </c:pt>
                <c:pt idx="233">
                  <c:v>7.4</c:v>
                </c:pt>
                <c:pt idx="234">
                  <c:v>7.1</c:v>
                </c:pt>
                <c:pt idx="235">
                  <c:v>7</c:v>
                </c:pt>
                <c:pt idx="236">
                  <c:v>7</c:v>
                </c:pt>
                <c:pt idx="237">
                  <c:v>7.2</c:v>
                </c:pt>
                <c:pt idx="238">
                  <c:v>7.2</c:v>
                </c:pt>
                <c:pt idx="239">
                  <c:v>6.9</c:v>
                </c:pt>
                <c:pt idx="240">
                  <c:v>6.9</c:v>
                </c:pt>
                <c:pt idx="241">
                  <c:v>7.1</c:v>
                </c:pt>
                <c:pt idx="242">
                  <c:v>9.1</c:v>
                </c:pt>
                <c:pt idx="243">
                  <c:v>17.399999999999999</c:v>
                </c:pt>
                <c:pt idx="244">
                  <c:v>22.4</c:v>
                </c:pt>
                <c:pt idx="245">
                  <c:v>24.4</c:v>
                </c:pt>
                <c:pt idx="246">
                  <c:v>19.7</c:v>
                </c:pt>
                <c:pt idx="247">
                  <c:v>16.8</c:v>
                </c:pt>
                <c:pt idx="248">
                  <c:v>15</c:v>
                </c:pt>
                <c:pt idx="249">
                  <c:v>13.3</c:v>
                </c:pt>
                <c:pt idx="250">
                  <c:v>12.7</c:v>
                </c:pt>
                <c:pt idx="251">
                  <c:v>12.3</c:v>
                </c:pt>
                <c:pt idx="252">
                  <c:v>14.5</c:v>
                </c:pt>
                <c:pt idx="253">
                  <c:v>14.7</c:v>
                </c:pt>
                <c:pt idx="254">
                  <c:v>19.399999999999999</c:v>
                </c:pt>
                <c:pt idx="255">
                  <c:v>17.100000000000001</c:v>
                </c:pt>
                <c:pt idx="256">
                  <c:v>16.100000000000001</c:v>
                </c:pt>
                <c:pt idx="257">
                  <c:v>10.3</c:v>
                </c:pt>
                <c:pt idx="258">
                  <c:v>9.3000000000000007</c:v>
                </c:pt>
                <c:pt idx="259">
                  <c:v>8.9</c:v>
                </c:pt>
                <c:pt idx="260">
                  <c:v>8.4</c:v>
                </c:pt>
                <c:pt idx="261">
                  <c:v>7.5</c:v>
                </c:pt>
                <c:pt idx="262">
                  <c:v>6.7</c:v>
                </c:pt>
                <c:pt idx="263">
                  <c:v>6.3</c:v>
                </c:pt>
                <c:pt idx="264">
                  <c:v>5.5</c:v>
                </c:pt>
                <c:pt idx="265">
                  <c:v>4.8</c:v>
                </c:pt>
                <c:pt idx="266">
                  <c:v>3.9</c:v>
                </c:pt>
                <c:pt idx="267">
                  <c:v>3.5</c:v>
                </c:pt>
                <c:pt idx="268">
                  <c:v>3.2</c:v>
                </c:pt>
                <c:pt idx="269">
                  <c:v>3</c:v>
                </c:pt>
                <c:pt idx="270">
                  <c:v>3.1</c:v>
                </c:pt>
                <c:pt idx="271">
                  <c:v>3.1</c:v>
                </c:pt>
                <c:pt idx="272">
                  <c:v>3.2</c:v>
                </c:pt>
                <c:pt idx="273">
                  <c:v>3.1</c:v>
                </c:pt>
                <c:pt idx="274">
                  <c:v>3.1</c:v>
                </c:pt>
                <c:pt idx="275">
                  <c:v>3.2</c:v>
                </c:pt>
                <c:pt idx="276">
                  <c:v>3.8</c:v>
                </c:pt>
                <c:pt idx="277">
                  <c:v>4.2</c:v>
                </c:pt>
                <c:pt idx="278">
                  <c:v>4.7</c:v>
                </c:pt>
                <c:pt idx="279">
                  <c:v>5</c:v>
                </c:pt>
                <c:pt idx="280">
                  <c:v>5.2</c:v>
                </c:pt>
                <c:pt idx="281">
                  <c:v>5.0999999999999996</c:v>
                </c:pt>
                <c:pt idx="282">
                  <c:v>4.9000000000000004</c:v>
                </c:pt>
                <c:pt idx="283">
                  <c:v>4.8</c:v>
                </c:pt>
                <c:pt idx="284">
                  <c:v>4.5999999999999996</c:v>
                </c:pt>
                <c:pt idx="285">
                  <c:v>4.5</c:v>
                </c:pt>
                <c:pt idx="286">
                  <c:v>4.5</c:v>
                </c:pt>
                <c:pt idx="287">
                  <c:v>4.5</c:v>
                </c:pt>
                <c:pt idx="288">
                  <c:v>4.8</c:v>
                </c:pt>
                <c:pt idx="289">
                  <c:v>5.0999999999999996</c:v>
                </c:pt>
                <c:pt idx="290">
                  <c:v>5.4</c:v>
                </c:pt>
                <c:pt idx="291">
                  <c:v>5.2</c:v>
                </c:pt>
                <c:pt idx="292">
                  <c:v>5.0999999999999996</c:v>
                </c:pt>
                <c:pt idx="293">
                  <c:v>4.9000000000000004</c:v>
                </c:pt>
                <c:pt idx="294">
                  <c:v>4.7</c:v>
                </c:pt>
                <c:pt idx="295">
                  <c:v>4.4000000000000004</c:v>
                </c:pt>
                <c:pt idx="296">
                  <c:v>4.0999999999999996</c:v>
                </c:pt>
                <c:pt idx="297">
                  <c:v>4</c:v>
                </c:pt>
                <c:pt idx="298">
                  <c:v>3.9</c:v>
                </c:pt>
                <c:pt idx="299">
                  <c:v>3.8</c:v>
                </c:pt>
                <c:pt idx="300">
                  <c:v>3.8</c:v>
                </c:pt>
                <c:pt idx="301">
                  <c:v>4</c:v>
                </c:pt>
                <c:pt idx="302">
                  <c:v>4.3</c:v>
                </c:pt>
                <c:pt idx="303">
                  <c:v>4.5</c:v>
                </c:pt>
              </c:numCache>
            </c:numRef>
          </c:val>
          <c:extLst>
            <c:ext xmlns:c16="http://schemas.microsoft.com/office/drawing/2014/chart" uri="{C3380CC4-5D6E-409C-BE32-E72D297353CC}">
              <c16:uniqueId val="{00000000-0FA8-4244-A15C-37F9A86DB6E6}"/>
            </c:ext>
          </c:extLst>
        </c:ser>
        <c:ser>
          <c:idx val="1"/>
          <c:order val="2"/>
          <c:tx>
            <c:strRef>
              <c:f>Sheet1!$C$1</c:f>
              <c:strCache>
                <c:ptCount val="1"/>
                <c:pt idx="0">
                  <c:v>Recession</c:v>
                </c:pt>
              </c:strCache>
            </c:strRef>
          </c:tx>
          <c:spPr>
            <a:solidFill>
              <a:srgbClr val="FF0000"/>
            </a:solidFill>
            <a:ln w="12148">
              <a:solidFill>
                <a:schemeClr val="bg2"/>
              </a:solidFill>
              <a:prstDash val="solid"/>
            </a:ln>
          </c:spP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Sheet1!$C$2:$C$314</c:f>
              <c:numCache>
                <c:formatCode>General</c:formatCode>
                <c:ptCount val="313"/>
                <c:pt idx="14">
                  <c:v>30</c:v>
                </c:pt>
                <c:pt idx="15">
                  <c:v>30</c:v>
                </c:pt>
                <c:pt idx="16">
                  <c:v>30</c:v>
                </c:pt>
                <c:pt idx="17">
                  <c:v>30</c:v>
                </c:pt>
                <c:pt idx="18">
                  <c:v>30</c:v>
                </c:pt>
                <c:pt idx="19">
                  <c:v>30</c:v>
                </c:pt>
                <c:pt idx="20">
                  <c:v>30</c:v>
                </c:pt>
                <c:pt idx="21">
                  <c:v>30</c:v>
                </c:pt>
                <c:pt idx="22">
                  <c:v>30</c:v>
                </c:pt>
                <c:pt idx="23">
                  <c:v>30</c:v>
                </c:pt>
                <c:pt idx="24">
                  <c:v>30</c:v>
                </c:pt>
                <c:pt idx="95">
                  <c:v>30</c:v>
                </c:pt>
                <c:pt idx="96">
                  <c:v>30</c:v>
                </c:pt>
                <c:pt idx="97">
                  <c:v>30</c:v>
                </c:pt>
                <c:pt idx="98">
                  <c:v>30</c:v>
                </c:pt>
                <c:pt idx="99">
                  <c:v>30</c:v>
                </c:pt>
                <c:pt idx="100">
                  <c:v>30</c:v>
                </c:pt>
                <c:pt idx="101">
                  <c:v>30</c:v>
                </c:pt>
                <c:pt idx="102">
                  <c:v>30</c:v>
                </c:pt>
                <c:pt idx="103">
                  <c:v>30</c:v>
                </c:pt>
                <c:pt idx="104">
                  <c:v>30</c:v>
                </c:pt>
                <c:pt idx="105">
                  <c:v>30</c:v>
                </c:pt>
                <c:pt idx="106">
                  <c:v>30</c:v>
                </c:pt>
                <c:pt idx="107">
                  <c:v>30</c:v>
                </c:pt>
                <c:pt idx="108">
                  <c:v>30</c:v>
                </c:pt>
                <c:pt idx="109">
                  <c:v>30</c:v>
                </c:pt>
                <c:pt idx="110">
                  <c:v>30</c:v>
                </c:pt>
                <c:pt idx="111">
                  <c:v>30</c:v>
                </c:pt>
                <c:pt idx="112">
                  <c:v>30</c:v>
                </c:pt>
                <c:pt idx="113">
                  <c:v>30</c:v>
                </c:pt>
                <c:pt idx="242">
                  <c:v>30</c:v>
                </c:pt>
                <c:pt idx="243">
                  <c:v>30</c:v>
                </c:pt>
                <c:pt idx="244">
                  <c:v>30</c:v>
                </c:pt>
              </c:numCache>
            </c:numRef>
          </c:val>
          <c:extLst>
            <c:ext xmlns:c16="http://schemas.microsoft.com/office/drawing/2014/chart" uri="{C3380CC4-5D6E-409C-BE32-E72D297353CC}">
              <c16:uniqueId val="{00000001-0FA8-4244-A15C-37F9A86DB6E6}"/>
            </c:ext>
          </c:extLst>
        </c:ser>
        <c:dLbls>
          <c:showLegendKey val="0"/>
          <c:showVal val="0"/>
          <c:showCatName val="0"/>
          <c:showSerName val="0"/>
          <c:showPercent val="0"/>
          <c:showBubbleSize val="0"/>
        </c:dLbls>
        <c:axId val="226823024"/>
        <c:axId val="1"/>
      </c:areaChart>
      <c:lineChart>
        <c:grouping val="standard"/>
        <c:varyColors val="0"/>
        <c:ser>
          <c:idx val="2"/>
          <c:order val="3"/>
          <c:tx>
            <c:strRef>
              <c:f>Sheet1!$D$1</c:f>
              <c:strCache>
                <c:ptCount val="1"/>
                <c:pt idx="0">
                  <c:v>6% Long Run Savings Rate</c:v>
                </c:pt>
              </c:strCache>
            </c:strRef>
          </c:tx>
          <c:spPr>
            <a:ln w="12148">
              <a:solidFill>
                <a:srgbClr val="FAE07E"/>
              </a:solidFill>
              <a:prstDash val="solid"/>
            </a:ln>
          </c:spPr>
          <c:marker>
            <c:symbol val="triangle"/>
            <c:size val="4"/>
            <c:spPr>
              <a:solidFill>
                <a:schemeClr val="tx2">
                  <a:lumMod val="75000"/>
                </a:schemeClr>
              </a:solidFill>
              <a:ln>
                <a:solidFill>
                  <a:srgbClr val="FFC000"/>
                </a:solidFill>
                <a:prstDash val="solid"/>
              </a:ln>
            </c:spPr>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Sheet1!$D$2:$D$314</c:f>
              <c:numCache>
                <c:formatCode>General</c:formatCode>
                <c:ptCount val="313"/>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c:v>
                </c:pt>
                <c:pt idx="34">
                  <c:v>6</c:v>
                </c:pt>
                <c:pt idx="35">
                  <c:v>6</c:v>
                </c:pt>
                <c:pt idx="36">
                  <c:v>6</c:v>
                </c:pt>
                <c:pt idx="37">
                  <c:v>6</c:v>
                </c:pt>
                <c:pt idx="38">
                  <c:v>6</c:v>
                </c:pt>
                <c:pt idx="39">
                  <c:v>6</c:v>
                </c:pt>
                <c:pt idx="40">
                  <c:v>6</c:v>
                </c:pt>
                <c:pt idx="41">
                  <c:v>6</c:v>
                </c:pt>
                <c:pt idx="42">
                  <c:v>6</c:v>
                </c:pt>
                <c:pt idx="43">
                  <c:v>6</c:v>
                </c:pt>
                <c:pt idx="44">
                  <c:v>6</c:v>
                </c:pt>
                <c:pt idx="45">
                  <c:v>6</c:v>
                </c:pt>
                <c:pt idx="46">
                  <c:v>6</c:v>
                </c:pt>
                <c:pt idx="47">
                  <c:v>6</c:v>
                </c:pt>
                <c:pt idx="48">
                  <c:v>6</c:v>
                </c:pt>
                <c:pt idx="49">
                  <c:v>6</c:v>
                </c:pt>
                <c:pt idx="50">
                  <c:v>6</c:v>
                </c:pt>
                <c:pt idx="51">
                  <c:v>6</c:v>
                </c:pt>
                <c:pt idx="52">
                  <c:v>6</c:v>
                </c:pt>
                <c:pt idx="53">
                  <c:v>6</c:v>
                </c:pt>
                <c:pt idx="54">
                  <c:v>6</c:v>
                </c:pt>
                <c:pt idx="55">
                  <c:v>6</c:v>
                </c:pt>
                <c:pt idx="56">
                  <c:v>6</c:v>
                </c:pt>
                <c:pt idx="57">
                  <c:v>6</c:v>
                </c:pt>
                <c:pt idx="58">
                  <c:v>6</c:v>
                </c:pt>
                <c:pt idx="59">
                  <c:v>6</c:v>
                </c:pt>
                <c:pt idx="60">
                  <c:v>6</c:v>
                </c:pt>
                <c:pt idx="61">
                  <c:v>6</c:v>
                </c:pt>
                <c:pt idx="62">
                  <c:v>6</c:v>
                </c:pt>
                <c:pt idx="63">
                  <c:v>6</c:v>
                </c:pt>
                <c:pt idx="64">
                  <c:v>6</c:v>
                </c:pt>
                <c:pt idx="65">
                  <c:v>6</c:v>
                </c:pt>
                <c:pt idx="66">
                  <c:v>6</c:v>
                </c:pt>
                <c:pt idx="67">
                  <c:v>6</c:v>
                </c:pt>
                <c:pt idx="68">
                  <c:v>6</c:v>
                </c:pt>
                <c:pt idx="69">
                  <c:v>6</c:v>
                </c:pt>
                <c:pt idx="70">
                  <c:v>6</c:v>
                </c:pt>
                <c:pt idx="71">
                  <c:v>6</c:v>
                </c:pt>
                <c:pt idx="72">
                  <c:v>6</c:v>
                </c:pt>
                <c:pt idx="73">
                  <c:v>6</c:v>
                </c:pt>
                <c:pt idx="74">
                  <c:v>6</c:v>
                </c:pt>
                <c:pt idx="75">
                  <c:v>6</c:v>
                </c:pt>
                <c:pt idx="76">
                  <c:v>6</c:v>
                </c:pt>
                <c:pt idx="77">
                  <c:v>6</c:v>
                </c:pt>
                <c:pt idx="78">
                  <c:v>6</c:v>
                </c:pt>
                <c:pt idx="79">
                  <c:v>6</c:v>
                </c:pt>
                <c:pt idx="80">
                  <c:v>6</c:v>
                </c:pt>
                <c:pt idx="81">
                  <c:v>6</c:v>
                </c:pt>
                <c:pt idx="82">
                  <c:v>6</c:v>
                </c:pt>
                <c:pt idx="83">
                  <c:v>6</c:v>
                </c:pt>
                <c:pt idx="84">
                  <c:v>6</c:v>
                </c:pt>
                <c:pt idx="85">
                  <c:v>6</c:v>
                </c:pt>
                <c:pt idx="86">
                  <c:v>6</c:v>
                </c:pt>
                <c:pt idx="87">
                  <c:v>6</c:v>
                </c:pt>
                <c:pt idx="88">
                  <c:v>6</c:v>
                </c:pt>
                <c:pt idx="89">
                  <c:v>6</c:v>
                </c:pt>
                <c:pt idx="90">
                  <c:v>6</c:v>
                </c:pt>
                <c:pt idx="91">
                  <c:v>6</c:v>
                </c:pt>
                <c:pt idx="92">
                  <c:v>6</c:v>
                </c:pt>
                <c:pt idx="93">
                  <c:v>6</c:v>
                </c:pt>
                <c:pt idx="94">
                  <c:v>6</c:v>
                </c:pt>
                <c:pt idx="95">
                  <c:v>6</c:v>
                </c:pt>
                <c:pt idx="96">
                  <c:v>6</c:v>
                </c:pt>
                <c:pt idx="97">
                  <c:v>6</c:v>
                </c:pt>
                <c:pt idx="98">
                  <c:v>6</c:v>
                </c:pt>
                <c:pt idx="99">
                  <c:v>6</c:v>
                </c:pt>
                <c:pt idx="100">
                  <c:v>6</c:v>
                </c:pt>
                <c:pt idx="101">
                  <c:v>6</c:v>
                </c:pt>
                <c:pt idx="102">
                  <c:v>6</c:v>
                </c:pt>
                <c:pt idx="103">
                  <c:v>6</c:v>
                </c:pt>
                <c:pt idx="104">
                  <c:v>6</c:v>
                </c:pt>
                <c:pt idx="105">
                  <c:v>6</c:v>
                </c:pt>
                <c:pt idx="106">
                  <c:v>6</c:v>
                </c:pt>
                <c:pt idx="107">
                  <c:v>6</c:v>
                </c:pt>
                <c:pt idx="108">
                  <c:v>6</c:v>
                </c:pt>
                <c:pt idx="109">
                  <c:v>6</c:v>
                </c:pt>
                <c:pt idx="110">
                  <c:v>6</c:v>
                </c:pt>
                <c:pt idx="111">
                  <c:v>6</c:v>
                </c:pt>
                <c:pt idx="112">
                  <c:v>6</c:v>
                </c:pt>
                <c:pt idx="113">
                  <c:v>6</c:v>
                </c:pt>
                <c:pt idx="114">
                  <c:v>6</c:v>
                </c:pt>
                <c:pt idx="115">
                  <c:v>6</c:v>
                </c:pt>
                <c:pt idx="116">
                  <c:v>6</c:v>
                </c:pt>
                <c:pt idx="117">
                  <c:v>6</c:v>
                </c:pt>
                <c:pt idx="118">
                  <c:v>6</c:v>
                </c:pt>
                <c:pt idx="119">
                  <c:v>6</c:v>
                </c:pt>
                <c:pt idx="120">
                  <c:v>6</c:v>
                </c:pt>
                <c:pt idx="121">
                  <c:v>6</c:v>
                </c:pt>
                <c:pt idx="122">
                  <c:v>6</c:v>
                </c:pt>
                <c:pt idx="123">
                  <c:v>6</c:v>
                </c:pt>
                <c:pt idx="124">
                  <c:v>6</c:v>
                </c:pt>
                <c:pt idx="125">
                  <c:v>6</c:v>
                </c:pt>
                <c:pt idx="126">
                  <c:v>6</c:v>
                </c:pt>
                <c:pt idx="127">
                  <c:v>6</c:v>
                </c:pt>
                <c:pt idx="128">
                  <c:v>6</c:v>
                </c:pt>
                <c:pt idx="129">
                  <c:v>6</c:v>
                </c:pt>
                <c:pt idx="130">
                  <c:v>6</c:v>
                </c:pt>
                <c:pt idx="131">
                  <c:v>6</c:v>
                </c:pt>
                <c:pt idx="132">
                  <c:v>6</c:v>
                </c:pt>
                <c:pt idx="133">
                  <c:v>6</c:v>
                </c:pt>
                <c:pt idx="134">
                  <c:v>6</c:v>
                </c:pt>
                <c:pt idx="135">
                  <c:v>6</c:v>
                </c:pt>
                <c:pt idx="136">
                  <c:v>6</c:v>
                </c:pt>
                <c:pt idx="137">
                  <c:v>6</c:v>
                </c:pt>
                <c:pt idx="138">
                  <c:v>6</c:v>
                </c:pt>
                <c:pt idx="139">
                  <c:v>6</c:v>
                </c:pt>
                <c:pt idx="140">
                  <c:v>6</c:v>
                </c:pt>
                <c:pt idx="141">
                  <c:v>6</c:v>
                </c:pt>
                <c:pt idx="142">
                  <c:v>6</c:v>
                </c:pt>
                <c:pt idx="143">
                  <c:v>6</c:v>
                </c:pt>
                <c:pt idx="144">
                  <c:v>6</c:v>
                </c:pt>
                <c:pt idx="145">
                  <c:v>6</c:v>
                </c:pt>
                <c:pt idx="146">
                  <c:v>6</c:v>
                </c:pt>
                <c:pt idx="147">
                  <c:v>6</c:v>
                </c:pt>
                <c:pt idx="148">
                  <c:v>6</c:v>
                </c:pt>
                <c:pt idx="149">
                  <c:v>6</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6</c:v>
                </c:pt>
                <c:pt idx="165">
                  <c:v>6</c:v>
                </c:pt>
                <c:pt idx="166">
                  <c:v>6</c:v>
                </c:pt>
                <c:pt idx="167">
                  <c:v>6</c:v>
                </c:pt>
                <c:pt idx="168">
                  <c:v>6</c:v>
                </c:pt>
                <c:pt idx="169">
                  <c:v>6</c:v>
                </c:pt>
                <c:pt idx="170">
                  <c:v>6</c:v>
                </c:pt>
                <c:pt idx="171">
                  <c:v>6</c:v>
                </c:pt>
                <c:pt idx="172">
                  <c:v>6</c:v>
                </c:pt>
                <c:pt idx="173">
                  <c:v>6</c:v>
                </c:pt>
                <c:pt idx="174">
                  <c:v>6</c:v>
                </c:pt>
                <c:pt idx="175">
                  <c:v>6</c:v>
                </c:pt>
                <c:pt idx="176">
                  <c:v>6</c:v>
                </c:pt>
                <c:pt idx="177">
                  <c:v>6</c:v>
                </c:pt>
                <c:pt idx="178">
                  <c:v>6</c:v>
                </c:pt>
                <c:pt idx="179">
                  <c:v>6</c:v>
                </c:pt>
                <c:pt idx="180">
                  <c:v>6</c:v>
                </c:pt>
                <c:pt idx="181">
                  <c:v>6</c:v>
                </c:pt>
                <c:pt idx="182">
                  <c:v>6</c:v>
                </c:pt>
                <c:pt idx="183">
                  <c:v>6</c:v>
                </c:pt>
                <c:pt idx="184">
                  <c:v>6</c:v>
                </c:pt>
                <c:pt idx="185">
                  <c:v>6</c:v>
                </c:pt>
                <c:pt idx="186">
                  <c:v>6</c:v>
                </c:pt>
                <c:pt idx="187">
                  <c:v>6</c:v>
                </c:pt>
                <c:pt idx="188">
                  <c:v>6</c:v>
                </c:pt>
                <c:pt idx="189">
                  <c:v>6</c:v>
                </c:pt>
                <c:pt idx="190">
                  <c:v>6</c:v>
                </c:pt>
                <c:pt idx="191">
                  <c:v>6</c:v>
                </c:pt>
                <c:pt idx="192">
                  <c:v>6</c:v>
                </c:pt>
                <c:pt idx="193">
                  <c:v>6</c:v>
                </c:pt>
                <c:pt idx="194">
                  <c:v>6</c:v>
                </c:pt>
                <c:pt idx="195">
                  <c:v>6</c:v>
                </c:pt>
                <c:pt idx="196">
                  <c:v>6</c:v>
                </c:pt>
                <c:pt idx="197">
                  <c:v>6</c:v>
                </c:pt>
                <c:pt idx="198">
                  <c:v>6</c:v>
                </c:pt>
                <c:pt idx="199">
                  <c:v>6</c:v>
                </c:pt>
                <c:pt idx="200">
                  <c:v>6</c:v>
                </c:pt>
                <c:pt idx="201">
                  <c:v>6</c:v>
                </c:pt>
                <c:pt idx="202">
                  <c:v>6</c:v>
                </c:pt>
                <c:pt idx="203">
                  <c:v>6</c:v>
                </c:pt>
                <c:pt idx="204">
                  <c:v>6</c:v>
                </c:pt>
                <c:pt idx="205">
                  <c:v>6</c:v>
                </c:pt>
                <c:pt idx="206">
                  <c:v>6</c:v>
                </c:pt>
                <c:pt idx="207">
                  <c:v>6</c:v>
                </c:pt>
                <c:pt idx="208">
                  <c:v>6</c:v>
                </c:pt>
                <c:pt idx="209">
                  <c:v>6</c:v>
                </c:pt>
                <c:pt idx="210">
                  <c:v>6</c:v>
                </c:pt>
                <c:pt idx="211">
                  <c:v>6</c:v>
                </c:pt>
                <c:pt idx="212">
                  <c:v>6</c:v>
                </c:pt>
                <c:pt idx="213">
                  <c:v>6</c:v>
                </c:pt>
                <c:pt idx="214">
                  <c:v>6</c:v>
                </c:pt>
                <c:pt idx="215">
                  <c:v>6</c:v>
                </c:pt>
                <c:pt idx="216">
                  <c:v>6</c:v>
                </c:pt>
                <c:pt idx="217">
                  <c:v>6</c:v>
                </c:pt>
                <c:pt idx="218">
                  <c:v>6</c:v>
                </c:pt>
                <c:pt idx="219">
                  <c:v>6</c:v>
                </c:pt>
                <c:pt idx="220">
                  <c:v>6</c:v>
                </c:pt>
                <c:pt idx="221">
                  <c:v>6</c:v>
                </c:pt>
                <c:pt idx="222">
                  <c:v>6</c:v>
                </c:pt>
                <c:pt idx="223">
                  <c:v>6</c:v>
                </c:pt>
                <c:pt idx="224">
                  <c:v>6</c:v>
                </c:pt>
                <c:pt idx="225">
                  <c:v>6</c:v>
                </c:pt>
                <c:pt idx="226">
                  <c:v>6</c:v>
                </c:pt>
                <c:pt idx="227">
                  <c:v>6</c:v>
                </c:pt>
                <c:pt idx="228">
                  <c:v>6</c:v>
                </c:pt>
                <c:pt idx="229">
                  <c:v>6</c:v>
                </c:pt>
                <c:pt idx="230">
                  <c:v>6</c:v>
                </c:pt>
                <c:pt idx="231">
                  <c:v>6</c:v>
                </c:pt>
                <c:pt idx="232">
                  <c:v>6</c:v>
                </c:pt>
                <c:pt idx="233">
                  <c:v>6</c:v>
                </c:pt>
                <c:pt idx="234">
                  <c:v>6</c:v>
                </c:pt>
                <c:pt idx="235">
                  <c:v>6</c:v>
                </c:pt>
                <c:pt idx="236">
                  <c:v>6</c:v>
                </c:pt>
                <c:pt idx="237">
                  <c:v>6</c:v>
                </c:pt>
                <c:pt idx="238">
                  <c:v>6</c:v>
                </c:pt>
                <c:pt idx="239">
                  <c:v>6</c:v>
                </c:pt>
                <c:pt idx="240">
                  <c:v>6</c:v>
                </c:pt>
                <c:pt idx="241">
                  <c:v>6</c:v>
                </c:pt>
                <c:pt idx="242">
                  <c:v>6</c:v>
                </c:pt>
                <c:pt idx="243">
                  <c:v>6</c:v>
                </c:pt>
                <c:pt idx="244">
                  <c:v>6</c:v>
                </c:pt>
                <c:pt idx="245">
                  <c:v>6</c:v>
                </c:pt>
                <c:pt idx="246">
                  <c:v>6</c:v>
                </c:pt>
                <c:pt idx="247">
                  <c:v>6</c:v>
                </c:pt>
                <c:pt idx="248">
                  <c:v>6</c:v>
                </c:pt>
                <c:pt idx="249">
                  <c:v>6</c:v>
                </c:pt>
                <c:pt idx="250">
                  <c:v>6</c:v>
                </c:pt>
                <c:pt idx="251">
                  <c:v>6</c:v>
                </c:pt>
                <c:pt idx="252">
                  <c:v>6</c:v>
                </c:pt>
                <c:pt idx="253">
                  <c:v>6</c:v>
                </c:pt>
                <c:pt idx="254">
                  <c:v>6</c:v>
                </c:pt>
                <c:pt idx="255">
                  <c:v>6</c:v>
                </c:pt>
                <c:pt idx="256">
                  <c:v>6</c:v>
                </c:pt>
                <c:pt idx="257">
                  <c:v>6</c:v>
                </c:pt>
                <c:pt idx="258">
                  <c:v>6</c:v>
                </c:pt>
                <c:pt idx="259">
                  <c:v>6</c:v>
                </c:pt>
                <c:pt idx="260">
                  <c:v>6</c:v>
                </c:pt>
                <c:pt idx="261">
                  <c:v>6</c:v>
                </c:pt>
                <c:pt idx="262">
                  <c:v>6</c:v>
                </c:pt>
                <c:pt idx="263">
                  <c:v>6</c:v>
                </c:pt>
                <c:pt idx="264">
                  <c:v>6</c:v>
                </c:pt>
                <c:pt idx="265">
                  <c:v>6</c:v>
                </c:pt>
                <c:pt idx="266">
                  <c:v>6</c:v>
                </c:pt>
                <c:pt idx="267">
                  <c:v>6</c:v>
                </c:pt>
                <c:pt idx="268">
                  <c:v>6</c:v>
                </c:pt>
                <c:pt idx="269">
                  <c:v>6</c:v>
                </c:pt>
                <c:pt idx="270">
                  <c:v>6</c:v>
                </c:pt>
                <c:pt idx="271">
                  <c:v>6</c:v>
                </c:pt>
                <c:pt idx="272">
                  <c:v>6</c:v>
                </c:pt>
                <c:pt idx="273">
                  <c:v>6</c:v>
                </c:pt>
                <c:pt idx="274">
                  <c:v>6</c:v>
                </c:pt>
                <c:pt idx="275">
                  <c:v>6</c:v>
                </c:pt>
                <c:pt idx="276">
                  <c:v>6</c:v>
                </c:pt>
                <c:pt idx="277">
                  <c:v>6</c:v>
                </c:pt>
                <c:pt idx="278">
                  <c:v>6</c:v>
                </c:pt>
                <c:pt idx="279">
                  <c:v>6</c:v>
                </c:pt>
                <c:pt idx="280">
                  <c:v>6</c:v>
                </c:pt>
                <c:pt idx="281">
                  <c:v>6</c:v>
                </c:pt>
                <c:pt idx="282">
                  <c:v>6</c:v>
                </c:pt>
                <c:pt idx="283">
                  <c:v>6</c:v>
                </c:pt>
                <c:pt idx="284">
                  <c:v>6</c:v>
                </c:pt>
                <c:pt idx="285">
                  <c:v>6</c:v>
                </c:pt>
                <c:pt idx="286">
                  <c:v>6</c:v>
                </c:pt>
                <c:pt idx="287">
                  <c:v>6</c:v>
                </c:pt>
                <c:pt idx="288">
                  <c:v>6</c:v>
                </c:pt>
                <c:pt idx="289">
                  <c:v>6</c:v>
                </c:pt>
                <c:pt idx="290">
                  <c:v>6</c:v>
                </c:pt>
                <c:pt idx="291">
                  <c:v>6</c:v>
                </c:pt>
                <c:pt idx="292">
                  <c:v>6</c:v>
                </c:pt>
                <c:pt idx="293">
                  <c:v>6</c:v>
                </c:pt>
                <c:pt idx="294">
                  <c:v>6</c:v>
                </c:pt>
                <c:pt idx="295">
                  <c:v>6</c:v>
                </c:pt>
                <c:pt idx="296">
                  <c:v>6</c:v>
                </c:pt>
                <c:pt idx="297">
                  <c:v>6</c:v>
                </c:pt>
                <c:pt idx="298">
                  <c:v>6</c:v>
                </c:pt>
                <c:pt idx="299">
                  <c:v>6</c:v>
                </c:pt>
                <c:pt idx="300">
                  <c:v>6</c:v>
                </c:pt>
                <c:pt idx="301">
                  <c:v>6</c:v>
                </c:pt>
                <c:pt idx="302">
                  <c:v>6</c:v>
                </c:pt>
                <c:pt idx="303">
                  <c:v>6</c:v>
                </c:pt>
                <c:pt idx="304">
                  <c:v>6</c:v>
                </c:pt>
                <c:pt idx="305">
                  <c:v>6</c:v>
                </c:pt>
                <c:pt idx="306">
                  <c:v>6</c:v>
                </c:pt>
                <c:pt idx="307">
                  <c:v>6</c:v>
                </c:pt>
                <c:pt idx="308">
                  <c:v>6</c:v>
                </c:pt>
                <c:pt idx="309">
                  <c:v>6</c:v>
                </c:pt>
                <c:pt idx="310">
                  <c:v>6</c:v>
                </c:pt>
                <c:pt idx="311">
                  <c:v>6</c:v>
                </c:pt>
                <c:pt idx="312">
                  <c:v>6</c:v>
                </c:pt>
              </c:numCache>
            </c:numRef>
          </c:val>
          <c:smooth val="0"/>
          <c:extLst>
            <c:ext xmlns:c16="http://schemas.microsoft.com/office/drawing/2014/chart" uri="{C3380CC4-5D6E-409C-BE32-E72D297353CC}">
              <c16:uniqueId val="{00000002-0FA8-4244-A15C-37F9A86DB6E6}"/>
            </c:ext>
          </c:extLst>
        </c:ser>
        <c:dLbls>
          <c:showLegendKey val="0"/>
          <c:showVal val="0"/>
          <c:showCatName val="0"/>
          <c:showSerName val="0"/>
          <c:showPercent val="0"/>
          <c:showBubbleSize val="0"/>
        </c:dLbls>
        <c:marker val="1"/>
        <c:smooth val="0"/>
        <c:axId val="226823024"/>
        <c:axId val="1"/>
      </c:lineChart>
      <c:lineChart>
        <c:grouping val="standard"/>
        <c:varyColors val="0"/>
        <c:ser>
          <c:idx val="3"/>
          <c:order val="1"/>
          <c:tx>
            <c:strRef>
              <c:f>Sheet1!#REF!</c:f>
              <c:strCache>
                <c:ptCount val="1"/>
                <c:pt idx="0">
                  <c:v>#REF!</c:v>
                </c:pt>
              </c:strCache>
            </c:strRef>
          </c:tx>
          <c:marker>
            <c:symbol val="none"/>
          </c:marker>
          <c:cat>
            <c:strRef>
              <c:f>Sheet1!$A$2:$A$314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3-0FA8-4244-A15C-37F9A86DB6E6}"/>
            </c:ext>
          </c:extLst>
        </c:ser>
        <c:dLbls>
          <c:showLegendKey val="0"/>
          <c:showVal val="0"/>
          <c:showCatName val="0"/>
          <c:showSerName val="0"/>
          <c:showPercent val="0"/>
          <c:showBubbleSize val="0"/>
        </c:dLbls>
        <c:marker val="1"/>
        <c:smooth val="0"/>
        <c:axId val="3"/>
        <c:axId val="4"/>
      </c:lineChart>
      <c:catAx>
        <c:axId val="226823024"/>
        <c:scaling>
          <c:orientation val="minMax"/>
        </c:scaling>
        <c:delete val="0"/>
        <c:axPos val="b"/>
        <c:numFmt formatCode="General" sourceLinked="1"/>
        <c:majorTickMark val="out"/>
        <c:minorTickMark val="none"/>
        <c:tickLblPos val="nextTo"/>
        <c:spPr>
          <a:ln w="3037">
            <a:solidFill>
              <a:schemeClr val="bg1">
                <a:lumMod val="85000"/>
              </a:schemeClr>
            </a:solidFill>
            <a:prstDash val="solid"/>
          </a:ln>
        </c:spPr>
        <c:txPr>
          <a:bodyPr rot="0" vert="horz"/>
          <a:lstStyle/>
          <a:p>
            <a:pPr>
              <a:defRPr sz="1385" b="0" i="0" u="none" strike="noStrike" baseline="0">
                <a:solidFill>
                  <a:srgbClr val="000000"/>
                </a:solidFill>
                <a:latin typeface="Century Gothic" panose="020B0502020202020204" pitchFamily="34" charset="0"/>
                <a:ea typeface="Arial"/>
                <a:cs typeface="Arial"/>
              </a:defRPr>
            </a:pPr>
            <a:endParaRPr lang="en-US"/>
          </a:p>
        </c:txPr>
        <c:crossAx val="1"/>
        <c:crossesAt val="-2"/>
        <c:auto val="1"/>
        <c:lblAlgn val="ctr"/>
        <c:lblOffset val="100"/>
        <c:tickLblSkip val="12"/>
        <c:tickMarkSkip val="12"/>
        <c:noMultiLvlLbl val="0"/>
      </c:catAx>
      <c:valAx>
        <c:axId val="1"/>
        <c:scaling>
          <c:orientation val="minMax"/>
          <c:max val="20"/>
          <c:min val="0"/>
        </c:scaling>
        <c:delete val="0"/>
        <c:axPos val="l"/>
        <c:majorGridlines>
          <c:spPr>
            <a:ln w="12148">
              <a:solidFill>
                <a:schemeClr val="bg1">
                  <a:lumMod val="85000"/>
                </a:schemeClr>
              </a:solidFill>
              <a:prstDash val="solid"/>
            </a:ln>
          </c:spPr>
        </c:majorGridlines>
        <c:numFmt formatCode="General" sourceLinked="1"/>
        <c:majorTickMark val="out"/>
        <c:minorTickMark val="none"/>
        <c:tickLblPos val="nextTo"/>
        <c:spPr>
          <a:ln w="3037">
            <a:solidFill>
              <a:schemeClr val="bg1">
                <a:lumMod val="85000"/>
              </a:schemeClr>
            </a:solidFill>
            <a:prstDash val="solid"/>
          </a:ln>
        </c:spPr>
        <c:txPr>
          <a:bodyPr rot="0" vert="horz"/>
          <a:lstStyle/>
          <a:p>
            <a:pPr>
              <a:defRPr sz="1385" b="0" i="0" u="none" strike="noStrike" baseline="0">
                <a:solidFill>
                  <a:srgbClr val="000000"/>
                </a:solidFill>
                <a:latin typeface="Century Gothic" panose="020B0502020202020204" pitchFamily="34" charset="0"/>
                <a:ea typeface="Arial"/>
                <a:cs typeface="Arial"/>
              </a:defRPr>
            </a:pPr>
            <a:endParaRPr lang="en-US"/>
          </a:p>
        </c:txPr>
        <c:crossAx val="226823024"/>
        <c:crosses val="autoZero"/>
        <c:crossBetween val="midCat"/>
        <c:majorUnit val="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20"/>
          <c:min val="0"/>
        </c:scaling>
        <c:delete val="0"/>
        <c:axPos val="r"/>
        <c:numFmt formatCode="General" sourceLinked="1"/>
        <c:majorTickMark val="out"/>
        <c:minorTickMark val="none"/>
        <c:tickLblPos val="nextTo"/>
        <c:spPr>
          <a:ln w="3037">
            <a:solidFill>
              <a:schemeClr val="bg1">
                <a:lumMod val="85000"/>
              </a:schemeClr>
            </a:solidFill>
            <a:prstDash val="solid"/>
          </a:ln>
        </c:spPr>
        <c:txPr>
          <a:bodyPr rot="0" vert="horz"/>
          <a:lstStyle/>
          <a:p>
            <a:pPr>
              <a:defRPr sz="1385" b="0" i="0" u="none" strike="noStrike" baseline="0">
                <a:solidFill>
                  <a:srgbClr val="000000"/>
                </a:solidFill>
                <a:latin typeface="Century Gothic" panose="020B0502020202020204" pitchFamily="34" charset="0"/>
                <a:ea typeface="Arial"/>
                <a:cs typeface="Arial"/>
              </a:defRPr>
            </a:pPr>
            <a:endParaRPr lang="en-US"/>
          </a:p>
        </c:txPr>
        <c:crossAx val="3"/>
        <c:crosses val="max"/>
        <c:crossBetween val="midCat"/>
        <c:majorUnit val="2"/>
      </c:valAx>
      <c:spPr>
        <a:noFill/>
        <a:ln w="24294">
          <a:solidFill>
            <a:srgbClr val="292934"/>
          </a:solidFill>
        </a:ln>
      </c:spPr>
    </c:plotArea>
    <c:legend>
      <c:legendPos val="r"/>
      <c:legendEntry>
        <c:idx val="3"/>
        <c:delete val="1"/>
      </c:legendEntry>
      <c:layout>
        <c:manualLayout>
          <c:xMode val="edge"/>
          <c:yMode val="edge"/>
          <c:x val="0.4051472306406842"/>
          <c:y val="0.1686594769238825"/>
          <c:w val="0.27709357120602729"/>
          <c:h val="0.17541014516042638"/>
        </c:manualLayout>
      </c:layout>
      <c:overlay val="0"/>
      <c:spPr>
        <a:solidFill>
          <a:srgbClr val="FFFFFF"/>
        </a:solidFill>
        <a:ln w="3037">
          <a:solidFill>
            <a:srgbClr val="000000"/>
          </a:solidFill>
          <a:prstDash val="solid"/>
        </a:ln>
      </c:spPr>
      <c:txPr>
        <a:bodyPr/>
        <a:lstStyle/>
        <a:p>
          <a:pPr>
            <a:defRPr sz="1800" b="0" i="0" u="none" strike="noStrike" baseline="0">
              <a:solidFill>
                <a:srgbClr val="000000"/>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36442">
      <a:solidFill>
        <a:srgbClr val="292934"/>
      </a:solidFill>
      <a:prstDash val="solid"/>
    </a:ln>
  </c:spPr>
  <c:txPr>
    <a:bodyPr/>
    <a:lstStyle/>
    <a:p>
      <a:pPr>
        <a:defRPr sz="1773"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Surplus Funds
</a:t>
            </a:r>
            <a:r>
              <a:rPr lang="en-US" sz="1800">
                <a:latin typeface="Times New Roman" panose="02020603050405020304" pitchFamily="18" charset="0"/>
                <a:cs typeface="Times New Roman" panose="02020603050405020304" pitchFamily="18" charset="0"/>
              </a:rPr>
              <a:t>(Cash + Investments)</a:t>
            </a:r>
          </a:p>
        </c:rich>
      </c:tx>
      <c:layout>
        <c:manualLayout>
          <c:xMode val="edge"/>
          <c:yMode val="edge"/>
          <c:x val="0.35915593270184448"/>
          <c:y val="1.686023491548843E-2"/>
        </c:manualLayout>
      </c:layout>
      <c:overlay val="0"/>
      <c:spPr>
        <a:noFill/>
        <a:ln w="25639">
          <a:noFill/>
        </a:ln>
      </c:spPr>
    </c:title>
    <c:autoTitleDeleted val="0"/>
    <c:plotArea>
      <c:layout>
        <c:manualLayout>
          <c:layoutTarget val="inner"/>
          <c:xMode val="edge"/>
          <c:yMode val="edge"/>
          <c:x val="9.7913322632423749E-2"/>
          <c:y val="0.16587498755302321"/>
          <c:w val="0.8202247191011236"/>
          <c:h val="0.73830623535042972"/>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Sheet1!$A$2:$A$312</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Sheet1!$C$2:$C$312</c:f>
              <c:numCache>
                <c:formatCode>General</c:formatCode>
                <c:ptCount val="311"/>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21FE-4B81-9545-246FF040A741}"/>
            </c:ext>
          </c:extLst>
        </c:ser>
        <c:dLbls>
          <c:showLegendKey val="0"/>
          <c:showVal val="0"/>
          <c:showCatName val="0"/>
          <c:showSerName val="0"/>
          <c:showPercent val="0"/>
          <c:showBubbleSize val="0"/>
        </c:dLbls>
        <c:axId val="229478720"/>
        <c:axId val="1"/>
      </c:areaChart>
      <c:areaChart>
        <c:grouping val="stacked"/>
        <c:varyColors val="0"/>
        <c:ser>
          <c:idx val="3"/>
          <c:order val="1"/>
          <c:tx>
            <c:strRef>
              <c:f>Sheet1!$D$1</c:f>
              <c:strCache>
                <c:ptCount val="1"/>
                <c:pt idx="0">
                  <c:v>Surplus Funds-to-Assets (Right Axis)</c:v>
                </c:pt>
              </c:strCache>
            </c:strRef>
          </c:tx>
          <c:spPr>
            <a:solidFill>
              <a:srgbClr val="00CCFF"/>
            </a:solidFill>
            <a:ln w="12820">
              <a:solidFill>
                <a:schemeClr val="tx1"/>
              </a:solidFill>
              <a:prstDash val="solid"/>
            </a:ln>
          </c:spPr>
          <c:cat>
            <c:strRef>
              <c:f>Sheet1!$A$2:$A$312</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Sheet1!$D$2:$D$312</c:f>
              <c:numCache>
                <c:formatCode>0.00%</c:formatCode>
                <c:ptCount val="311"/>
                <c:pt idx="0">
                  <c:v>0.251</c:v>
                </c:pt>
                <c:pt idx="1">
                  <c:v>0.255</c:v>
                </c:pt>
                <c:pt idx="2">
                  <c:v>0.25600000000000001</c:v>
                </c:pt>
                <c:pt idx="3">
                  <c:v>0.249</c:v>
                </c:pt>
                <c:pt idx="4">
                  <c:v>0.24299999999999999</c:v>
                </c:pt>
                <c:pt idx="5">
                  <c:v>0.23899999999999999</c:v>
                </c:pt>
                <c:pt idx="6">
                  <c:v>0.24099999999999999</c:v>
                </c:pt>
                <c:pt idx="7">
                  <c:v>0.24199999999999999</c:v>
                </c:pt>
                <c:pt idx="8">
                  <c:v>0.249</c:v>
                </c:pt>
                <c:pt idx="9">
                  <c:v>0.254</c:v>
                </c:pt>
                <c:pt idx="10">
                  <c:v>0.26</c:v>
                </c:pt>
                <c:pt idx="11">
                  <c:v>0.26700000000000002</c:v>
                </c:pt>
                <c:pt idx="12">
                  <c:v>0.26300000000000001</c:v>
                </c:pt>
                <c:pt idx="13">
                  <c:v>0.27400000000000002</c:v>
                </c:pt>
                <c:pt idx="14">
                  <c:v>0.28699999999999998</c:v>
                </c:pt>
                <c:pt idx="15">
                  <c:v>0.27800000000000002</c:v>
                </c:pt>
                <c:pt idx="16">
                  <c:v>0.29599999999999999</c:v>
                </c:pt>
                <c:pt idx="17">
                  <c:v>0.31900000000000001</c:v>
                </c:pt>
                <c:pt idx="18">
                  <c:v>0.29599999999999999</c:v>
                </c:pt>
                <c:pt idx="19">
                  <c:v>0.28799999999999998</c:v>
                </c:pt>
                <c:pt idx="20">
                  <c:v>0.28599999999999998</c:v>
                </c:pt>
                <c:pt idx="21">
                  <c:v>0.29699999999999999</c:v>
                </c:pt>
                <c:pt idx="22">
                  <c:v>0.312</c:v>
                </c:pt>
                <c:pt idx="23">
                  <c:v>0.32400000000000001</c:v>
                </c:pt>
                <c:pt idx="24">
                  <c:v>0.32500000000000001</c:v>
                </c:pt>
                <c:pt idx="25">
                  <c:v>0.32700000000000001</c:v>
                </c:pt>
                <c:pt idx="26">
                  <c:v>0.33900000000000002</c:v>
                </c:pt>
                <c:pt idx="27">
                  <c:v>0.34599999999999997</c:v>
                </c:pt>
                <c:pt idx="28">
                  <c:v>0.34899999999999998</c:v>
                </c:pt>
                <c:pt idx="29">
                  <c:v>0.34699999999999998</c:v>
                </c:pt>
                <c:pt idx="30">
                  <c:v>0.34399999999999997</c:v>
                </c:pt>
                <c:pt idx="31">
                  <c:v>0.34</c:v>
                </c:pt>
                <c:pt idx="32">
                  <c:v>0.33800000000000002</c:v>
                </c:pt>
                <c:pt idx="33">
                  <c:v>0.34</c:v>
                </c:pt>
                <c:pt idx="34">
                  <c:v>0.34399999999999997</c:v>
                </c:pt>
                <c:pt idx="35">
                  <c:v>0.34899999999999998</c:v>
                </c:pt>
                <c:pt idx="36">
                  <c:v>0.35</c:v>
                </c:pt>
                <c:pt idx="37">
                  <c:v>0.36499999999999999</c:v>
                </c:pt>
                <c:pt idx="38">
                  <c:v>0.371</c:v>
                </c:pt>
                <c:pt idx="39">
                  <c:v>0.36799999999999999</c:v>
                </c:pt>
                <c:pt idx="40">
                  <c:v>0.378</c:v>
                </c:pt>
                <c:pt idx="41">
                  <c:v>0.373</c:v>
                </c:pt>
                <c:pt idx="42">
                  <c:v>0.36599999999999999</c:v>
                </c:pt>
                <c:pt idx="43">
                  <c:v>0.36699999999999999</c:v>
                </c:pt>
                <c:pt idx="44">
                  <c:v>0.35899999999999999</c:v>
                </c:pt>
                <c:pt idx="45">
                  <c:v>0.36</c:v>
                </c:pt>
                <c:pt idx="46">
                  <c:v>0.35799999999999998</c:v>
                </c:pt>
                <c:pt idx="47">
                  <c:v>0.34799999999999998</c:v>
                </c:pt>
                <c:pt idx="48">
                  <c:v>0.35199999999999998</c:v>
                </c:pt>
                <c:pt idx="49">
                  <c:v>0.35899999999999999</c:v>
                </c:pt>
                <c:pt idx="50">
                  <c:v>0.35799999999999998</c:v>
                </c:pt>
                <c:pt idx="51">
                  <c:v>0.36199999999999999</c:v>
                </c:pt>
                <c:pt idx="52">
                  <c:v>0.35599999999999998</c:v>
                </c:pt>
                <c:pt idx="53">
                  <c:v>0.34200000000000003</c:v>
                </c:pt>
                <c:pt idx="54">
                  <c:v>0.34399999999999997</c:v>
                </c:pt>
                <c:pt idx="55">
                  <c:v>0.33100000000000002</c:v>
                </c:pt>
                <c:pt idx="56">
                  <c:v>0.32600000000000001</c:v>
                </c:pt>
                <c:pt idx="57">
                  <c:v>0.32900000000000001</c:v>
                </c:pt>
                <c:pt idx="58">
                  <c:v>0.32400000000000001</c:v>
                </c:pt>
                <c:pt idx="59">
                  <c:v>0.32300000000000001</c:v>
                </c:pt>
                <c:pt idx="60">
                  <c:v>0.32100000000000001</c:v>
                </c:pt>
                <c:pt idx="61">
                  <c:v>0.32900000000000001</c:v>
                </c:pt>
                <c:pt idx="62">
                  <c:v>0.32900000000000001</c:v>
                </c:pt>
                <c:pt idx="63">
                  <c:v>0.32900000000000001</c:v>
                </c:pt>
                <c:pt idx="64">
                  <c:v>0.32</c:v>
                </c:pt>
                <c:pt idx="65">
                  <c:v>0.31</c:v>
                </c:pt>
                <c:pt idx="66">
                  <c:v>0.30499999999999999</c:v>
                </c:pt>
                <c:pt idx="67">
                  <c:v>0.29299999999999998</c:v>
                </c:pt>
                <c:pt idx="68">
                  <c:v>0.29599999999999999</c:v>
                </c:pt>
                <c:pt idx="69">
                  <c:v>0.28999999999999998</c:v>
                </c:pt>
                <c:pt idx="70">
                  <c:v>0.28399999999999997</c:v>
                </c:pt>
                <c:pt idx="71">
                  <c:v>0.28599999999999998</c:v>
                </c:pt>
                <c:pt idx="72">
                  <c:v>0.27900000000000003</c:v>
                </c:pt>
                <c:pt idx="73">
                  <c:v>0.28699999999999998</c:v>
                </c:pt>
                <c:pt idx="74">
                  <c:v>0.29599999999999999</c:v>
                </c:pt>
                <c:pt idx="75">
                  <c:v>0.28699999999999998</c:v>
                </c:pt>
                <c:pt idx="76">
                  <c:v>0.27700000000000002</c:v>
                </c:pt>
                <c:pt idx="77">
                  <c:v>0.27600000000000002</c:v>
                </c:pt>
                <c:pt idx="78">
                  <c:v>0.26700000000000002</c:v>
                </c:pt>
                <c:pt idx="79">
                  <c:v>0.26</c:v>
                </c:pt>
                <c:pt idx="80">
                  <c:v>0.26400000000000001</c:v>
                </c:pt>
                <c:pt idx="81">
                  <c:v>0.25800000000000001</c:v>
                </c:pt>
                <c:pt idx="82">
                  <c:v>0.25900000000000001</c:v>
                </c:pt>
                <c:pt idx="83">
                  <c:v>0.26200000000000001</c:v>
                </c:pt>
                <c:pt idx="84">
                  <c:v>0.25800000000000001</c:v>
                </c:pt>
                <c:pt idx="85">
                  <c:v>0.27</c:v>
                </c:pt>
                <c:pt idx="86">
                  <c:v>0.28599999999999998</c:v>
                </c:pt>
                <c:pt idx="87">
                  <c:v>0.27700000000000002</c:v>
                </c:pt>
                <c:pt idx="88">
                  <c:v>0.27400000000000002</c:v>
                </c:pt>
                <c:pt idx="89">
                  <c:v>0.27500000000000002</c:v>
                </c:pt>
                <c:pt idx="90">
                  <c:v>0.26400000000000001</c:v>
                </c:pt>
                <c:pt idx="91">
                  <c:v>0.26400000000000001</c:v>
                </c:pt>
                <c:pt idx="92">
                  <c:v>0.26</c:v>
                </c:pt>
                <c:pt idx="93">
                  <c:v>0.252</c:v>
                </c:pt>
                <c:pt idx="94">
                  <c:v>0.26100000000000001</c:v>
                </c:pt>
                <c:pt idx="95">
                  <c:v>0.25900000000000001</c:v>
                </c:pt>
                <c:pt idx="96">
                  <c:v>0.26500000000000001</c:v>
                </c:pt>
                <c:pt idx="97">
                  <c:v>0.28599999999999998</c:v>
                </c:pt>
                <c:pt idx="98">
                  <c:v>0.28999999999999998</c:v>
                </c:pt>
                <c:pt idx="99">
                  <c:v>0.28299999999999997</c:v>
                </c:pt>
                <c:pt idx="100">
                  <c:v>0.28999999999999998</c:v>
                </c:pt>
                <c:pt idx="101">
                  <c:v>0.27800000000000002</c:v>
                </c:pt>
                <c:pt idx="102">
                  <c:v>0.26700000000000002</c:v>
                </c:pt>
                <c:pt idx="103">
                  <c:v>0.26500000000000001</c:v>
                </c:pt>
                <c:pt idx="104">
                  <c:v>0.25700000000000001</c:v>
                </c:pt>
                <c:pt idx="105">
                  <c:v>0.26400000000000001</c:v>
                </c:pt>
                <c:pt idx="106">
                  <c:v>0.26500000000000001</c:v>
                </c:pt>
                <c:pt idx="107">
                  <c:v>0.26400000000000001</c:v>
                </c:pt>
                <c:pt idx="108">
                  <c:v>0.27800000000000002</c:v>
                </c:pt>
                <c:pt idx="109">
                  <c:v>0.29599999999999999</c:v>
                </c:pt>
                <c:pt idx="110">
                  <c:v>0.30299999999999999</c:v>
                </c:pt>
                <c:pt idx="111">
                  <c:v>0.30399999999999999</c:v>
                </c:pt>
                <c:pt idx="112">
                  <c:v>0.31</c:v>
                </c:pt>
                <c:pt idx="113">
                  <c:v>0.30399999999999999</c:v>
                </c:pt>
                <c:pt idx="114">
                  <c:v>0.308</c:v>
                </c:pt>
                <c:pt idx="115">
                  <c:v>0.30299999999999999</c:v>
                </c:pt>
                <c:pt idx="116">
                  <c:v>0.30299999999999999</c:v>
                </c:pt>
                <c:pt idx="117">
                  <c:v>0.313</c:v>
                </c:pt>
                <c:pt idx="118">
                  <c:v>0.311</c:v>
                </c:pt>
                <c:pt idx="119">
                  <c:v>0.314</c:v>
                </c:pt>
                <c:pt idx="120">
                  <c:v>0.314</c:v>
                </c:pt>
                <c:pt idx="121">
                  <c:v>0.32700000000000001</c:v>
                </c:pt>
                <c:pt idx="122">
                  <c:v>0.33200000000000002</c:v>
                </c:pt>
                <c:pt idx="123">
                  <c:v>0.34</c:v>
                </c:pt>
                <c:pt idx="124">
                  <c:v>0.33900000000000002</c:v>
                </c:pt>
                <c:pt idx="125">
                  <c:v>0.33400000000000002</c:v>
                </c:pt>
                <c:pt idx="126">
                  <c:v>0.34</c:v>
                </c:pt>
                <c:pt idx="127">
                  <c:v>0.33200000000000002</c:v>
                </c:pt>
                <c:pt idx="128">
                  <c:v>0.33400000000000002</c:v>
                </c:pt>
                <c:pt idx="129">
                  <c:v>0.34100000000000003</c:v>
                </c:pt>
                <c:pt idx="130">
                  <c:v>0.33900000000000002</c:v>
                </c:pt>
                <c:pt idx="131">
                  <c:v>0.34300000000000003</c:v>
                </c:pt>
                <c:pt idx="132">
                  <c:v>0.34499999999999997</c:v>
                </c:pt>
                <c:pt idx="133">
                  <c:v>0.35799999999999998</c:v>
                </c:pt>
                <c:pt idx="134">
                  <c:v>0.36499999999999999</c:v>
                </c:pt>
                <c:pt idx="135">
                  <c:v>0.371</c:v>
                </c:pt>
                <c:pt idx="136">
                  <c:v>0.36399999999999999</c:v>
                </c:pt>
                <c:pt idx="137">
                  <c:v>0.36199999999999999</c:v>
                </c:pt>
                <c:pt idx="138">
                  <c:v>0.36399999999999999</c:v>
                </c:pt>
                <c:pt idx="139">
                  <c:v>0.36</c:v>
                </c:pt>
                <c:pt idx="140">
                  <c:v>0.36699999999999999</c:v>
                </c:pt>
                <c:pt idx="141">
                  <c:v>0.36</c:v>
                </c:pt>
                <c:pt idx="142">
                  <c:v>0.36099999999999999</c:v>
                </c:pt>
                <c:pt idx="143">
                  <c:v>0.36599999999999999</c:v>
                </c:pt>
                <c:pt idx="144">
                  <c:v>0.36499999999999999</c:v>
                </c:pt>
                <c:pt idx="145">
                  <c:v>0.377</c:v>
                </c:pt>
                <c:pt idx="146">
                  <c:v>0.39100000000000001</c:v>
                </c:pt>
                <c:pt idx="147">
                  <c:v>0.38300000000000001</c:v>
                </c:pt>
                <c:pt idx="148">
                  <c:v>0.38100000000000001</c:v>
                </c:pt>
                <c:pt idx="149">
                  <c:v>0.38400000000000001</c:v>
                </c:pt>
                <c:pt idx="150">
                  <c:v>0.375</c:v>
                </c:pt>
                <c:pt idx="151">
                  <c:v>0.38</c:v>
                </c:pt>
                <c:pt idx="152">
                  <c:v>0.374</c:v>
                </c:pt>
                <c:pt idx="153">
                  <c:v>0.36899999999999999</c:v>
                </c:pt>
                <c:pt idx="154">
                  <c:v>0.376</c:v>
                </c:pt>
                <c:pt idx="155">
                  <c:v>0.373</c:v>
                </c:pt>
                <c:pt idx="156">
                  <c:v>0.37</c:v>
                </c:pt>
                <c:pt idx="157">
                  <c:v>0.38100000000000001</c:v>
                </c:pt>
                <c:pt idx="158">
                  <c:v>0.39</c:v>
                </c:pt>
                <c:pt idx="159">
                  <c:v>0.38300000000000001</c:v>
                </c:pt>
                <c:pt idx="160">
                  <c:v>0.38400000000000001</c:v>
                </c:pt>
                <c:pt idx="161">
                  <c:v>0.376</c:v>
                </c:pt>
                <c:pt idx="162">
                  <c:v>0.36799999999999999</c:v>
                </c:pt>
                <c:pt idx="163">
                  <c:v>0.36799999999999999</c:v>
                </c:pt>
                <c:pt idx="164">
                  <c:v>0.36</c:v>
                </c:pt>
                <c:pt idx="165">
                  <c:v>0.35799999999999998</c:v>
                </c:pt>
                <c:pt idx="166">
                  <c:v>0.36099999999999999</c:v>
                </c:pt>
                <c:pt idx="167">
                  <c:v>0.35199999999999998</c:v>
                </c:pt>
                <c:pt idx="168">
                  <c:v>0.35599999999999998</c:v>
                </c:pt>
                <c:pt idx="169">
                  <c:v>0.36699999999999999</c:v>
                </c:pt>
                <c:pt idx="170">
                  <c:v>0.36399999999999999</c:v>
                </c:pt>
                <c:pt idx="171">
                  <c:v>0.35699999999999998</c:v>
                </c:pt>
                <c:pt idx="172">
                  <c:v>0.35699999999999998</c:v>
                </c:pt>
                <c:pt idx="173">
                  <c:v>0.34699999999999998</c:v>
                </c:pt>
                <c:pt idx="174">
                  <c:v>0.34</c:v>
                </c:pt>
                <c:pt idx="175">
                  <c:v>0.33900000000000002</c:v>
                </c:pt>
                <c:pt idx="176">
                  <c:v>0.32900000000000001</c:v>
                </c:pt>
                <c:pt idx="177">
                  <c:v>0.33300000000000002</c:v>
                </c:pt>
                <c:pt idx="178">
                  <c:v>0.32900000000000001</c:v>
                </c:pt>
                <c:pt idx="179">
                  <c:v>0.32300000000000001</c:v>
                </c:pt>
                <c:pt idx="180">
                  <c:v>0.32800000000000001</c:v>
                </c:pt>
                <c:pt idx="181">
                  <c:v>0.33800000000000002</c:v>
                </c:pt>
                <c:pt idx="182">
                  <c:v>0.33300000000000002</c:v>
                </c:pt>
                <c:pt idx="183">
                  <c:v>0.32800000000000001</c:v>
                </c:pt>
                <c:pt idx="184">
                  <c:v>0.32800000000000001</c:v>
                </c:pt>
                <c:pt idx="185">
                  <c:v>0.318</c:v>
                </c:pt>
                <c:pt idx="186">
                  <c:v>0.31900000000000001</c:v>
                </c:pt>
                <c:pt idx="187">
                  <c:v>0.31</c:v>
                </c:pt>
                <c:pt idx="188">
                  <c:v>0.30399999999999999</c:v>
                </c:pt>
                <c:pt idx="189">
                  <c:v>0.31</c:v>
                </c:pt>
                <c:pt idx="190">
                  <c:v>0.308</c:v>
                </c:pt>
                <c:pt idx="191">
                  <c:v>0.30499999999999999</c:v>
                </c:pt>
                <c:pt idx="192" formatCode="General">
                  <c:v>0.30622914000000001</c:v>
                </c:pt>
                <c:pt idx="193" formatCode="General">
                  <c:v>0.31439278100000001</c:v>
                </c:pt>
                <c:pt idx="194" formatCode="General">
                  <c:v>0.311388</c:v>
                </c:pt>
                <c:pt idx="195" formatCode="General">
                  <c:v>0.31349489000000003</c:v>
                </c:pt>
                <c:pt idx="196" formatCode="General">
                  <c:v>0.30391586199999998</c:v>
                </c:pt>
                <c:pt idx="197" formatCode="General">
                  <c:v>0.29777900000000002</c:v>
                </c:pt>
                <c:pt idx="198" formatCode="General">
                  <c:v>0.29884270699999999</c:v>
                </c:pt>
                <c:pt idx="199" formatCode="General">
                  <c:v>0.29245935899999997</c:v>
                </c:pt>
                <c:pt idx="200" formatCode="General">
                  <c:v>0.29441099999999998</c:v>
                </c:pt>
                <c:pt idx="201" formatCode="General">
                  <c:v>0.291742102</c:v>
                </c:pt>
                <c:pt idx="202" formatCode="General">
                  <c:v>0.28789404699999999</c:v>
                </c:pt>
                <c:pt idx="203" formatCode="General">
                  <c:v>0.28426299999999999</c:v>
                </c:pt>
                <c:pt idx="204">
                  <c:v>0.28299999999999997</c:v>
                </c:pt>
                <c:pt idx="205">
                  <c:v>0.29299999999999998</c:v>
                </c:pt>
                <c:pt idx="206">
                  <c:v>0.29699999999999999</c:v>
                </c:pt>
                <c:pt idx="207">
                  <c:v>0.29199999999999998</c:v>
                </c:pt>
                <c:pt idx="208">
                  <c:v>0.28199999999999997</c:v>
                </c:pt>
                <c:pt idx="209">
                  <c:v>0.28100000000000003</c:v>
                </c:pt>
                <c:pt idx="210">
                  <c:v>0.27300000000000002</c:v>
                </c:pt>
                <c:pt idx="211">
                  <c:v>0.26700000000000002</c:v>
                </c:pt>
                <c:pt idx="212">
                  <c:v>0.27</c:v>
                </c:pt>
                <c:pt idx="213">
                  <c:v>0.26500000000000001</c:v>
                </c:pt>
                <c:pt idx="214">
                  <c:v>0.26400000000000001</c:v>
                </c:pt>
                <c:pt idx="215">
                  <c:v>0.26200000000000001</c:v>
                </c:pt>
                <c:pt idx="216">
                  <c:v>0.25700000000000001</c:v>
                </c:pt>
                <c:pt idx="217">
                  <c:v>0.26500000000000001</c:v>
                </c:pt>
                <c:pt idx="218">
                  <c:v>0.27200000000000002</c:v>
                </c:pt>
                <c:pt idx="219">
                  <c:v>0.26200000000000001</c:v>
                </c:pt>
                <c:pt idx="220">
                  <c:v>0.254</c:v>
                </c:pt>
                <c:pt idx="221">
                  <c:v>0.25600000000000001</c:v>
                </c:pt>
                <c:pt idx="222">
                  <c:v>0.24299999999999999</c:v>
                </c:pt>
                <c:pt idx="223">
                  <c:v>0.247</c:v>
                </c:pt>
                <c:pt idx="224">
                  <c:v>0.24199999999999999</c:v>
                </c:pt>
                <c:pt idx="225">
                  <c:v>0.23499999999999999</c:v>
                </c:pt>
                <c:pt idx="226">
                  <c:v>0.24</c:v>
                </c:pt>
                <c:pt idx="227">
                  <c:v>0.23100000000000001</c:v>
                </c:pt>
                <c:pt idx="228">
                  <c:v>0.23200000000000001</c:v>
                </c:pt>
                <c:pt idx="229">
                  <c:v>0.248</c:v>
                </c:pt>
                <c:pt idx="230">
                  <c:v>0.25900000000000001</c:v>
                </c:pt>
                <c:pt idx="231">
                  <c:v>0.251</c:v>
                </c:pt>
                <c:pt idx="232">
                  <c:v>0.255</c:v>
                </c:pt>
                <c:pt idx="233">
                  <c:v>0.251</c:v>
                </c:pt>
                <c:pt idx="234">
                  <c:v>0.24399999999999999</c:v>
                </c:pt>
                <c:pt idx="235">
                  <c:v>0.25</c:v>
                </c:pt>
                <c:pt idx="236">
                  <c:v>0.245</c:v>
                </c:pt>
                <c:pt idx="237">
                  <c:v>0.247</c:v>
                </c:pt>
                <c:pt idx="238">
                  <c:v>0.255</c:v>
                </c:pt>
                <c:pt idx="239">
                  <c:v>0.246</c:v>
                </c:pt>
                <c:pt idx="240">
                  <c:v>0.253</c:v>
                </c:pt>
                <c:pt idx="241">
                  <c:v>0.26800000000000002</c:v>
                </c:pt>
                <c:pt idx="242">
                  <c:v>0.27</c:v>
                </c:pt>
                <c:pt idx="243">
                  <c:v>0.29199999999999998</c:v>
                </c:pt>
                <c:pt idx="244">
                  <c:v>0.30099999999999999</c:v>
                </c:pt>
                <c:pt idx="245">
                  <c:v>0.30199999999999999</c:v>
                </c:pt>
                <c:pt idx="246">
                  <c:v>0.308</c:v>
                </c:pt>
                <c:pt idx="247">
                  <c:v>0.307</c:v>
                </c:pt>
                <c:pt idx="248">
                  <c:v>0.30599999999999999</c:v>
                </c:pt>
                <c:pt idx="249">
                  <c:v>0.316</c:v>
                </c:pt>
                <c:pt idx="250">
                  <c:v>0.315</c:v>
                </c:pt>
                <c:pt idx="251">
                  <c:v>0.32300000000000001</c:v>
                </c:pt>
                <c:pt idx="252">
                  <c:v>0.33</c:v>
                </c:pt>
                <c:pt idx="253">
                  <c:v>0.33900000000000002</c:v>
                </c:pt>
                <c:pt idx="254">
                  <c:v>0.35699999999999998</c:v>
                </c:pt>
                <c:pt idx="255">
                  <c:v>0.36499999999999999</c:v>
                </c:pt>
                <c:pt idx="256">
                  <c:v>0.36099999999999999</c:v>
                </c:pt>
                <c:pt idx="257">
                  <c:v>0.35099999999999998</c:v>
                </c:pt>
                <c:pt idx="258">
                  <c:v>0.35799999999999998</c:v>
                </c:pt>
                <c:pt idx="259">
                  <c:v>0.35199999999999998</c:v>
                </c:pt>
                <c:pt idx="260">
                  <c:v>0.34799999999999998</c:v>
                </c:pt>
                <c:pt idx="261">
                  <c:v>0.35099999999999998</c:v>
                </c:pt>
                <c:pt idx="262">
                  <c:v>0.34599999999999997</c:v>
                </c:pt>
                <c:pt idx="263">
                  <c:v>0.34599999999999997</c:v>
                </c:pt>
                <c:pt idx="264">
                  <c:v>0.34100000000000003</c:v>
                </c:pt>
                <c:pt idx="265">
                  <c:v>0.34200000000000003</c:v>
                </c:pt>
                <c:pt idx="266">
                  <c:v>0.33800000000000002</c:v>
                </c:pt>
                <c:pt idx="267">
                  <c:v>0.33500000000000002</c:v>
                </c:pt>
                <c:pt idx="268">
                  <c:v>0.32</c:v>
                </c:pt>
                <c:pt idx="269">
                  <c:v>0.30399999999999999</c:v>
                </c:pt>
                <c:pt idx="270">
                  <c:v>0.30299999999999999</c:v>
                </c:pt>
                <c:pt idx="271">
                  <c:v>0.28899999999999998</c:v>
                </c:pt>
                <c:pt idx="272">
                  <c:v>0.28000000000000003</c:v>
                </c:pt>
                <c:pt idx="273">
                  <c:v>0.26900000000000002</c:v>
                </c:pt>
                <c:pt idx="274">
                  <c:v>0.26400000000000001</c:v>
                </c:pt>
                <c:pt idx="275">
                  <c:v>0.26200000000000001</c:v>
                </c:pt>
                <c:pt idx="276">
                  <c:v>0.26</c:v>
                </c:pt>
                <c:pt idx="277">
                  <c:v>0.26</c:v>
                </c:pt>
                <c:pt idx="278">
                  <c:v>0.26800000000000002</c:v>
                </c:pt>
                <c:pt idx="279">
                  <c:v>0.26300000000000001</c:v>
                </c:pt>
                <c:pt idx="280">
                  <c:v>0.25700000000000001</c:v>
                </c:pt>
                <c:pt idx="281">
                  <c:v>0.25600000000000001</c:v>
                </c:pt>
                <c:pt idx="282">
                  <c:v>0.247</c:v>
                </c:pt>
                <c:pt idx="283">
                  <c:v>0.24399999999999999</c:v>
                </c:pt>
                <c:pt idx="284">
                  <c:v>0.246</c:v>
                </c:pt>
                <c:pt idx="285">
                  <c:v>0.24</c:v>
                </c:pt>
                <c:pt idx="286">
                  <c:v>0.24199999999999999</c:v>
                </c:pt>
                <c:pt idx="287">
                  <c:v>0.248</c:v>
                </c:pt>
                <c:pt idx="288">
                  <c:v>0.248</c:v>
                </c:pt>
                <c:pt idx="289">
                  <c:v>0.255</c:v>
                </c:pt>
                <c:pt idx="290">
                  <c:v>0.26300000000000001</c:v>
                </c:pt>
                <c:pt idx="291">
                  <c:v>0.254</c:v>
                </c:pt>
                <c:pt idx="292">
                  <c:v>0.25600000000000001</c:v>
                </c:pt>
                <c:pt idx="293">
                  <c:v>0.252</c:v>
                </c:pt>
                <c:pt idx="294">
                  <c:v>0.247</c:v>
                </c:pt>
                <c:pt idx="295">
                  <c:v>0.255</c:v>
                </c:pt>
                <c:pt idx="296">
                  <c:v>0.25</c:v>
                </c:pt>
                <c:pt idx="297">
                  <c:v>0.25</c:v>
                </c:pt>
                <c:pt idx="298">
                  <c:v>0.253</c:v>
                </c:pt>
                <c:pt idx="299">
                  <c:v>0.245</c:v>
                </c:pt>
                <c:pt idx="300">
                  <c:v>0.24</c:v>
                </c:pt>
                <c:pt idx="301">
                  <c:v>0.254</c:v>
                </c:pt>
                <c:pt idx="302">
                  <c:v>0.25700000000000001</c:v>
                </c:pt>
              </c:numCache>
            </c:numRef>
          </c:val>
          <c:extLst>
            <c:ext xmlns:c16="http://schemas.microsoft.com/office/drawing/2014/chart" uri="{C3380CC4-5D6E-409C-BE32-E72D297353CC}">
              <c16:uniqueId val="{00000001-21FE-4B81-9545-246FF040A741}"/>
            </c:ext>
          </c:extLst>
        </c:ser>
        <c:dLbls>
          <c:showLegendKey val="0"/>
          <c:showVal val="0"/>
          <c:showCatName val="0"/>
          <c:showSerName val="0"/>
          <c:showPercent val="0"/>
          <c:showBubbleSize val="0"/>
        </c:dLbls>
        <c:axId val="3"/>
        <c:axId val="4"/>
      </c:areaChart>
      <c:lineChart>
        <c:grouping val="standard"/>
        <c:varyColors val="0"/>
        <c:ser>
          <c:idx val="4"/>
          <c:order val="2"/>
          <c:tx>
            <c:strRef>
              <c:f>Sheet1!$E$1</c:f>
              <c:strCache>
                <c:ptCount val="1"/>
                <c:pt idx="0">
                  <c:v>64% &amp; 32% Long Run Averages</c:v>
                </c:pt>
              </c:strCache>
            </c:strRef>
          </c:tx>
          <c:spPr>
            <a:ln w="38459">
              <a:solidFill>
                <a:srgbClr val="FFCC00"/>
              </a:solidFill>
              <a:prstDash val="solid"/>
            </a:ln>
          </c:spPr>
          <c:marker>
            <c:symbol val="none"/>
          </c:marker>
          <c:cat>
            <c:strRef>
              <c:f>Sheet1!$A$2:$A$312</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Sheet1!$E$2:$E$312</c:f>
              <c:numCache>
                <c:formatCode>General</c:formatCode>
                <c:ptCount val="311"/>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59">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0.32</c:v>
                </c:pt>
                <c:pt idx="210">
                  <c:v>0.32</c:v>
                </c:pt>
                <c:pt idx="211">
                  <c:v>0.32</c:v>
                </c:pt>
                <c:pt idx="212">
                  <c:v>0.32</c:v>
                </c:pt>
                <c:pt idx="213">
                  <c:v>0.32</c:v>
                </c:pt>
                <c:pt idx="214">
                  <c:v>0.32</c:v>
                </c:pt>
                <c:pt idx="215">
                  <c:v>0.32</c:v>
                </c:pt>
                <c:pt idx="216">
                  <c:v>0.32</c:v>
                </c:pt>
                <c:pt idx="217">
                  <c:v>0.32</c:v>
                </c:pt>
                <c:pt idx="218">
                  <c:v>0.32</c:v>
                </c:pt>
                <c:pt idx="219">
                  <c:v>0.32</c:v>
                </c:pt>
                <c:pt idx="220">
                  <c:v>0.32</c:v>
                </c:pt>
                <c:pt idx="221">
                  <c:v>0.32</c:v>
                </c:pt>
                <c:pt idx="222">
                  <c:v>0.32</c:v>
                </c:pt>
                <c:pt idx="223">
                  <c:v>0.32</c:v>
                </c:pt>
                <c:pt idx="224">
                  <c:v>0.32</c:v>
                </c:pt>
                <c:pt idx="225">
                  <c:v>0.32</c:v>
                </c:pt>
                <c:pt idx="226">
                  <c:v>0.32</c:v>
                </c:pt>
                <c:pt idx="227">
                  <c:v>0.32</c:v>
                </c:pt>
                <c:pt idx="228">
                  <c:v>0.32</c:v>
                </c:pt>
                <c:pt idx="229">
                  <c:v>0.32</c:v>
                </c:pt>
                <c:pt idx="230">
                  <c:v>0.32</c:v>
                </c:pt>
                <c:pt idx="231">
                  <c:v>0.32</c:v>
                </c:pt>
                <c:pt idx="232">
                  <c:v>0.32</c:v>
                </c:pt>
                <c:pt idx="233">
                  <c:v>0.32</c:v>
                </c:pt>
                <c:pt idx="234">
                  <c:v>0.32</c:v>
                </c:pt>
                <c:pt idx="235">
                  <c:v>0.32</c:v>
                </c:pt>
                <c:pt idx="236">
                  <c:v>0.32</c:v>
                </c:pt>
                <c:pt idx="237">
                  <c:v>0.32</c:v>
                </c:pt>
                <c:pt idx="238">
                  <c:v>0.32</c:v>
                </c:pt>
                <c:pt idx="239">
                  <c:v>0.32</c:v>
                </c:pt>
                <c:pt idx="240">
                  <c:v>0.32</c:v>
                </c:pt>
                <c:pt idx="241">
                  <c:v>0.32</c:v>
                </c:pt>
                <c:pt idx="242">
                  <c:v>0.32</c:v>
                </c:pt>
                <c:pt idx="243">
                  <c:v>0.32</c:v>
                </c:pt>
                <c:pt idx="244">
                  <c:v>0.32</c:v>
                </c:pt>
                <c:pt idx="245">
                  <c:v>0.32</c:v>
                </c:pt>
                <c:pt idx="246">
                  <c:v>0.32</c:v>
                </c:pt>
                <c:pt idx="247">
                  <c:v>0.32</c:v>
                </c:pt>
                <c:pt idx="248">
                  <c:v>0.32</c:v>
                </c:pt>
                <c:pt idx="249">
                  <c:v>0.32</c:v>
                </c:pt>
                <c:pt idx="250">
                  <c:v>0.32</c:v>
                </c:pt>
                <c:pt idx="251">
                  <c:v>0.32</c:v>
                </c:pt>
                <c:pt idx="252">
                  <c:v>0.32</c:v>
                </c:pt>
                <c:pt idx="253">
                  <c:v>0.32</c:v>
                </c:pt>
                <c:pt idx="254">
                  <c:v>0.32</c:v>
                </c:pt>
                <c:pt idx="255">
                  <c:v>0.32</c:v>
                </c:pt>
                <c:pt idx="256">
                  <c:v>0.32</c:v>
                </c:pt>
                <c:pt idx="257">
                  <c:v>0.32</c:v>
                </c:pt>
                <c:pt idx="258">
                  <c:v>0.32</c:v>
                </c:pt>
                <c:pt idx="259">
                  <c:v>0.32</c:v>
                </c:pt>
                <c:pt idx="260">
                  <c:v>0.32</c:v>
                </c:pt>
                <c:pt idx="261">
                  <c:v>0.32</c:v>
                </c:pt>
                <c:pt idx="262">
                  <c:v>0.32</c:v>
                </c:pt>
                <c:pt idx="263">
                  <c:v>0.32</c:v>
                </c:pt>
                <c:pt idx="264">
                  <c:v>0.32</c:v>
                </c:pt>
                <c:pt idx="265">
                  <c:v>0.32</c:v>
                </c:pt>
                <c:pt idx="266">
                  <c:v>0.32</c:v>
                </c:pt>
                <c:pt idx="267">
                  <c:v>0.32</c:v>
                </c:pt>
                <c:pt idx="268">
                  <c:v>0.32</c:v>
                </c:pt>
                <c:pt idx="269">
                  <c:v>0.32</c:v>
                </c:pt>
                <c:pt idx="270">
                  <c:v>0.32</c:v>
                </c:pt>
                <c:pt idx="271">
                  <c:v>0.32</c:v>
                </c:pt>
                <c:pt idx="272">
                  <c:v>0.32</c:v>
                </c:pt>
                <c:pt idx="273">
                  <c:v>0.32</c:v>
                </c:pt>
                <c:pt idx="274">
                  <c:v>0.32</c:v>
                </c:pt>
                <c:pt idx="275">
                  <c:v>0.32</c:v>
                </c:pt>
                <c:pt idx="276">
                  <c:v>0.32</c:v>
                </c:pt>
                <c:pt idx="277">
                  <c:v>0.32</c:v>
                </c:pt>
                <c:pt idx="278">
                  <c:v>0.32</c:v>
                </c:pt>
                <c:pt idx="279">
                  <c:v>0.32</c:v>
                </c:pt>
                <c:pt idx="280">
                  <c:v>0.32</c:v>
                </c:pt>
                <c:pt idx="281">
                  <c:v>0.32</c:v>
                </c:pt>
                <c:pt idx="282">
                  <c:v>0.32</c:v>
                </c:pt>
                <c:pt idx="283">
                  <c:v>0.32</c:v>
                </c:pt>
                <c:pt idx="284">
                  <c:v>0.32</c:v>
                </c:pt>
                <c:pt idx="285">
                  <c:v>0.32</c:v>
                </c:pt>
                <c:pt idx="286">
                  <c:v>0.32</c:v>
                </c:pt>
                <c:pt idx="287">
                  <c:v>0.32</c:v>
                </c:pt>
                <c:pt idx="288">
                  <c:v>0.32</c:v>
                </c:pt>
                <c:pt idx="289">
                  <c:v>0.32</c:v>
                </c:pt>
                <c:pt idx="290">
                  <c:v>0.32</c:v>
                </c:pt>
                <c:pt idx="291">
                  <c:v>0.32</c:v>
                </c:pt>
                <c:pt idx="292">
                  <c:v>0.32</c:v>
                </c:pt>
                <c:pt idx="293">
                  <c:v>0.32</c:v>
                </c:pt>
                <c:pt idx="294">
                  <c:v>0.32</c:v>
                </c:pt>
                <c:pt idx="295">
                  <c:v>0.32</c:v>
                </c:pt>
                <c:pt idx="296">
                  <c:v>0.32</c:v>
                </c:pt>
                <c:pt idx="297">
                  <c:v>0.32</c:v>
                </c:pt>
                <c:pt idx="298">
                  <c:v>0.32</c:v>
                </c:pt>
                <c:pt idx="299">
                  <c:v>0.32</c:v>
                </c:pt>
                <c:pt idx="300">
                  <c:v>0.32</c:v>
                </c:pt>
                <c:pt idx="301">
                  <c:v>0.32</c:v>
                </c:pt>
                <c:pt idx="302">
                  <c:v>0.32</c:v>
                </c:pt>
                <c:pt idx="303">
                  <c:v>0.32</c:v>
                </c:pt>
                <c:pt idx="304">
                  <c:v>0.32</c:v>
                </c:pt>
                <c:pt idx="305">
                  <c:v>0.32</c:v>
                </c:pt>
                <c:pt idx="306">
                  <c:v>0.32</c:v>
                </c:pt>
                <c:pt idx="307">
                  <c:v>0.32</c:v>
                </c:pt>
                <c:pt idx="308">
                  <c:v>0.32</c:v>
                </c:pt>
                <c:pt idx="309">
                  <c:v>0.32</c:v>
                </c:pt>
                <c:pt idx="310">
                  <c:v>0.32</c:v>
                </c:pt>
              </c:numCache>
            </c:numRef>
          </c:val>
          <c:smooth val="0"/>
          <c:extLst>
            <c:ext xmlns:c16="http://schemas.microsoft.com/office/drawing/2014/chart" uri="{C3380CC4-5D6E-409C-BE32-E72D297353CC}">
              <c16:uniqueId val="{00000002-21FE-4B81-9545-246FF040A741}"/>
            </c:ext>
          </c:extLst>
        </c:ser>
        <c:dLbls>
          <c:showLegendKey val="0"/>
          <c:showVal val="0"/>
          <c:showCatName val="0"/>
          <c:showSerName val="0"/>
          <c:showPercent val="0"/>
          <c:showBubbleSize val="0"/>
        </c:dLbls>
        <c:marker val="1"/>
        <c:smooth val="0"/>
        <c:axId val="229478720"/>
        <c:axId val="1"/>
      </c:lineChart>
      <c:catAx>
        <c:axId val="229478720"/>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41"/>
          <c:min val="0.23"/>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229478720"/>
        <c:crosses val="autoZero"/>
        <c:crossBetween val="midCat"/>
        <c:majorUnit val="0.01"/>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1"/>
          <c:min val="0.23"/>
        </c:scaling>
        <c:delete val="0"/>
        <c:axPos val="r"/>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1"/>
        <c:minorUnit val="0.01"/>
      </c:valAx>
      <c:spPr>
        <a:noFill/>
        <a:ln w="12820">
          <a:solidFill>
            <a:schemeClr val="tx1"/>
          </a:solidFill>
          <a:prstDash val="solid"/>
        </a:ln>
      </c:spPr>
    </c:plotArea>
    <c:legend>
      <c:legendPos val="r"/>
      <c:layout>
        <c:manualLayout>
          <c:xMode val="edge"/>
          <c:yMode val="edge"/>
          <c:x val="0.17140445190967366"/>
          <c:y val="0.16910585090435337"/>
          <c:w val="0.29026176067522391"/>
          <c:h val="0.15195468774457516"/>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a:solidFill>
                  <a:srgbClr val="000000"/>
                </a:solidFill>
                <a:latin typeface="Times New Roman" panose="02020603050405020304" pitchFamily="18" charset="0"/>
                <a:cs typeface="Times New Roman" panose="02020603050405020304" pitchFamily="18" charset="0"/>
              </a:rPr>
              <a:t>Credit Union Loan Growth</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a:solidFill>
                  <a:srgbClr val="000000"/>
                </a:solidFill>
                <a:latin typeface="Times New Roman" panose="02020603050405020304" pitchFamily="18" charset="0"/>
                <a:cs typeface="Times New Roman" panose="02020603050405020304" pitchFamily="18" charset="0"/>
              </a:rPr>
              <a:t> </a:t>
            </a:r>
            <a:r>
              <a:rPr lang="en-US" sz="1800" b="1" i="0" u="none" strike="noStrike" baseline="0">
                <a:solidFill>
                  <a:srgbClr val="000000"/>
                </a:solidFill>
                <a:latin typeface="Times New Roman" panose="02020603050405020304" pitchFamily="18" charset="0"/>
                <a:cs typeface="Times New Roman" panose="02020603050405020304" pitchFamily="18" charset="0"/>
              </a:rPr>
              <a:t>(Annual Percent Growth)</a:t>
            </a:r>
          </a:p>
        </c:rich>
      </c:tx>
      <c:layout>
        <c:manualLayout>
          <c:xMode val="edge"/>
          <c:yMode val="edge"/>
          <c:x val="0.34476534296028882"/>
          <c:y val="1.9920318725099601E-2"/>
        </c:manualLayout>
      </c:layout>
      <c:overlay val="0"/>
      <c:spPr>
        <a:noFill/>
        <a:ln w="29872">
          <a:noFill/>
        </a:ln>
      </c:spPr>
    </c:title>
    <c:autoTitleDeleted val="0"/>
    <c:plotArea>
      <c:layout>
        <c:manualLayout>
          <c:layoutTarget val="inner"/>
          <c:xMode val="edge"/>
          <c:yMode val="edge"/>
          <c:x val="7.5812274368231042E-2"/>
          <c:y val="0.17109946305973428"/>
          <c:w val="0.90252707581227432"/>
          <c:h val="0.78507588241088044"/>
        </c:manualLayout>
      </c:layout>
      <c:barChart>
        <c:barDir val="col"/>
        <c:grouping val="clustered"/>
        <c:varyColors val="0"/>
        <c:ser>
          <c:idx val="0"/>
          <c:order val="0"/>
          <c:tx>
            <c:strRef>
              <c:f>Sheet1!$B$1</c:f>
              <c:strCache>
                <c:ptCount val="1"/>
                <c:pt idx="0">
                  <c:v>CU Loan Growth Rate</c:v>
                </c:pt>
              </c:strCache>
            </c:strRef>
          </c:tx>
          <c:spPr>
            <a:solidFill>
              <a:srgbClr val="FF6600"/>
            </a:solidFill>
            <a:ln w="14936">
              <a:solidFill>
                <a:schemeClr val="tx1"/>
              </a:solidFill>
              <a:prstDash val="solid"/>
            </a:ln>
          </c:spPr>
          <c:invertIfNegative val="0"/>
          <c:dPt>
            <c:idx val="1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4-8876-445D-919A-36243A1AF5B5}"/>
              </c:ext>
            </c:extLst>
          </c:dPt>
          <c:dPt>
            <c:idx val="16"/>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5-8876-445D-919A-36243A1AF5B5}"/>
              </c:ext>
            </c:extLst>
          </c:dPt>
          <c:dPt>
            <c:idx val="17"/>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6-8876-445D-919A-36243A1AF5B5}"/>
              </c:ext>
            </c:extLst>
          </c:dPt>
          <c:dPt>
            <c:idx val="18"/>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7-8876-445D-919A-36243A1AF5B5}"/>
              </c:ext>
            </c:extLst>
          </c:dPt>
          <c:dPt>
            <c:idx val="19"/>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8-8876-445D-919A-36243A1AF5B5}"/>
              </c:ext>
            </c:extLst>
          </c:dPt>
          <c:dPt>
            <c:idx val="20"/>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9-8876-445D-919A-36243A1AF5B5}"/>
              </c:ext>
            </c:extLst>
          </c:dPt>
          <c:dPt>
            <c:idx val="21"/>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3-8876-445D-919A-36243A1AF5B5}"/>
              </c:ext>
            </c:extLst>
          </c:dPt>
          <c:dPt>
            <c:idx val="23"/>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6600" mc:Ignorable="a14" a14:legacySpreadsheetColorIndex="53"/>
                </a:bgClr>
              </a:pattFill>
              <a:ln w="14936">
                <a:solidFill>
                  <a:schemeClr val="tx1"/>
                </a:solidFill>
                <a:prstDash val="solid"/>
              </a:ln>
            </c:spPr>
            <c:extLst>
              <c:ext xmlns:c16="http://schemas.microsoft.com/office/drawing/2014/chart" uri="{C3380CC4-5D6E-409C-BE32-E72D297353CC}">
                <c16:uniqueId val="{00000001-8876-445D-919A-36243A1AF5B5}"/>
              </c:ext>
            </c:extLst>
          </c:dPt>
          <c:dPt>
            <c:idx val="24"/>
            <c:invertIfNegative val="0"/>
            <c:bubble3D val="0"/>
            <c:spPr>
              <a:solidFill>
                <a:srgbClr xmlns:mc="http://schemas.openxmlformats.org/markup-compatibility/2006" xmlns:a14="http://schemas.microsoft.com/office/drawing/2010/main" val="FF6600" mc:Ignorable="a14" a14:legacySpreadsheetColorIndex="53"/>
              </a:solidFill>
              <a:ln w="14936">
                <a:solidFill>
                  <a:schemeClr val="tx1"/>
                </a:solidFill>
                <a:prstDash val="solid"/>
              </a:ln>
            </c:spPr>
            <c:extLst>
              <c:ext xmlns:c16="http://schemas.microsoft.com/office/drawing/2014/chart" uri="{C3380CC4-5D6E-409C-BE32-E72D297353CC}">
                <c16:uniqueId val="{00000002-8876-445D-919A-36243A1AF5B5}"/>
              </c:ext>
            </c:extLst>
          </c:dPt>
          <c:dPt>
            <c:idx val="25"/>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FFFFFF" mc:Ignorable="a14" a14:legacySpreadsheetColorIndex="9"/>
                </a:bgClr>
              </a:pattFill>
              <a:ln w="14936">
                <a:solidFill>
                  <a:schemeClr val="tx1"/>
                </a:solidFill>
                <a:prstDash val="solid"/>
              </a:ln>
            </c:spPr>
            <c:extLst>
              <c:ext xmlns:c16="http://schemas.microsoft.com/office/drawing/2014/chart" uri="{C3380CC4-5D6E-409C-BE32-E72D297353CC}">
                <c16:uniqueId val="{00000000-8876-445D-919A-36243A1AF5B5}"/>
              </c:ext>
            </c:extLst>
          </c:dPt>
          <c:dPt>
            <c:idx val="26"/>
            <c:invertIfNegative val="0"/>
            <c:bubble3D val="0"/>
            <c:spPr>
              <a:pattFill prst="wdDnDiag">
                <a:fgClr>
                  <a:srgbClr val="FF6600"/>
                </a:fgClr>
                <a:bgClr>
                  <a:schemeClr val="bg1"/>
                </a:bgClr>
              </a:pattFill>
              <a:ln w="14936">
                <a:solidFill>
                  <a:schemeClr val="tx1"/>
                </a:solidFill>
                <a:prstDash val="solid"/>
              </a:ln>
            </c:spPr>
            <c:extLst>
              <c:ext xmlns:c16="http://schemas.microsoft.com/office/drawing/2014/chart" uri="{C3380CC4-5D6E-409C-BE32-E72D297353CC}">
                <c16:uniqueId val="{00000000-A35E-49C9-AB9D-84F75286C413}"/>
              </c:ext>
            </c:extLst>
          </c:dPt>
          <c:dLbls>
            <c:dLbl>
              <c:idx val="21"/>
              <c:numFmt formatCode="0.0" sourceLinked="0"/>
              <c:spPr>
                <a:noFill/>
                <a:ln w="29872">
                  <a:noFill/>
                </a:ln>
              </c:spPr>
              <c:txPr>
                <a:bodyPr/>
                <a:lstStyle/>
                <a:p>
                  <a:pPr>
                    <a:defRPr sz="1029" b="0"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76-445D-919A-36243A1AF5B5}"/>
                </c:ext>
              </c:extLst>
            </c:dLbl>
            <c:numFmt formatCode="0.0" sourceLinked="0"/>
            <c:spPr>
              <a:noFill/>
              <a:ln w="29872">
                <a:noFill/>
              </a:ln>
            </c:spPr>
            <c:txPr>
              <a:bodyPr wrap="square" lIns="38100" tIns="19050" rIns="38100" bIns="19050" anchor="ctr">
                <a:spAutoFit/>
              </a:bodyPr>
              <a:lstStyle/>
              <a:p>
                <a:pPr algn="just">
                  <a:defRPr sz="941" b="0" i="0" u="none" strike="noStrike" baseline="0">
                    <a:solidFill>
                      <a:schemeClr val="tx1"/>
                    </a:solidFill>
                    <a:latin typeface="Times New Roman"/>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c:v>
                </c:pt>
                <c:pt idx="18">
                  <c:v>8.9</c:v>
                </c:pt>
                <c:pt idx="19">
                  <c:v>6.5</c:v>
                </c:pt>
                <c:pt idx="20">
                  <c:v>5.3</c:v>
                </c:pt>
                <c:pt idx="21">
                  <c:v>7.7</c:v>
                </c:pt>
                <c:pt idx="22">
                  <c:v>19.100000000000001</c:v>
                </c:pt>
                <c:pt idx="23">
                  <c:v>6.5</c:v>
                </c:pt>
                <c:pt idx="24">
                  <c:v>2.8</c:v>
                </c:pt>
                <c:pt idx="25">
                  <c:v>5</c:v>
                </c:pt>
                <c:pt idx="26">
                  <c:v>6</c:v>
                </c:pt>
              </c:numCache>
            </c:numRef>
          </c:val>
          <c:extLst>
            <c:ext xmlns:c16="http://schemas.microsoft.com/office/drawing/2014/chart" uri="{C3380CC4-5D6E-409C-BE32-E72D297353CC}">
              <c16:uniqueId val="{0000000A-8876-445D-919A-36243A1AF5B5}"/>
            </c:ext>
          </c:extLst>
        </c:ser>
        <c:dLbls>
          <c:showLegendKey val="0"/>
          <c:showVal val="0"/>
          <c:showCatName val="0"/>
          <c:showSerName val="0"/>
          <c:showPercent val="0"/>
          <c:showBubbleSize val="0"/>
        </c:dLbls>
        <c:gapWidth val="100"/>
        <c:axId val="224721216"/>
        <c:axId val="1"/>
      </c:barChart>
      <c:lineChart>
        <c:grouping val="standard"/>
        <c:varyColors val="0"/>
        <c:ser>
          <c:idx val="1"/>
          <c:order val="1"/>
          <c:tx>
            <c:strRef>
              <c:f>Sheet1!$C$1</c:f>
              <c:strCache>
                <c:ptCount val="1"/>
                <c:pt idx="0">
                  <c:v>7% Long Run Average</c:v>
                </c:pt>
              </c:strCache>
            </c:strRef>
          </c:tx>
          <c:spPr>
            <a:ln w="44808">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7</c:v>
                </c:pt>
                <c:pt idx="1">
                  <c:v>7</c:v>
                </c:pt>
                <c:pt idx="2">
                  <c:v>7</c:v>
                </c:pt>
                <c:pt idx="3">
                  <c:v>7</c:v>
                </c:pt>
                <c:pt idx="4">
                  <c:v>7</c:v>
                </c:pt>
                <c:pt idx="5">
                  <c:v>7</c:v>
                </c:pt>
                <c:pt idx="6">
                  <c:v>7</c:v>
                </c:pt>
                <c:pt idx="7">
                  <c:v>7</c:v>
                </c:pt>
                <c:pt idx="8">
                  <c:v>7</c:v>
                </c:pt>
                <c:pt idx="9">
                  <c:v>7</c:v>
                </c:pt>
                <c:pt idx="10">
                  <c:v>7</c:v>
                </c:pt>
                <c:pt idx="11">
                  <c:v>7</c:v>
                </c:pt>
                <c:pt idx="12">
                  <c:v>7</c:v>
                </c:pt>
                <c:pt idx="13">
                  <c:v>7</c:v>
                </c:pt>
                <c:pt idx="14">
                  <c:v>7</c:v>
                </c:pt>
                <c:pt idx="15">
                  <c:v>7</c:v>
                </c:pt>
                <c:pt idx="16">
                  <c:v>7</c:v>
                </c:pt>
                <c:pt idx="17">
                  <c:v>7</c:v>
                </c:pt>
                <c:pt idx="18">
                  <c:v>7</c:v>
                </c:pt>
                <c:pt idx="19">
                  <c:v>7</c:v>
                </c:pt>
                <c:pt idx="20">
                  <c:v>7</c:v>
                </c:pt>
                <c:pt idx="21">
                  <c:v>7</c:v>
                </c:pt>
                <c:pt idx="22">
                  <c:v>7</c:v>
                </c:pt>
                <c:pt idx="23">
                  <c:v>7</c:v>
                </c:pt>
                <c:pt idx="24">
                  <c:v>7</c:v>
                </c:pt>
                <c:pt idx="25">
                  <c:v>7</c:v>
                </c:pt>
                <c:pt idx="26">
                  <c:v>7</c:v>
                </c:pt>
              </c:numCache>
            </c:numRef>
          </c:val>
          <c:smooth val="0"/>
          <c:extLst>
            <c:ext xmlns:c16="http://schemas.microsoft.com/office/drawing/2014/chart" uri="{C3380CC4-5D6E-409C-BE32-E72D297353CC}">
              <c16:uniqueId val="{0000000B-8876-445D-919A-36243A1AF5B5}"/>
            </c:ext>
          </c:extLst>
        </c:ser>
        <c:dLbls>
          <c:showLegendKey val="0"/>
          <c:showVal val="0"/>
          <c:showCatName val="0"/>
          <c:showSerName val="0"/>
          <c:showPercent val="0"/>
          <c:showBubbleSize val="0"/>
        </c:dLbls>
        <c:marker val="1"/>
        <c:smooth val="0"/>
        <c:axId val="224721216"/>
        <c:axId val="1"/>
      </c:lineChart>
      <c:catAx>
        <c:axId val="224721216"/>
        <c:scaling>
          <c:orientation val="minMax"/>
        </c:scaling>
        <c:delete val="0"/>
        <c:axPos val="b"/>
        <c:numFmt formatCode="General" sourceLinked="1"/>
        <c:majorTickMark val="out"/>
        <c:minorTickMark val="none"/>
        <c:tickLblPos val="nextTo"/>
        <c:spPr>
          <a:ln w="3734">
            <a:solidFill>
              <a:schemeClr val="tx1"/>
            </a:solidFill>
            <a:prstDash val="solid"/>
          </a:ln>
        </c:spPr>
        <c:txPr>
          <a:bodyPr rot="0" vert="horz"/>
          <a:lstStyle/>
          <a:p>
            <a:pPr>
              <a:defRPr sz="1176"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734">
              <a:solidFill>
                <a:schemeClr val="tx1"/>
              </a:solidFill>
              <a:prstDash val="solid"/>
            </a:ln>
          </c:spPr>
        </c:majorGridlines>
        <c:numFmt formatCode="General" sourceLinked="1"/>
        <c:majorTickMark val="out"/>
        <c:minorTickMark val="none"/>
        <c:tickLblPos val="nextTo"/>
        <c:spPr>
          <a:ln w="3734">
            <a:solidFill>
              <a:schemeClr val="tx1"/>
            </a:solidFill>
            <a:prstDash val="solid"/>
          </a:ln>
        </c:spPr>
        <c:txPr>
          <a:bodyPr rot="0" vert="horz"/>
          <a:lstStyle/>
          <a:p>
            <a:pPr>
              <a:defRPr sz="1411" b="0" i="0" u="none" strike="noStrike" baseline="0">
                <a:solidFill>
                  <a:schemeClr val="tx1"/>
                </a:solidFill>
                <a:latin typeface="Times New Roman"/>
                <a:ea typeface="Times New Roman"/>
                <a:cs typeface="Times New Roman"/>
              </a:defRPr>
            </a:pPr>
            <a:endParaRPr lang="en-US"/>
          </a:p>
        </c:txPr>
        <c:crossAx val="224721216"/>
        <c:crosses val="autoZero"/>
        <c:crossBetween val="between"/>
      </c:valAx>
      <c:spPr>
        <a:noFill/>
        <a:ln w="29872">
          <a:noFill/>
        </a:ln>
      </c:spPr>
    </c:plotArea>
    <c:legend>
      <c:legendPos val="r"/>
      <c:layout>
        <c:manualLayout>
          <c:xMode val="edge"/>
          <c:yMode val="edge"/>
          <c:x val="0.3921915671578024"/>
          <c:y val="0.17560724119541304"/>
          <c:w val="0.2193654473934693"/>
          <c:h val="0.10557768924302789"/>
        </c:manualLayout>
      </c:layout>
      <c:overlay val="0"/>
      <c:spPr>
        <a:solidFill>
          <a:schemeClr val="bg1"/>
        </a:solidFill>
        <a:ln w="3734">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4808">
      <a:solidFill>
        <a:schemeClr val="tx1"/>
      </a:solidFill>
      <a:prstDash val="solid"/>
    </a:ln>
  </c:spPr>
  <c:txPr>
    <a:bodyPr/>
    <a:lstStyle/>
    <a:p>
      <a:pPr>
        <a:defRPr sz="1205" b="1" i="0" u="none" strike="noStrike" baseline="0">
          <a:solidFill>
            <a:schemeClr val="tx1"/>
          </a:solidFill>
          <a:latin typeface="Arial"/>
          <a:ea typeface="Arial"/>
          <a:cs typeface="Arial"/>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a:latin typeface="Times New Roman" panose="02020603050405020304" pitchFamily="18" charset="0"/>
                <a:cs typeface="Times New Roman" panose="02020603050405020304" pitchFamily="18" charset="0"/>
              </a:rPr>
              <a:t>Allowance for Loan Losses
 </a:t>
            </a:r>
            <a:r>
              <a:rPr lang="en-US" sz="2400">
                <a:latin typeface="Times New Roman" panose="02020603050405020304" pitchFamily="18" charset="0"/>
                <a:cs typeface="Times New Roman" panose="02020603050405020304" pitchFamily="18" charset="0"/>
              </a:rPr>
              <a:t>(Percent of loans)</a:t>
            </a:r>
          </a:p>
        </c:rich>
      </c:tx>
      <c:layout>
        <c:manualLayout>
          <c:xMode val="edge"/>
          <c:yMode val="edge"/>
          <c:x val="0.25999021287601803"/>
          <c:y val="2.5668336505798622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14</c:v>
                </c:pt>
                <c:pt idx="1">
                  <c:v>15</c:v>
                </c:pt>
                <c:pt idx="2">
                  <c:v>16</c:v>
                </c:pt>
                <c:pt idx="3">
                  <c:v>17</c:v>
                </c:pt>
                <c:pt idx="4">
                  <c:v>18</c:v>
                </c:pt>
                <c:pt idx="5">
                  <c:v>19</c:v>
                </c:pt>
                <c:pt idx="6">
                  <c:v>20</c:v>
                </c:pt>
                <c:pt idx="7">
                  <c:v>21</c:v>
                </c:pt>
                <c:pt idx="8">
                  <c:v>22</c:v>
                </c:pt>
                <c:pt idx="9">
                  <c:v>23</c:v>
                </c:pt>
                <c:pt idx="10">
                  <c:v>24</c:v>
                </c:pt>
                <c:pt idx="11">
                  <c:v>25</c:v>
                </c:pt>
              </c:numCache>
            </c:numRef>
          </c:cat>
          <c:val>
            <c:numRef>
              <c:f>Sheet1!$B$2:$B$13</c:f>
              <c:numCache>
                <c:formatCode>General</c:formatCode>
                <c:ptCount val="12"/>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1.2765957446808512E-2</c:v>
                </c:pt>
                <c:pt idx="11">
                  <c:v>1.29E-2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a:latin typeface="Times New Roman" panose="02020603050405020304" pitchFamily="18" charset="0"/>
                <a:cs typeface="Times New Roman" panose="02020603050405020304" pitchFamily="18" charset="0"/>
              </a:rPr>
              <a:t>Allowance for Loan Losses
 </a:t>
            </a:r>
            <a:r>
              <a:rPr lang="en-US" sz="2400">
                <a:latin typeface="Times New Roman" panose="02020603050405020304" pitchFamily="18" charset="0"/>
                <a:cs typeface="Times New Roman" panose="02020603050405020304" pitchFamily="18" charset="0"/>
              </a:rPr>
              <a:t>(Percent of loans)</a:t>
            </a:r>
          </a:p>
        </c:rich>
      </c:tx>
      <c:layout>
        <c:manualLayout>
          <c:xMode val="edge"/>
          <c:yMode val="edge"/>
          <c:x val="0.25999021287601803"/>
          <c:y val="2.5668336505798622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14</c:v>
                </c:pt>
                <c:pt idx="1">
                  <c:v>15</c:v>
                </c:pt>
                <c:pt idx="2">
                  <c:v>16</c:v>
                </c:pt>
                <c:pt idx="3">
                  <c:v>17</c:v>
                </c:pt>
                <c:pt idx="4">
                  <c:v>18</c:v>
                </c:pt>
                <c:pt idx="5">
                  <c:v>19</c:v>
                </c:pt>
                <c:pt idx="6">
                  <c:v>20</c:v>
                </c:pt>
                <c:pt idx="7">
                  <c:v>21</c:v>
                </c:pt>
                <c:pt idx="8">
                  <c:v>22</c:v>
                </c:pt>
                <c:pt idx="9">
                  <c:v>23</c:v>
                </c:pt>
                <c:pt idx="10">
                  <c:v>24</c:v>
                </c:pt>
                <c:pt idx="11">
                  <c:v>25</c:v>
                </c:pt>
              </c:numCache>
            </c:numRef>
          </c:cat>
          <c:val>
            <c:numRef>
              <c:f>Sheet1!$B$2:$B$13</c:f>
              <c:numCache>
                <c:formatCode>General</c:formatCode>
                <c:ptCount val="12"/>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1.2765957446808512E-2</c:v>
                </c:pt>
                <c:pt idx="11">
                  <c:v>1.29E-2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a:latin typeface="Times New Roman" panose="02020603050405020304" pitchFamily="18" charset="0"/>
                <a:cs typeface="Times New Roman" panose="02020603050405020304" pitchFamily="18" charset="0"/>
              </a:rPr>
              <a:t>Allowance for Loan Losses
 </a:t>
            </a:r>
            <a:r>
              <a:rPr lang="en-US" sz="2400">
                <a:latin typeface="Times New Roman" panose="02020603050405020304" pitchFamily="18" charset="0"/>
                <a:cs typeface="Times New Roman" panose="02020603050405020304" pitchFamily="18" charset="0"/>
              </a:rPr>
              <a:t>(Percent of loans)</a:t>
            </a:r>
          </a:p>
        </c:rich>
      </c:tx>
      <c:layout>
        <c:manualLayout>
          <c:xMode val="edge"/>
          <c:yMode val="edge"/>
          <c:x val="0.25999021287601803"/>
          <c:y val="2.5668336505798622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14</c:v>
                </c:pt>
                <c:pt idx="1">
                  <c:v>15</c:v>
                </c:pt>
                <c:pt idx="2">
                  <c:v>16</c:v>
                </c:pt>
                <c:pt idx="3">
                  <c:v>17</c:v>
                </c:pt>
                <c:pt idx="4">
                  <c:v>18</c:v>
                </c:pt>
                <c:pt idx="5">
                  <c:v>19</c:v>
                </c:pt>
                <c:pt idx="6">
                  <c:v>20</c:v>
                </c:pt>
                <c:pt idx="7">
                  <c:v>21</c:v>
                </c:pt>
                <c:pt idx="8">
                  <c:v>22</c:v>
                </c:pt>
                <c:pt idx="9">
                  <c:v>23</c:v>
                </c:pt>
                <c:pt idx="10">
                  <c:v>24</c:v>
                </c:pt>
                <c:pt idx="11">
                  <c:v>25</c:v>
                </c:pt>
              </c:numCache>
            </c:numRef>
          </c:cat>
          <c:val>
            <c:numRef>
              <c:f>Sheet1!$B$2:$B$13</c:f>
              <c:numCache>
                <c:formatCode>General</c:formatCode>
                <c:ptCount val="12"/>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1.2765957446808512E-2</c:v>
                </c:pt>
                <c:pt idx="11">
                  <c:v>1.29E-2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9" b="1" i="0" u="none" strike="noStrike" baseline="0">
                <a:solidFill>
                  <a:srgbClr val="000000"/>
                </a:solidFill>
                <a:latin typeface="Times New Roman"/>
                <a:ea typeface="Times New Roman"/>
                <a:cs typeface="Times New Roman"/>
              </a:defRPr>
            </a:pPr>
            <a:r>
              <a:rPr lang="en-US" sz="2400" b="1" i="0" u="none" strike="noStrike" baseline="0">
                <a:solidFill>
                  <a:srgbClr val="000000"/>
                </a:solidFill>
                <a:latin typeface="Times New Roman" panose="02020603050405020304" pitchFamily="18" charset="0"/>
                <a:cs typeface="Times New Roman" panose="02020603050405020304" pitchFamily="18" charset="0"/>
              </a:rPr>
              <a:t>Credit Union Net Income</a:t>
            </a:r>
            <a:r>
              <a:rPr lang="en-US" sz="1600" b="1" i="0" u="none" strike="noStrike" baseline="0">
                <a:solidFill>
                  <a:srgbClr val="000000"/>
                </a:solidFill>
                <a:latin typeface="Century Gothic" panose="020B0502020202020204" pitchFamily="34" charset="0"/>
                <a:cs typeface="Arial" pitchFamily="2" charset="0"/>
              </a:rPr>
              <a:t> </a:t>
            </a:r>
          </a:p>
          <a:p>
            <a:pPr>
              <a:defRPr sz="2499" b="1" i="0" u="none" strike="noStrike" baseline="0">
                <a:solidFill>
                  <a:srgbClr val="000000"/>
                </a:solidFill>
                <a:latin typeface="Times New Roman"/>
                <a:ea typeface="Times New Roman"/>
                <a:cs typeface="Times New Roman"/>
              </a:defRPr>
            </a:pPr>
            <a:r>
              <a:rPr lang="en-US" sz="1400" b="0" i="0" u="none" strike="noStrike" baseline="0">
                <a:solidFill>
                  <a:srgbClr val="000000"/>
                </a:solidFill>
                <a:latin typeface="Century Gothic" panose="020B0502020202020204" pitchFamily="34" charset="0"/>
                <a:cs typeface="Arial" pitchFamily="2" charset="0"/>
              </a:rPr>
              <a:t> (Percent of Average Assets)</a:t>
            </a:r>
            <a:endParaRPr lang="en-US" sz="1400" b="0" i="0" u="none" strike="noStrike" baseline="0">
              <a:solidFill>
                <a:srgbClr val="000000"/>
              </a:solidFill>
              <a:latin typeface="Century Gothic" panose="020B0502020202020204" pitchFamily="34" charset="0"/>
            </a:endParaRPr>
          </a:p>
        </c:rich>
      </c:tx>
      <c:layout>
        <c:manualLayout>
          <c:xMode val="edge"/>
          <c:yMode val="edge"/>
          <c:x val="0.38259093220149049"/>
          <c:y val="3.6856754113050921E-2"/>
        </c:manualLayout>
      </c:layout>
      <c:overlay val="0"/>
      <c:spPr>
        <a:noFill/>
        <a:ln w="25916">
          <a:noFill/>
        </a:ln>
      </c:spPr>
    </c:title>
    <c:autoTitleDeleted val="0"/>
    <c:plotArea>
      <c:layout>
        <c:manualLayout>
          <c:layoutTarget val="inner"/>
          <c:xMode val="edge"/>
          <c:yMode val="edge"/>
          <c:x val="9.6323585087548971E-2"/>
          <c:y val="0.16632391141016009"/>
          <c:w val="0.88209373250886125"/>
          <c:h val="0.74034280654158235"/>
        </c:manualLayout>
      </c:layout>
      <c:barChart>
        <c:barDir val="col"/>
        <c:grouping val="clustered"/>
        <c:varyColors val="0"/>
        <c:ser>
          <c:idx val="2"/>
          <c:order val="0"/>
          <c:tx>
            <c:strRef>
              <c:f>Sheet1!$B$1</c:f>
              <c:strCache>
                <c:ptCount val="1"/>
                <c:pt idx="0">
                  <c:v>Other Income</c:v>
                </c:pt>
              </c:strCache>
            </c:strRef>
          </c:tx>
          <c:spPr>
            <a:solidFill>
              <a:schemeClr val="accent4">
                <a:lumMod val="50000"/>
              </a:schemeClr>
            </a:solidFill>
            <a:ln w="12958">
              <a:solidFill>
                <a:schemeClr val="accent1"/>
              </a:solidFill>
              <a:prstDash val="solid"/>
            </a:ln>
          </c:spPr>
          <c:invertIfNegative val="0"/>
          <c:dPt>
            <c:idx val="15"/>
            <c:invertIfNegative val="0"/>
            <c:bubble3D val="0"/>
            <c:extLst>
              <c:ext xmlns:c16="http://schemas.microsoft.com/office/drawing/2014/chart" uri="{C3380CC4-5D6E-409C-BE32-E72D297353CC}">
                <c16:uniqueId val="{00000000-BCEC-4D49-9C69-0F0C11018E3C}"/>
              </c:ext>
            </c:extLst>
          </c:dPt>
          <c:dPt>
            <c:idx val="16"/>
            <c:invertIfNegative val="0"/>
            <c:bubble3D val="0"/>
            <c:extLst>
              <c:ext xmlns:c16="http://schemas.microsoft.com/office/drawing/2014/chart" uri="{C3380CC4-5D6E-409C-BE32-E72D297353CC}">
                <c16:uniqueId val="{00000001-BCEC-4D49-9C69-0F0C11018E3C}"/>
              </c:ext>
            </c:extLst>
          </c:dPt>
          <c:dPt>
            <c:idx val="17"/>
            <c:invertIfNegative val="0"/>
            <c:bubble3D val="0"/>
            <c:extLst>
              <c:ext xmlns:c16="http://schemas.microsoft.com/office/drawing/2014/chart" uri="{C3380CC4-5D6E-409C-BE32-E72D297353CC}">
                <c16:uniqueId val="{00000002-BCEC-4D49-9C69-0F0C11018E3C}"/>
              </c:ext>
            </c:extLst>
          </c:dPt>
          <c:dPt>
            <c:idx val="18"/>
            <c:invertIfNegative val="0"/>
            <c:bubble3D val="0"/>
            <c:extLst>
              <c:ext xmlns:c16="http://schemas.microsoft.com/office/drawing/2014/chart" uri="{C3380CC4-5D6E-409C-BE32-E72D297353CC}">
                <c16:uniqueId val="{00000003-BCEC-4D49-9C69-0F0C11018E3C}"/>
              </c:ext>
            </c:extLst>
          </c:dPt>
          <c:dPt>
            <c:idx val="19"/>
            <c:invertIfNegative val="0"/>
            <c:bubble3D val="0"/>
            <c:extLst>
              <c:ext xmlns:c16="http://schemas.microsoft.com/office/drawing/2014/chart" uri="{C3380CC4-5D6E-409C-BE32-E72D297353CC}">
                <c16:uniqueId val="{00000004-BCEC-4D49-9C69-0F0C11018E3C}"/>
              </c:ext>
            </c:extLst>
          </c:dPt>
          <c:dPt>
            <c:idx val="20"/>
            <c:invertIfNegative val="0"/>
            <c:bubble3D val="0"/>
            <c:extLst>
              <c:ext xmlns:c16="http://schemas.microsoft.com/office/drawing/2014/chart" uri="{C3380CC4-5D6E-409C-BE32-E72D297353CC}">
                <c16:uniqueId val="{00000005-BCEC-4D49-9C69-0F0C11018E3C}"/>
              </c:ext>
            </c:extLst>
          </c:dPt>
          <c:dPt>
            <c:idx val="21"/>
            <c:invertIfNegative val="0"/>
            <c:bubble3D val="0"/>
            <c:extLst>
              <c:ext xmlns:c16="http://schemas.microsoft.com/office/drawing/2014/chart" uri="{C3380CC4-5D6E-409C-BE32-E72D297353CC}">
                <c16:uniqueId val="{00000006-BCEC-4D49-9C69-0F0C11018E3C}"/>
              </c:ext>
            </c:extLst>
          </c:dPt>
          <c:dPt>
            <c:idx val="23"/>
            <c:invertIfNegative val="0"/>
            <c:bubble3D val="0"/>
            <c:extLst>
              <c:ext xmlns:c16="http://schemas.microsoft.com/office/drawing/2014/chart" uri="{C3380CC4-5D6E-409C-BE32-E72D297353CC}">
                <c16:uniqueId val="{00000007-BCEC-4D49-9C69-0F0C11018E3C}"/>
              </c:ext>
            </c:extLst>
          </c:dPt>
          <c:dPt>
            <c:idx val="24"/>
            <c:invertIfNegative val="0"/>
            <c:bubble3D val="0"/>
            <c:extLst>
              <c:ext xmlns:c16="http://schemas.microsoft.com/office/drawing/2014/chart" uri="{C3380CC4-5D6E-409C-BE32-E72D297353CC}">
                <c16:uniqueId val="{00000009-BCEC-4D49-9C69-0F0C11018E3C}"/>
              </c:ext>
            </c:extLst>
          </c:dPt>
          <c:dPt>
            <c:idx val="25"/>
            <c:invertIfNegative val="0"/>
            <c:bubble3D val="0"/>
            <c:spPr>
              <a:pattFill prst="wdDnDiag">
                <a:fgClr>
                  <a:schemeClr val="accent4">
                    <a:lumMod val="50000"/>
                  </a:schemeClr>
                </a:fgClr>
                <a:bgClr>
                  <a:schemeClr val="bg1"/>
                </a:bgClr>
              </a:pattFill>
              <a:ln w="12958">
                <a:solidFill>
                  <a:schemeClr val="accent1"/>
                </a:solidFill>
                <a:prstDash val="solid"/>
              </a:ln>
            </c:spPr>
            <c:extLst>
              <c:ext xmlns:c16="http://schemas.microsoft.com/office/drawing/2014/chart" uri="{C3380CC4-5D6E-409C-BE32-E72D297353CC}">
                <c16:uniqueId val="{0000000B-BCEC-4D49-9C69-0F0C11018E3C}"/>
              </c:ext>
            </c:extLst>
          </c:dPt>
          <c:dPt>
            <c:idx val="26"/>
            <c:invertIfNegative val="0"/>
            <c:bubble3D val="0"/>
            <c:spPr>
              <a:pattFill prst="wdDnDiag">
                <a:fgClr>
                  <a:schemeClr val="accent4">
                    <a:lumMod val="50000"/>
                  </a:schemeClr>
                </a:fgClr>
                <a:bgClr>
                  <a:schemeClr val="bg1"/>
                </a:bgClr>
              </a:pattFill>
              <a:ln w="12958">
                <a:solidFill>
                  <a:schemeClr val="accent1"/>
                </a:solidFill>
                <a:prstDash val="solid"/>
              </a:ln>
            </c:spPr>
            <c:extLst>
              <c:ext xmlns:c16="http://schemas.microsoft.com/office/drawing/2014/chart" uri="{C3380CC4-5D6E-409C-BE32-E72D297353CC}">
                <c16:uniqueId val="{0000000B-1EE7-45D9-BC39-E190BF120B4A}"/>
              </c:ext>
            </c:extLst>
          </c:dPt>
          <c:dLbls>
            <c:spPr>
              <a:noFill/>
              <a:ln w="25916">
                <a:noFill/>
              </a:ln>
            </c:spPr>
            <c:txPr>
              <a:bodyPr wrap="square" lIns="38100" tIns="19050" rIns="38100" bIns="19050" anchor="ctr">
                <a:spAutoFit/>
              </a:bodyPr>
              <a:lstStyle/>
              <a:p>
                <a:pPr>
                  <a:defRPr sz="1000" b="1" i="0" u="none" strike="noStrike" baseline="0">
                    <a:solidFill>
                      <a:srgbClr val="000000"/>
                    </a:solidFill>
                    <a:latin typeface="Century Gothic" panose="020B0502020202020204" pitchFamily="34" charset="0"/>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 Q1 25</c:v>
                </c:pt>
                <c:pt idx="26">
                  <c:v>26</c:v>
                </c:pt>
              </c:strCache>
            </c:strRef>
          </c:cat>
          <c:val>
            <c:numRef>
              <c:f>Sheet1!$B$2:$B$28</c:f>
              <c:numCache>
                <c:formatCode>General</c:formatCode>
                <c:ptCount val="27"/>
                <c:pt idx="0">
                  <c:v>102</c:v>
                </c:pt>
                <c:pt idx="1">
                  <c:v>95</c:v>
                </c:pt>
                <c:pt idx="2">
                  <c:v>107</c:v>
                </c:pt>
                <c:pt idx="3">
                  <c:v>104</c:v>
                </c:pt>
                <c:pt idx="4">
                  <c:v>95</c:v>
                </c:pt>
                <c:pt idx="5">
                  <c:v>85</c:v>
                </c:pt>
                <c:pt idx="6">
                  <c:v>82</c:v>
                </c:pt>
                <c:pt idx="7">
                  <c:v>64</c:v>
                </c:pt>
                <c:pt idx="8">
                  <c:v>31</c:v>
                </c:pt>
                <c:pt idx="9">
                  <c:v>18</c:v>
                </c:pt>
                <c:pt idx="10">
                  <c:v>50</c:v>
                </c:pt>
                <c:pt idx="11">
                  <c:v>68</c:v>
                </c:pt>
                <c:pt idx="12">
                  <c:v>84</c:v>
                </c:pt>
                <c:pt idx="13">
                  <c:v>77</c:v>
                </c:pt>
                <c:pt idx="14">
                  <c:v>80</c:v>
                </c:pt>
                <c:pt idx="15">
                  <c:v>75</c:v>
                </c:pt>
                <c:pt idx="16">
                  <c:v>76</c:v>
                </c:pt>
                <c:pt idx="17">
                  <c:v>77</c:v>
                </c:pt>
                <c:pt idx="18">
                  <c:v>91</c:v>
                </c:pt>
                <c:pt idx="19">
                  <c:v>93</c:v>
                </c:pt>
                <c:pt idx="20">
                  <c:v>70</c:v>
                </c:pt>
                <c:pt idx="21">
                  <c:v>107</c:v>
                </c:pt>
                <c:pt idx="22">
                  <c:v>88</c:v>
                </c:pt>
                <c:pt idx="23">
                  <c:v>68</c:v>
                </c:pt>
                <c:pt idx="24">
                  <c:v>61</c:v>
                </c:pt>
                <c:pt idx="25">
                  <c:v>65</c:v>
                </c:pt>
                <c:pt idx="26">
                  <c:v>75</c:v>
                </c:pt>
              </c:numCache>
            </c:numRef>
          </c:val>
          <c:extLst>
            <c:ext xmlns:c16="http://schemas.microsoft.com/office/drawing/2014/chart" uri="{C3380CC4-5D6E-409C-BE32-E72D297353CC}">
              <c16:uniqueId val="{0000000C-BCEC-4D49-9C69-0F0C11018E3C}"/>
            </c:ext>
          </c:extLst>
        </c:ser>
        <c:dLbls>
          <c:showLegendKey val="0"/>
          <c:showVal val="0"/>
          <c:showCatName val="0"/>
          <c:showSerName val="0"/>
          <c:showPercent val="0"/>
          <c:showBubbleSize val="0"/>
        </c:dLbls>
        <c:gapWidth val="100"/>
        <c:axId val="2118562944"/>
        <c:axId val="1"/>
      </c:barChart>
      <c:catAx>
        <c:axId val="2118562944"/>
        <c:scaling>
          <c:orientation val="minMax"/>
        </c:scaling>
        <c:delete val="0"/>
        <c:axPos val="b"/>
        <c:numFmt formatCode="General" sourceLinked="1"/>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2286">
              <a:solidFill>
                <a:schemeClr val="bg1">
                  <a:lumMod val="85000"/>
                </a:schemeClr>
              </a:solidFill>
              <a:prstDash val="solid"/>
            </a:ln>
          </c:spPr>
        </c:majorGridlines>
        <c:title>
          <c:tx>
            <c:rich>
              <a:bodyPr/>
              <a:lstStyle/>
              <a:p>
                <a:pPr>
                  <a:defRPr sz="1224" b="1" i="0" u="none" strike="noStrike" baseline="0">
                    <a:solidFill>
                      <a:srgbClr val="000000"/>
                    </a:solidFill>
                    <a:latin typeface="Arial"/>
                    <a:ea typeface="Arial"/>
                    <a:cs typeface="Arial"/>
                  </a:defRPr>
                </a:pPr>
                <a:r>
                  <a:rPr lang="en-US" sz="1200" b="1">
                    <a:latin typeface="Century Gothic" panose="020B0502020202020204" pitchFamily="34" charset="0"/>
                  </a:rPr>
                  <a:t>Basis Points</a:t>
                </a:r>
              </a:p>
            </c:rich>
          </c:tx>
          <c:layout>
            <c:manualLayout>
              <c:xMode val="edge"/>
              <c:yMode val="edge"/>
              <c:x val="1.4298260838854576E-2"/>
              <c:y val="0.40538053098857962"/>
            </c:manualLayout>
          </c:layout>
          <c:overlay val="0"/>
          <c:spPr>
            <a:noFill/>
            <a:ln w="25916">
              <a:noFill/>
            </a:ln>
          </c:spPr>
        </c:title>
        <c:numFmt formatCode="General" sourceLinked="1"/>
        <c:majorTickMark val="out"/>
        <c:minorTickMark val="none"/>
        <c:tickLblPos val="nextTo"/>
        <c:spPr>
          <a:ln w="2286">
            <a:solidFill>
              <a:schemeClr val="bg1">
                <a:lumMod val="85000"/>
              </a:schemeClr>
            </a:solidFill>
            <a:prstDash val="solid"/>
          </a:ln>
        </c:spPr>
        <c:txPr>
          <a:bodyPr rot="0" vert="horz"/>
          <a:lstStyle/>
          <a:p>
            <a:pPr>
              <a:defRPr sz="1000" b="0" i="0" u="none" strike="noStrike" baseline="0">
                <a:solidFill>
                  <a:srgbClr val="000000"/>
                </a:solidFill>
                <a:latin typeface="Century Gothic" panose="020B0502020202020204" pitchFamily="34" charset="0"/>
                <a:ea typeface="Times New Roman"/>
                <a:cs typeface="Times New Roman"/>
              </a:defRPr>
            </a:pPr>
            <a:endParaRPr lang="en-US"/>
          </a:p>
        </c:txPr>
        <c:crossAx val="2118562944"/>
        <c:crosses val="autoZero"/>
        <c:crossBetween val="between"/>
      </c:valAx>
      <c:spPr>
        <a:noFill/>
        <a:ln w="2286">
          <a:solidFill>
            <a:schemeClr val="bg1">
              <a:lumMod val="85000"/>
            </a:schemeClr>
          </a:solidFill>
        </a:ln>
      </c:spPr>
    </c:plotArea>
    <c:plotVisOnly val="1"/>
    <c:dispBlanksAs val="gap"/>
    <c:showDLblsOverMax val="0"/>
  </c:chart>
  <c:spPr>
    <a:noFill/>
    <a:ln w="38874">
      <a:noFill/>
      <a:prstDash val="solid"/>
    </a:ln>
  </c:spPr>
  <c:txPr>
    <a:bodyPr/>
    <a:lstStyle/>
    <a:p>
      <a:pPr>
        <a:defRPr sz="1046"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a:t>CU Loan Growth</a:t>
            </a:r>
          </a:p>
        </c:rich>
      </c:tx>
      <c:layout>
        <c:manualLayout>
          <c:xMode val="edge"/>
          <c:yMode val="edge"/>
          <c:x val="0.37610499679877513"/>
          <c:y val="2.8163755061951394E-2"/>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Sheet1!$B$2:$B$339</c:f>
              <c:numCache>
                <c:formatCode>General</c:formatCode>
                <c:ptCount val="338"/>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Sheet1!$C$339</c:f>
              <c:strCache>
                <c:ptCount val="1"/>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Sheet1!$C$2:$C$339</c:f>
              <c:numCache>
                <c:formatCode>0.00%</c:formatCode>
                <c:ptCount val="338"/>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3.1E-2</c:v>
                </c:pt>
                <c:pt idx="313">
                  <c:v>2.5999999999999999E-2</c:v>
                </c:pt>
                <c:pt idx="314">
                  <c:v>2.4E-2</c:v>
                </c:pt>
                <c:pt idx="315">
                  <c:v>2.4E-2</c:v>
                </c:pt>
                <c:pt idx="316">
                  <c:v>2.4E-2</c:v>
                </c:pt>
                <c:pt idx="317">
                  <c:v>2.8000000000000001E-2</c:v>
                </c:pt>
                <c:pt idx="318">
                  <c:v>2.7E-2</c:v>
                </c:pt>
                <c:pt idx="319">
                  <c:v>2.5000000000000001E-2</c:v>
                </c:pt>
                <c:pt idx="320">
                  <c:v>2.5999999999999999E-2</c:v>
                </c:pt>
                <c:pt idx="321">
                  <c:v>2.5999999999999999E-2</c:v>
                </c:pt>
                <c:pt idx="322">
                  <c:v>2.5999999999999999E-2</c:v>
                </c:pt>
                <c:pt idx="323">
                  <c:v>3.4000000000000002E-2</c:v>
                </c:pt>
                <c:pt idx="324">
                  <c:v>3.6999999999999998E-2</c:v>
                </c:pt>
                <c:pt idx="325">
                  <c:v>4.4999999999999998E-2</c:v>
                </c:pt>
                <c:pt idx="326">
                  <c:v>4.8000000000000001E-2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Sheet1!#REF!</c:f>
              <c:strCache>
                <c:ptCount val="1"/>
                <c:pt idx="0">
                  <c:v>#REF!</c:v>
                </c:pt>
              </c:strCache>
            </c:strRef>
          </c:tx>
          <c:marker>
            <c:symbol val="none"/>
          </c:marker>
          <c:cat>
            <c:strRef>
              <c:f>Sheet1!$A$2:$A$339</c:f>
              <c:strCache>
                <c:ptCount val="337"/>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pt idx="336">
                  <c:v>26</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egendEntry>
        <c:idx val="1"/>
        <c:delete val="1"/>
      </c:legendEntry>
      <c:legendEntry>
        <c:idx val="2"/>
        <c:delete val="1"/>
      </c:legendEntry>
      <c:layout>
        <c:manualLayout>
          <c:xMode val="edge"/>
          <c:yMode val="edge"/>
          <c:x val="0.49979894179715456"/>
          <c:y val="0.13937418498007523"/>
          <c:w val="0.15575964619160634"/>
          <c:h val="7.400316479894041E-2"/>
        </c:manualLayout>
      </c:layout>
      <c:overlay val="0"/>
      <c:spPr>
        <a:solidFill>
          <a:schemeClr val="bg1"/>
        </a:solidFill>
        <a:ln w="2412">
          <a:solidFill>
            <a:schemeClr val="tx1"/>
          </a:solidFill>
          <a:prstDash val="solid"/>
        </a:ln>
      </c:spPr>
      <c:txPr>
        <a:bodyPr/>
        <a:lstStyle/>
        <a:p>
          <a:pPr>
            <a:defRPr sz="16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0.25377</cdr:x>
      <cdr:y>0.24475</cdr:y>
    </cdr:from>
    <cdr:to>
      <cdr:x>0.34964</cdr:x>
      <cdr:y>0.33641</cdr:y>
    </cdr:to>
    <cdr:sp macro="" textlink="">
      <cdr:nvSpPr>
        <cdr:cNvPr id="2" name="TextBox 1">
          <a:extLst xmlns:a="http://schemas.openxmlformats.org/drawingml/2006/main">
            <a:ext uri="{FF2B5EF4-FFF2-40B4-BE49-F238E27FC236}">
              <a16:creationId xmlns:a16="http://schemas.microsoft.com/office/drawing/2014/main" id="{E41218B0-D84E-4CF1-B1B0-746CB0649A54}"/>
            </a:ext>
          </a:extLst>
        </cdr:cNvPr>
        <cdr:cNvSpPr txBox="1"/>
      </cdr:nvSpPr>
      <cdr:spPr>
        <a:xfrm xmlns:a="http://schemas.openxmlformats.org/drawingml/2006/main">
          <a:off x="2935941" y="1479178"/>
          <a:ext cx="1109193" cy="55399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FFC000"/>
              </a:solidFill>
              <a:latin typeface="Century Gothic" panose="020B0502020202020204" pitchFamily="34" charset="0"/>
            </a:rPr>
            <a:t>17 million</a:t>
          </a:r>
        </a:p>
        <a:p xmlns:a="http://schemas.openxmlformats.org/drawingml/2006/main">
          <a:pPr algn="ctr"/>
          <a:r>
            <a:rPr lang="en-US" sz="1000" b="1" dirty="0">
              <a:solidFill>
                <a:srgbClr val="FFC000"/>
              </a:solidFill>
              <a:latin typeface="Century Gothic" panose="020B0502020202020204" pitchFamily="34" charset="0"/>
            </a:rPr>
            <a:t>Market</a:t>
          </a:r>
        </a:p>
        <a:p xmlns:a="http://schemas.openxmlformats.org/drawingml/2006/main">
          <a:pPr algn="ctr"/>
          <a:r>
            <a:rPr lang="en-US" sz="1000" b="1" dirty="0">
              <a:solidFill>
                <a:srgbClr val="FFC000"/>
              </a:solidFill>
              <a:latin typeface="Century Gothic" panose="020B0502020202020204" pitchFamily="34" charset="0"/>
            </a:rPr>
            <a:t>Equilibrium</a:t>
          </a:r>
        </a:p>
      </cdr:txBody>
    </cdr:sp>
  </cdr:relSizeAnchor>
  <cdr:relSizeAnchor xmlns:cdr="http://schemas.openxmlformats.org/drawingml/2006/chartDrawing">
    <cdr:from>
      <cdr:x>0.94148</cdr:x>
      <cdr:y>0.26598</cdr:y>
    </cdr:from>
    <cdr:to>
      <cdr:x>1</cdr:x>
      <cdr:y>0.40857</cdr:y>
    </cdr:to>
    <cdr:sp macro="" textlink="">
      <cdr:nvSpPr>
        <cdr:cNvPr id="4" name="TextBox 1">
          <a:extLst xmlns:a="http://schemas.openxmlformats.org/drawingml/2006/main">
            <a:ext uri="{FF2B5EF4-FFF2-40B4-BE49-F238E27FC236}">
              <a16:creationId xmlns:a16="http://schemas.microsoft.com/office/drawing/2014/main" id="{EA8ED5A6-A92D-AFCC-498B-0EE78466737B}"/>
            </a:ext>
          </a:extLst>
        </cdr:cNvPr>
        <cdr:cNvSpPr txBox="1"/>
      </cdr:nvSpPr>
      <cdr:spPr>
        <a:xfrm xmlns:a="http://schemas.openxmlformats.org/drawingml/2006/main">
          <a:off x="10892301" y="1607488"/>
          <a:ext cx="677038" cy="861779"/>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tx1"/>
              </a:solidFill>
              <a:latin typeface="Times New Roman" panose="02020603050405020304" pitchFamily="18" charset="0"/>
              <a:cs typeface="Times New Roman" panose="02020603050405020304" pitchFamily="18" charset="0"/>
            </a:rPr>
            <a:t>April 2025</a:t>
          </a:r>
        </a:p>
        <a:p xmlns:a="http://schemas.openxmlformats.org/drawingml/2006/main">
          <a:pPr algn="ctr"/>
          <a:r>
            <a:rPr lang="en-US" sz="1000" b="1" dirty="0">
              <a:solidFill>
                <a:srgbClr val="0070C0"/>
              </a:solidFill>
              <a:latin typeface="Times New Roman" panose="02020603050405020304" pitchFamily="18" charset="0"/>
              <a:cs typeface="Times New Roman" panose="02020603050405020304" pitchFamily="18" charset="0"/>
            </a:rPr>
            <a:t>17.3 million</a:t>
          </a:r>
        </a:p>
        <a:p xmlns:a="http://schemas.openxmlformats.org/drawingml/2006/main">
          <a:pPr algn="ctr"/>
          <a:r>
            <a:rPr lang="en-US" sz="1000" b="1" dirty="0">
              <a:solidFill>
                <a:srgbClr val="FF0000"/>
              </a:solidFill>
              <a:latin typeface="Times New Roman" panose="02020603050405020304" pitchFamily="18" charset="0"/>
              <a:cs typeface="Times New Roman" panose="02020603050405020304" pitchFamily="18" charset="0"/>
            </a:rPr>
            <a:t>8% y/y</a:t>
          </a:r>
        </a:p>
      </cdr:txBody>
    </cdr:sp>
  </cdr:relSizeAnchor>
</c:userShapes>
</file>

<file path=ppt/drawings/drawing10.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3.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14.xml><?xml version="1.0" encoding="utf-8"?>
<c:userShapes xmlns:c="http://schemas.openxmlformats.org/drawingml/2006/chart">
  <cdr:relSizeAnchor xmlns:cdr="http://schemas.openxmlformats.org/drawingml/2006/chartDrawing">
    <cdr:from>
      <cdr:x>0.35418</cdr:x>
      <cdr:y>0.55082</cdr:y>
    </cdr:from>
    <cdr:to>
      <cdr:x>0.35632</cdr:x>
      <cdr:y>0.57568</cdr:y>
    </cdr:to>
    <cdr:sp macro="" textlink="">
      <cdr:nvSpPr>
        <cdr:cNvPr id="1025" name="Text Box 1"/>
        <cdr:cNvSpPr txBox="1">
          <a:spLocks xmlns:a="http://schemas.openxmlformats.org/drawingml/2006/main" noChangeArrowheads="1"/>
        </cdr:cNvSpPr>
      </cdr:nvSpPr>
      <cdr:spPr bwMode="auto">
        <a:xfrm xmlns:a="http://schemas.openxmlformats.org/drawingml/2006/main">
          <a:off x="3069953" y="3467977"/>
          <a:ext cx="18531" cy="15651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15.xml><?xml version="1.0" encoding="utf-8"?>
<c:userShapes xmlns:c="http://schemas.openxmlformats.org/drawingml/2006/chart">
  <cdr:relSizeAnchor xmlns:cdr="http://schemas.openxmlformats.org/drawingml/2006/chartDrawing">
    <cdr:from>
      <cdr:x>0.92639</cdr:x>
      <cdr:y>0.61028</cdr:y>
    </cdr:from>
    <cdr:to>
      <cdr:x>0.98587</cdr:x>
      <cdr:y>0.73432</cdr:y>
    </cdr:to>
    <cdr:sp macro="" textlink="">
      <cdr:nvSpPr>
        <cdr:cNvPr id="2" name="TextBox 5">
          <a:extLst xmlns:a="http://schemas.openxmlformats.org/drawingml/2006/main">
            <a:ext uri="{FF2B5EF4-FFF2-40B4-BE49-F238E27FC236}">
              <a16:creationId xmlns:a16="http://schemas.microsoft.com/office/drawing/2014/main" id="{7DC82D0A-5451-22B0-41EB-3D6D7013FCA8}"/>
            </a:ext>
          </a:extLst>
        </cdr:cNvPr>
        <cdr:cNvSpPr txBox="1"/>
      </cdr:nvSpPr>
      <cdr:spPr>
        <a:xfrm xmlns:a="http://schemas.openxmlformats.org/drawingml/2006/main">
          <a:off x="10820311" y="3964561"/>
          <a:ext cx="694791" cy="805790"/>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June 2025</a:t>
          </a:r>
        </a:p>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rgbClr val="0070C0"/>
              </a:solidFill>
              <a:latin typeface="Times New Roman" panose="02020603050405020304" pitchFamily="18" charset="0"/>
              <a:cs typeface="Times New Roman" panose="02020603050405020304" pitchFamily="18" charset="0"/>
            </a:rPr>
            <a:t>4.1</a:t>
          </a:r>
          <a:r>
            <a:rPr kumimoji="0" lang="en-US" sz="1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p>
      </cdr:txBody>
    </cdr:sp>
  </cdr:relSizeAnchor>
</c:userShapes>
</file>

<file path=ppt/drawings/drawing16.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7.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8.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19.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xml><?xml version="1.0" encoding="utf-8"?>
<c:userShapes xmlns:c="http://schemas.openxmlformats.org/drawingml/2006/chart">
  <cdr:relSizeAnchor xmlns:cdr="http://schemas.openxmlformats.org/drawingml/2006/chartDrawing">
    <cdr:from>
      <cdr:x>0.25377</cdr:x>
      <cdr:y>0.24475</cdr:y>
    </cdr:from>
    <cdr:to>
      <cdr:x>0.34964</cdr:x>
      <cdr:y>0.33641</cdr:y>
    </cdr:to>
    <cdr:sp macro="" textlink="">
      <cdr:nvSpPr>
        <cdr:cNvPr id="2" name="TextBox 1">
          <a:extLst xmlns:a="http://schemas.openxmlformats.org/drawingml/2006/main">
            <a:ext uri="{FF2B5EF4-FFF2-40B4-BE49-F238E27FC236}">
              <a16:creationId xmlns:a16="http://schemas.microsoft.com/office/drawing/2014/main" id="{E41218B0-D84E-4CF1-B1B0-746CB0649A54}"/>
            </a:ext>
          </a:extLst>
        </cdr:cNvPr>
        <cdr:cNvSpPr txBox="1"/>
      </cdr:nvSpPr>
      <cdr:spPr>
        <a:xfrm xmlns:a="http://schemas.openxmlformats.org/drawingml/2006/main">
          <a:off x="2935941" y="1479178"/>
          <a:ext cx="1109193" cy="55399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rgbClr val="FFC000"/>
              </a:solidFill>
              <a:latin typeface="Century Gothic" panose="020B0502020202020204" pitchFamily="34" charset="0"/>
            </a:rPr>
            <a:t>17 million</a:t>
          </a:r>
        </a:p>
        <a:p xmlns:a="http://schemas.openxmlformats.org/drawingml/2006/main">
          <a:pPr algn="ctr"/>
          <a:r>
            <a:rPr lang="en-US" sz="1000" b="1" dirty="0">
              <a:solidFill>
                <a:srgbClr val="FFC000"/>
              </a:solidFill>
              <a:latin typeface="Century Gothic" panose="020B0502020202020204" pitchFamily="34" charset="0"/>
            </a:rPr>
            <a:t>Market</a:t>
          </a:r>
        </a:p>
        <a:p xmlns:a="http://schemas.openxmlformats.org/drawingml/2006/main">
          <a:pPr algn="ctr"/>
          <a:r>
            <a:rPr lang="en-US" sz="1000" b="1" dirty="0">
              <a:solidFill>
                <a:srgbClr val="FFC000"/>
              </a:solidFill>
              <a:latin typeface="Century Gothic" panose="020B0502020202020204" pitchFamily="34" charset="0"/>
            </a:rPr>
            <a:t>Equilibrium</a:t>
          </a:r>
        </a:p>
      </cdr:txBody>
    </cdr:sp>
  </cdr:relSizeAnchor>
  <cdr:relSizeAnchor xmlns:cdr="http://schemas.openxmlformats.org/drawingml/2006/chartDrawing">
    <cdr:from>
      <cdr:x>0.94148</cdr:x>
      <cdr:y>0.26598</cdr:y>
    </cdr:from>
    <cdr:to>
      <cdr:x>1</cdr:x>
      <cdr:y>0.40857</cdr:y>
    </cdr:to>
    <cdr:sp macro="" textlink="">
      <cdr:nvSpPr>
        <cdr:cNvPr id="4" name="TextBox 1">
          <a:extLst xmlns:a="http://schemas.openxmlformats.org/drawingml/2006/main">
            <a:ext uri="{FF2B5EF4-FFF2-40B4-BE49-F238E27FC236}">
              <a16:creationId xmlns:a16="http://schemas.microsoft.com/office/drawing/2014/main" id="{EA8ED5A6-A92D-AFCC-498B-0EE78466737B}"/>
            </a:ext>
          </a:extLst>
        </cdr:cNvPr>
        <cdr:cNvSpPr txBox="1"/>
      </cdr:nvSpPr>
      <cdr:spPr>
        <a:xfrm xmlns:a="http://schemas.openxmlformats.org/drawingml/2006/main">
          <a:off x="10892301" y="1607488"/>
          <a:ext cx="677038" cy="861779"/>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dirty="0">
              <a:solidFill>
                <a:schemeClr val="tx1"/>
              </a:solidFill>
              <a:latin typeface="Times New Roman" panose="02020603050405020304" pitchFamily="18" charset="0"/>
              <a:cs typeface="Times New Roman" panose="02020603050405020304" pitchFamily="18" charset="0"/>
            </a:rPr>
            <a:t>April 2025</a:t>
          </a:r>
        </a:p>
        <a:p xmlns:a="http://schemas.openxmlformats.org/drawingml/2006/main">
          <a:pPr algn="ctr"/>
          <a:r>
            <a:rPr lang="en-US" sz="1000" b="1" dirty="0">
              <a:solidFill>
                <a:srgbClr val="0070C0"/>
              </a:solidFill>
              <a:latin typeface="Times New Roman" panose="02020603050405020304" pitchFamily="18" charset="0"/>
              <a:cs typeface="Times New Roman" panose="02020603050405020304" pitchFamily="18" charset="0"/>
            </a:rPr>
            <a:t>17.3 million</a:t>
          </a:r>
        </a:p>
        <a:p xmlns:a="http://schemas.openxmlformats.org/drawingml/2006/main">
          <a:pPr algn="ctr"/>
          <a:r>
            <a:rPr lang="en-US" sz="1000" b="1" dirty="0">
              <a:solidFill>
                <a:srgbClr val="FF0000"/>
              </a:solidFill>
              <a:latin typeface="Times New Roman" panose="02020603050405020304" pitchFamily="18" charset="0"/>
              <a:cs typeface="Times New Roman" panose="02020603050405020304" pitchFamily="18" charset="0"/>
            </a:rPr>
            <a:t>8% y/y</a:t>
          </a:r>
        </a:p>
      </cdr:txBody>
    </cdr:sp>
  </cdr:relSizeAnchor>
</c:userShapes>
</file>

<file path=ppt/drawings/drawing20.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1.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2.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3.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4.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5.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6.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7.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8.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29.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3.xml><?xml version="1.0" encoding="utf-8"?>
<c:userShapes xmlns:c="http://schemas.openxmlformats.org/drawingml/2006/chart">
  <cdr:relSizeAnchor xmlns:cdr="http://schemas.openxmlformats.org/drawingml/2006/chartDrawing">
    <cdr:from>
      <cdr:x>0.93648</cdr:x>
      <cdr:y>0.66111</cdr:y>
    </cdr:from>
    <cdr:to>
      <cdr:x>0.99436</cdr:x>
      <cdr:y>0.71196</cdr:y>
    </cdr:to>
    <cdr:sp macro="" textlink="">
      <cdr:nvSpPr>
        <cdr:cNvPr id="2" name="TextBox 1">
          <a:extLst xmlns:a="http://schemas.openxmlformats.org/drawingml/2006/main">
            <a:ext uri="{FF2B5EF4-FFF2-40B4-BE49-F238E27FC236}">
              <a16:creationId xmlns:a16="http://schemas.microsoft.com/office/drawing/2014/main" id="{BAF1458E-FBF4-0046-B1DF-2BED11255F49}"/>
            </a:ext>
          </a:extLst>
        </cdr:cNvPr>
        <cdr:cNvSpPr txBox="1"/>
      </cdr:nvSpPr>
      <cdr:spPr>
        <a:xfrm xmlns:a="http://schemas.openxmlformats.org/drawingml/2006/main">
          <a:off x="11184384" y="4093015"/>
          <a:ext cx="691205" cy="314806"/>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rgbClr val="FF0000"/>
              </a:solidFill>
              <a:latin typeface="Arial"/>
            </a:rPr>
            <a:t>-1.1%</a:t>
          </a:r>
          <a:endParaRPr kumimoji="0" lang="en-US" sz="1400" b="1" i="0" u="none" strike="noStrike" kern="1200" cap="none" spc="0" normalizeH="0" baseline="0" noProof="0" dirty="0">
            <a:ln>
              <a:noFill/>
            </a:ln>
            <a:solidFill>
              <a:srgbClr val="FF0000"/>
            </a:solidFill>
            <a:effectLst/>
            <a:uLnTx/>
            <a:uFillTx/>
            <a:latin typeface="Arial"/>
            <a:ea typeface="+mn-ea"/>
            <a:cs typeface="+mn-cs"/>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0.01925</cdr:x>
      <cdr:y>0.96625</cdr:y>
    </cdr:from>
    <cdr:to>
      <cdr:x>0.219</cdr:x>
      <cdr:y>0.9955</cdr:y>
    </cdr:to>
    <cdr:sp macro="" textlink="">
      <cdr:nvSpPr>
        <cdr:cNvPr id="1025" name="Text Box 1">
          <a:extLst xmlns:a="http://schemas.openxmlformats.org/drawingml/2006/main">
            <a:ext uri="{FF2B5EF4-FFF2-40B4-BE49-F238E27FC236}">
              <a16:creationId xmlns:a16="http://schemas.microsoft.com/office/drawing/2014/main" id="{FCB584F4-318C-238B-9187-4FA201486E94}"/>
            </a:ext>
          </a:extLst>
        </cdr:cNvPr>
        <cdr:cNvSpPr txBox="1">
          <a:spLocks xmlns:a="http://schemas.openxmlformats.org/drawingml/2006/main" noChangeArrowheads="1"/>
        </cdr:cNvSpPr>
      </cdr:nvSpPr>
      <cdr:spPr bwMode="auto">
        <a:xfrm xmlns:a="http://schemas.openxmlformats.org/drawingml/2006/main">
          <a:off x="123949" y="5641765"/>
          <a:ext cx="1286170" cy="17078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a:solidFill>
                <a:srgbClr val="000000"/>
              </a:solidFill>
              <a:latin typeface="Arial"/>
              <a:cs typeface="Arial"/>
            </a:rPr>
            <a:t>Source: Department of Labor, NCUA,CUNA</a:t>
          </a:r>
        </a:p>
      </cdr:txBody>
    </cdr:sp>
  </cdr:relSizeAnchor>
</c:userShapes>
</file>

<file path=ppt/drawings/drawing4.xml><?xml version="1.0" encoding="utf-8"?>
<c:userShapes xmlns:c="http://schemas.openxmlformats.org/drawingml/2006/chart">
  <cdr:relSizeAnchor xmlns:cdr="http://schemas.openxmlformats.org/drawingml/2006/chartDrawing">
    <cdr:from>
      <cdr:x>0.93648</cdr:x>
      <cdr:y>0.65097</cdr:y>
    </cdr:from>
    <cdr:to>
      <cdr:x>0.99436</cdr:x>
      <cdr:y>0.70183</cdr:y>
    </cdr:to>
    <cdr:sp macro="" textlink="">
      <cdr:nvSpPr>
        <cdr:cNvPr id="2" name="TextBox 1">
          <a:extLst xmlns:a="http://schemas.openxmlformats.org/drawingml/2006/main">
            <a:ext uri="{FF2B5EF4-FFF2-40B4-BE49-F238E27FC236}">
              <a16:creationId xmlns:a16="http://schemas.microsoft.com/office/drawing/2014/main" id="{BAF1458E-FBF4-0046-B1DF-2BED11255F49}"/>
            </a:ext>
          </a:extLst>
        </cdr:cNvPr>
        <cdr:cNvSpPr txBox="1"/>
      </cdr:nvSpPr>
      <cdr:spPr>
        <a:xfrm xmlns:a="http://schemas.openxmlformats.org/drawingml/2006/main">
          <a:off x="11184356" y="4030266"/>
          <a:ext cx="691261" cy="314819"/>
        </a:xfrm>
        <a:prstGeom xmlns:a="http://schemas.openxmlformats.org/drawingml/2006/main" prst="rect">
          <a:avLst/>
        </a:prstGeom>
        <a:solidFill xmlns:a="http://schemas.openxmlformats.org/drawingml/2006/main">
          <a:schemeClr val="bg1"/>
        </a:solidFill>
        <a:ln xmlns:a="http://schemas.openxmlformats.org/drawingml/2006/main" w="12700">
          <a:solidFill>
            <a:srgbClr val="FF000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rgbClr val="FF0000"/>
              </a:solidFill>
              <a:latin typeface="Arial"/>
            </a:rPr>
            <a:t>2.2%</a:t>
          </a:r>
          <a:endParaRPr kumimoji="0" lang="en-US" sz="1400" b="1" i="0" u="none" strike="noStrike" kern="1200" cap="none" spc="0" normalizeH="0" baseline="0" noProof="0" dirty="0">
            <a:ln>
              <a:noFill/>
            </a:ln>
            <a:solidFill>
              <a:srgbClr val="FF0000"/>
            </a:solidFill>
            <a:effectLst/>
            <a:uLnTx/>
            <a:uFillTx/>
            <a:latin typeface="Arial"/>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6.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7.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8.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9.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6125-D3E1-CE41-8358-55182DD2A4F3}"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604D5-8ADD-D743-A437-DF0973B2D465}" type="slidenum">
              <a:rPr lang="en-US" smtClean="0"/>
              <a:t>‹#›</a:t>
            </a:fld>
            <a:endParaRPr lang="en-US"/>
          </a:p>
        </p:txBody>
      </p:sp>
    </p:spTree>
    <p:extLst>
      <p:ext uri="{BB962C8B-B14F-4D97-AF65-F5344CB8AC3E}">
        <p14:creationId xmlns:p14="http://schemas.microsoft.com/office/powerpoint/2010/main" val="360058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38735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2658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7336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7301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9054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02017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039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74454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7691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1484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27100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34939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5729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xfrm>
            <a:off x="3979863" y="8902700"/>
            <a:ext cx="3044825"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Arial" pitchFamily="34" charset="0"/>
              </a:defRPr>
            </a:lvl1pPr>
            <a:lvl2pPr marL="746125" indent="-287338" defTabSz="935038" eaLnBrk="0" hangingPunct="0">
              <a:spcBef>
                <a:spcPct val="30000"/>
              </a:spcBef>
              <a:defRPr sz="1200">
                <a:solidFill>
                  <a:schemeClr val="tx1"/>
                </a:solidFill>
                <a:latin typeface="Arial" pitchFamily="34" charset="0"/>
              </a:defRPr>
            </a:lvl2pPr>
            <a:lvl3pPr marL="1149350" indent="-228600" defTabSz="935038" eaLnBrk="0" hangingPunct="0">
              <a:spcBef>
                <a:spcPct val="30000"/>
              </a:spcBef>
              <a:defRPr sz="1200">
                <a:solidFill>
                  <a:schemeClr val="tx1"/>
                </a:solidFill>
                <a:latin typeface="Arial" pitchFamily="34" charset="0"/>
              </a:defRPr>
            </a:lvl3pPr>
            <a:lvl4pPr marL="1608138" indent="-228600" defTabSz="935038" eaLnBrk="0" hangingPunct="0">
              <a:spcBef>
                <a:spcPct val="30000"/>
              </a:spcBef>
              <a:defRPr sz="1200">
                <a:solidFill>
                  <a:schemeClr val="tx1"/>
                </a:solidFill>
                <a:latin typeface="Arial" pitchFamily="34" charset="0"/>
              </a:defRPr>
            </a:lvl4pPr>
            <a:lvl5pPr marL="2068513" indent="-228600" defTabSz="935038" eaLnBrk="0" hangingPunct="0">
              <a:spcBef>
                <a:spcPct val="30000"/>
              </a:spcBef>
              <a:defRPr sz="1200">
                <a:solidFill>
                  <a:schemeClr val="tx1"/>
                </a:solidFill>
                <a:latin typeface="Arial" pitchFamily="34" charset="0"/>
              </a:defRPr>
            </a:lvl5pPr>
            <a:lvl6pPr marL="2525713" indent="-228600" defTabSz="935038" eaLnBrk="0" fontAlgn="base" hangingPunct="0">
              <a:spcBef>
                <a:spcPct val="30000"/>
              </a:spcBef>
              <a:spcAft>
                <a:spcPct val="0"/>
              </a:spcAft>
              <a:defRPr sz="1200">
                <a:solidFill>
                  <a:schemeClr val="tx1"/>
                </a:solidFill>
                <a:latin typeface="Arial" pitchFamily="34" charset="0"/>
              </a:defRPr>
            </a:lvl6pPr>
            <a:lvl7pPr marL="2982913" indent="-228600" defTabSz="935038" eaLnBrk="0" fontAlgn="base" hangingPunct="0">
              <a:spcBef>
                <a:spcPct val="30000"/>
              </a:spcBef>
              <a:spcAft>
                <a:spcPct val="0"/>
              </a:spcAft>
              <a:defRPr sz="1200">
                <a:solidFill>
                  <a:schemeClr val="tx1"/>
                </a:solidFill>
                <a:latin typeface="Arial" pitchFamily="34" charset="0"/>
              </a:defRPr>
            </a:lvl7pPr>
            <a:lvl8pPr marL="3440113" indent="-228600" defTabSz="935038" eaLnBrk="0" fontAlgn="base" hangingPunct="0">
              <a:spcBef>
                <a:spcPct val="30000"/>
              </a:spcBef>
              <a:spcAft>
                <a:spcPct val="0"/>
              </a:spcAft>
              <a:defRPr sz="1200">
                <a:solidFill>
                  <a:schemeClr val="tx1"/>
                </a:solidFill>
                <a:latin typeface="Arial" pitchFamily="34" charset="0"/>
              </a:defRPr>
            </a:lvl8pPr>
            <a:lvl9pPr marL="3897313" indent="-228600" defTabSz="935038" eaLnBrk="0" fontAlgn="base" hangingPunct="0">
              <a:spcBef>
                <a:spcPct val="30000"/>
              </a:spcBef>
              <a:spcAft>
                <a:spcPct val="0"/>
              </a:spcAft>
              <a:defRPr sz="1200">
                <a:solidFill>
                  <a:schemeClr val="tx1"/>
                </a:solidFill>
                <a:latin typeface="Arial" pitchFamily="34" charset="0"/>
              </a:defRPr>
            </a:lvl9pPr>
          </a:lstStyle>
          <a:p>
            <a:pPr marL="0" marR="0" lvl="0" indent="0" algn="r" defTabSz="935038" rtl="0" eaLnBrk="1" fontAlgn="auto" latinLnBrk="0" hangingPunct="1">
              <a:lnSpc>
                <a:spcPct val="100000"/>
              </a:lnSpc>
              <a:spcBef>
                <a:spcPct val="0"/>
              </a:spcBef>
              <a:spcAft>
                <a:spcPts val="0"/>
              </a:spcAft>
              <a:buClrTx/>
              <a:buSzTx/>
              <a:buFontTx/>
              <a:buNone/>
              <a:tabLst/>
              <a:defRPr/>
            </a:pPr>
            <a:fld id="{75874577-726D-41E9-848B-69EF4F592B0F}" type="slidenum">
              <a:rPr kumimoji="0" lang="en-US" altLang="en-US"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35038" rtl="0" eaLnBrk="1" fontAlgn="auto" latinLnBrk="0" hangingPunct="1">
                <a:lnSpc>
                  <a:spcPct val="100000"/>
                </a:lnSpc>
                <a:spcBef>
                  <a:spcPct val="0"/>
                </a:spcBef>
                <a:spcAft>
                  <a:spcPts val="0"/>
                </a:spcAft>
                <a:buClrTx/>
                <a:buSzTx/>
                <a:buFontTx/>
                <a:buNone/>
                <a:tabLst/>
                <a:defRPr/>
              </a:pPr>
              <a:t>119</a:t>
            </a:fld>
            <a:endParaRPr kumimoji="0" lang="en-US" alt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4533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5162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6718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26695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6923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2515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27893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2"/>
                </a:solidFill>
              </a:rPr>
              <a:t>© </a:t>
            </a:r>
            <a:r>
              <a:rPr lang="en-US" sz="800" err="1">
                <a:solidFill>
                  <a:schemeClr val="bg2"/>
                </a:solidFill>
              </a:rPr>
              <a:t>TruStage</a:t>
            </a:r>
            <a:endParaRPr lang="en-US" sz="80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p>
        </p:txBody>
      </p:sp>
      <p:sp>
        <p:nvSpPr>
          <p:cNvPr id="5" name="Date Placeholder 4"/>
          <p:cNvSpPr>
            <a:spLocks noGrp="1"/>
          </p:cNvSpPr>
          <p:nvPr>
            <p:ph type="dt" sz="half" idx="10"/>
          </p:nvPr>
        </p:nvSpPr>
        <p:spPr/>
        <p:txBody>
          <a:bodyPr/>
          <a:lstStyle/>
          <a:p>
            <a:fld id="{A5FC22D1-03BC-3442-890E-503C7D919C86}" type="datetime1">
              <a:rPr lang="en-US" smtClean="0"/>
              <a:t>7/29/2025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a:solidFill>
                  <a:schemeClr val="accent1"/>
                </a:solidFill>
              </a:rPr>
              <a:t>Agenda</a:t>
            </a:r>
          </a:p>
        </p:txBody>
      </p:sp>
    </p:spTree>
    <p:extLst>
      <p:ext uri="{BB962C8B-B14F-4D97-AF65-F5344CB8AC3E}">
        <p14:creationId xmlns:p14="http://schemas.microsoft.com/office/powerpoint/2010/main" val="17311311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2EE45D7-CB8D-5269-13B0-87F7D60BDB0B}"/>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A583993F-F27C-467F-AFCD-A3437904EE7B}" type="slidenum">
              <a:rPr lang="en-US" altLang="en-US"/>
              <a:pPr>
                <a:defRPr/>
              </a:pPr>
              <a:t>‹#›</a:t>
            </a:fld>
            <a:r>
              <a:rPr lang="en-US" altLang="en-US"/>
              <a:t> of 37</a:t>
            </a:r>
          </a:p>
        </p:txBody>
      </p:sp>
    </p:spTree>
    <p:extLst>
      <p:ext uri="{BB962C8B-B14F-4D97-AF65-F5344CB8AC3E}">
        <p14:creationId xmlns:p14="http://schemas.microsoft.com/office/powerpoint/2010/main" val="37541823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8E765EE-2ECC-779B-32EE-CD35DD1C2FCD}"/>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5E90F750-2680-47D3-BC16-C848240780EC}" type="slidenum">
              <a:rPr lang="en-US" altLang="en-US"/>
              <a:pPr>
                <a:defRPr/>
              </a:pPr>
              <a:t>‹#›</a:t>
            </a:fld>
            <a:r>
              <a:rPr lang="en-US" altLang="en-US"/>
              <a:t> of 37</a:t>
            </a:r>
          </a:p>
        </p:txBody>
      </p:sp>
    </p:spTree>
    <p:extLst>
      <p:ext uri="{BB962C8B-B14F-4D97-AF65-F5344CB8AC3E}">
        <p14:creationId xmlns:p14="http://schemas.microsoft.com/office/powerpoint/2010/main" val="16730649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828800" y="1447800"/>
            <a:ext cx="8534400" cy="457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7254EF2-6D06-F5C0-B7E4-DFA7FADA1037}"/>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D9F5F4C5-D223-4693-81C8-558ED667A6EA}" type="slidenum">
              <a:rPr lang="en-US" altLang="en-US"/>
              <a:pPr>
                <a:defRPr/>
              </a:pPr>
              <a:t>‹#›</a:t>
            </a:fld>
            <a:r>
              <a:rPr lang="en-US" altLang="en-US"/>
              <a:t> of 37</a:t>
            </a:r>
          </a:p>
        </p:txBody>
      </p:sp>
    </p:spTree>
    <p:extLst>
      <p:ext uri="{BB962C8B-B14F-4D97-AF65-F5344CB8AC3E}">
        <p14:creationId xmlns:p14="http://schemas.microsoft.com/office/powerpoint/2010/main" val="9746640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1800" y="0"/>
            <a:ext cx="2870200" cy="19050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0"/>
            <a:ext cx="8407400" cy="1905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819007B-C341-48C7-0A57-71C55C8B2913}"/>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8BA14E05-9327-4BE9-ABCD-91A4F4390062}" type="slidenum">
              <a:rPr lang="en-US" altLang="en-US"/>
              <a:pPr>
                <a:defRPr/>
              </a:pPr>
              <a:t>‹#›</a:t>
            </a:fld>
            <a:r>
              <a:rPr lang="en-US" altLang="en-US"/>
              <a:t> of 37</a:t>
            </a:r>
          </a:p>
        </p:txBody>
      </p:sp>
    </p:spTree>
    <p:extLst>
      <p:ext uri="{BB962C8B-B14F-4D97-AF65-F5344CB8AC3E}">
        <p14:creationId xmlns:p14="http://schemas.microsoft.com/office/powerpoint/2010/main" val="1241745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828800" y="1447800"/>
            <a:ext cx="8534400" cy="457200"/>
          </a:xfrm>
          <a:prstGeom prst="rect">
            <a:avLst/>
          </a:prstGeom>
        </p:spPr>
        <p:txBody>
          <a:bodyPr/>
          <a:lstStyle/>
          <a:p>
            <a:pPr lvl="0"/>
            <a:endParaRPr lang="en-US" noProof="0"/>
          </a:p>
        </p:txBody>
      </p:sp>
      <p:sp>
        <p:nvSpPr>
          <p:cNvPr id="4" name="Slide Number Placeholder 3">
            <a:extLst>
              <a:ext uri="{FF2B5EF4-FFF2-40B4-BE49-F238E27FC236}">
                <a16:creationId xmlns:a16="http://schemas.microsoft.com/office/drawing/2014/main" id="{B888DDDD-0D58-2BD7-F537-A26C0C5D11A5}"/>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BF861E7D-A322-4CF7-977D-682BE150A44D}" type="slidenum">
              <a:rPr lang="en-US" altLang="en-US"/>
              <a:pPr>
                <a:defRPr/>
              </a:pPr>
              <a:t>‹#›</a:t>
            </a:fld>
            <a:r>
              <a:rPr lang="en-US" altLang="en-US"/>
              <a:t> of 37</a:t>
            </a:r>
          </a:p>
        </p:txBody>
      </p:sp>
    </p:spTree>
    <p:extLst>
      <p:ext uri="{BB962C8B-B14F-4D97-AF65-F5344CB8AC3E}">
        <p14:creationId xmlns:p14="http://schemas.microsoft.com/office/powerpoint/2010/main" val="21273374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1200" y="0"/>
            <a:ext cx="11480800" cy="1905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0">
            <a:extLst>
              <a:ext uri="{FF2B5EF4-FFF2-40B4-BE49-F238E27FC236}">
                <a16:creationId xmlns:a16="http://schemas.microsoft.com/office/drawing/2014/main" id="{A96DD647-290F-88C6-297B-CD016CCA5C81}"/>
              </a:ext>
            </a:extLst>
          </p:cNvPr>
          <p:cNvSpPr>
            <a:spLocks noGrp="1" noChangeArrowheads="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F632EEC-5DF3-410A-B20C-A2C1379D2478}" type="slidenum">
              <a:rPr lang="en-US" altLang="en-US"/>
              <a:pPr>
                <a:defRPr/>
              </a:pPr>
              <a:t>‹#›</a:t>
            </a:fld>
            <a:r>
              <a:rPr lang="en-US" altLang="en-US"/>
              <a:t> of 29</a:t>
            </a:r>
          </a:p>
        </p:txBody>
      </p:sp>
    </p:spTree>
    <p:extLst>
      <p:ext uri="{BB962C8B-B14F-4D97-AF65-F5344CB8AC3E}">
        <p14:creationId xmlns:p14="http://schemas.microsoft.com/office/powerpoint/2010/main" val="1950407872"/>
      </p:ext>
    </p:extLst>
  </p:cSld>
  <p:clrMapOvr>
    <a:masterClrMapping/>
  </p:clrMapOvr>
  <p:transition advClick="0"/>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two content">
    <p:spTree>
      <p:nvGrpSpPr>
        <p:cNvPr id="1" name=""/>
        <p:cNvGrpSpPr/>
        <p:nvPr/>
      </p:nvGrpSpPr>
      <p:grpSpPr>
        <a:xfrm>
          <a:off x="0" y="0"/>
          <a:ext cx="0" cy="0"/>
          <a:chOff x="0" y="0"/>
          <a:chExt cx="0" cy="0"/>
        </a:xfrm>
      </p:grpSpPr>
      <p:sp>
        <p:nvSpPr>
          <p:cNvPr id="2" name="Title 1"/>
          <p:cNvSpPr>
            <a:spLocks noGrp="1"/>
          </p:cNvSpPr>
          <p:nvPr>
            <p:ph type="ctrTitle"/>
          </p:nvPr>
        </p:nvSpPr>
        <p:spPr>
          <a:xfrm>
            <a:off x="813919" y="1477744"/>
            <a:ext cx="10539884" cy="2451169"/>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13919" y="4079639"/>
            <a:ext cx="10539884" cy="1879041"/>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98" y="224725"/>
            <a:ext cx="4334792" cy="968645"/>
          </a:xfrm>
          <a:prstGeom prst="rect">
            <a:avLst/>
          </a:prstGeom>
        </p:spPr>
      </p:pic>
    </p:spTree>
    <p:extLst>
      <p:ext uri="{BB962C8B-B14F-4D97-AF65-F5344CB8AC3E}">
        <p14:creationId xmlns:p14="http://schemas.microsoft.com/office/powerpoint/2010/main" val="28888011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one content">
    <p:spTree>
      <p:nvGrpSpPr>
        <p:cNvPr id="1" name=""/>
        <p:cNvGrpSpPr/>
        <p:nvPr/>
      </p:nvGrpSpPr>
      <p:grpSpPr>
        <a:xfrm>
          <a:off x="0" y="0"/>
          <a:ext cx="0" cy="0"/>
          <a:chOff x="0" y="0"/>
          <a:chExt cx="0" cy="0"/>
        </a:xfrm>
      </p:grpSpPr>
      <p:sp>
        <p:nvSpPr>
          <p:cNvPr id="2" name="Title 1"/>
          <p:cNvSpPr>
            <a:spLocks noGrp="1"/>
          </p:cNvSpPr>
          <p:nvPr>
            <p:ph type="ctrTitle"/>
          </p:nvPr>
        </p:nvSpPr>
        <p:spPr>
          <a:xfrm>
            <a:off x="813919" y="1469571"/>
            <a:ext cx="10539884" cy="4449536"/>
          </a:xfrm>
        </p:spPr>
        <p:txBody>
          <a:bodyPr anchor="b"/>
          <a:lstStyle>
            <a:lvl1pPr algn="ctr">
              <a:defRPr sz="6000"/>
            </a:lvl1pPr>
          </a:lstStyle>
          <a:p>
            <a:r>
              <a:rPr lang="en-US"/>
              <a:t>Click to edit Master title style</a:t>
            </a:r>
          </a:p>
        </p:txBody>
      </p:sp>
      <p:sp>
        <p:nvSpPr>
          <p:cNvPr id="5" name="Footer Placeholder 4"/>
          <p:cNvSpPr>
            <a:spLocks noGrp="1"/>
          </p:cNvSpPr>
          <p:nvPr>
            <p:ph type="ftr" sz="quarter" idx="11"/>
          </p:nvPr>
        </p:nvSpPr>
        <p:spPr/>
        <p:txBody>
          <a:bodyPr/>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412" y="232475"/>
            <a:ext cx="4335651" cy="968644"/>
          </a:xfrm>
          <a:prstGeom prst="rect">
            <a:avLst/>
          </a:prstGeom>
        </p:spPr>
      </p:pic>
    </p:spTree>
    <p:extLst>
      <p:ext uri="{BB962C8B-B14F-4D97-AF65-F5344CB8AC3E}">
        <p14:creationId xmlns:p14="http://schemas.microsoft.com/office/powerpoint/2010/main" val="37780297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Large Logo one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sp>
        <p:nvSpPr>
          <p:cNvPr id="2" name="Title"/>
          <p:cNvSpPr>
            <a:spLocks noGrp="1"/>
          </p:cNvSpPr>
          <p:nvPr>
            <p:ph type="ctrTitle"/>
          </p:nvPr>
        </p:nvSpPr>
        <p:spPr>
          <a:xfrm>
            <a:off x="813919" y="2857508"/>
            <a:ext cx="10539884" cy="3061607"/>
          </a:xfrm>
        </p:spPr>
        <p:txBody>
          <a:bodyPr anchor="b"/>
          <a:lstStyle>
            <a:lvl1pPr algn="ctr">
              <a:defRPr sz="6000"/>
            </a:lvl1pPr>
          </a:lstStyle>
          <a:p>
            <a:r>
              <a:rPr lang="en-US"/>
              <a:t>Click to edit Master title style</a:t>
            </a:r>
          </a:p>
        </p:txBody>
      </p:sp>
      <p:pic>
        <p:nvPicPr>
          <p:cNvPr id="4" name="Picture 3" descr="Logo for the Federal Financial Institutions Examination Council (FFIEC) Examiner Exchange" title="Examiner Exchange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2164" y="348713"/>
            <a:ext cx="8440191" cy="1929539"/>
          </a:xfrm>
          <a:prstGeom prst="rect">
            <a:avLst/>
          </a:prstGeom>
        </p:spPr>
      </p:pic>
    </p:spTree>
    <p:extLst>
      <p:ext uri="{BB962C8B-B14F-4D97-AF65-F5344CB8AC3E}">
        <p14:creationId xmlns:p14="http://schemas.microsoft.com/office/powerpoint/2010/main" val="249499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Internal Only - Not for Public Release</a:t>
            </a:r>
          </a:p>
        </p:txBody>
      </p:sp>
      <p:sp>
        <p:nvSpPr>
          <p:cNvPr id="4" name="Slide Number Placeholder 3"/>
          <p:cNvSpPr>
            <a:spLocks noGrp="1"/>
          </p:cNvSpPr>
          <p:nvPr>
            <p:ph type="sldNum" sz="quarter" idx="11"/>
          </p:nvPr>
        </p:nvSpPr>
        <p:spPr/>
        <p:txBody>
          <a:bodyPr/>
          <a:lstStyle/>
          <a:p>
            <a:fld id="{FF5067B8-9913-441F-BE51-750F5AFBA1BE}" type="slidenum">
              <a:rPr lang="en-US" smtClean="0"/>
              <a:t>‹#›</a:t>
            </a:fld>
            <a:endParaRPr lang="en-US"/>
          </a:p>
        </p:txBody>
      </p:sp>
      <p:sp>
        <p:nvSpPr>
          <p:cNvPr id="5" name="TextBox 4"/>
          <p:cNvSpPr txBox="1"/>
          <p:nvPr userDrawn="1"/>
        </p:nvSpPr>
        <p:spPr>
          <a:xfrm>
            <a:off x="979718" y="1755323"/>
            <a:ext cx="10374087" cy="2954655"/>
          </a:xfrm>
          <a:prstGeom prst="rect">
            <a:avLst/>
          </a:prstGeom>
          <a:noFill/>
        </p:spPr>
        <p:txBody>
          <a:bodyPr wrap="square" rtlCol="0">
            <a:spAutoFit/>
          </a:bodyPr>
          <a:lstStyle/>
          <a:p>
            <a:r>
              <a:rPr lang="en-US" sz="1800" kern="1200">
                <a:solidFill>
                  <a:schemeClr val="tx1"/>
                </a:solidFill>
                <a:effectLst/>
                <a:latin typeface="Palatino Linotype" panose="02040502050505030304" pitchFamily="18" charset="0"/>
                <a:ea typeface="+mn-ea"/>
                <a:cs typeface="+mn-cs"/>
              </a:rPr>
              <a:t>This presentation is a program for federal and state examiners and is not intended for or available to the general public.  Use of these materials by participants, including video and audio recording of this presentation, is strictly prohibited except by written permission of the FFIEC or its members.</a:t>
            </a:r>
            <a:r>
              <a:rPr kumimoji="0" lang="en-US" sz="1800" b="0" i="0" u="none" strike="noStrike" kern="1200" cap="none" spc="0" normalizeH="0" baseline="30000" noProof="0">
                <a:ln>
                  <a:noFill/>
                </a:ln>
                <a:solidFill>
                  <a:prstClr val="black"/>
                </a:solidFill>
                <a:effectLst/>
                <a:uLnTx/>
                <a:uFillTx/>
                <a:latin typeface="Palatino Linotype" panose="02040502050505030304" pitchFamily="18" charset="0"/>
                <a:ea typeface="+mn-ea"/>
                <a:cs typeface="+mn-cs"/>
              </a:rPr>
              <a:t>1</a:t>
            </a:r>
            <a:r>
              <a:rPr lang="en-US" sz="1800" kern="1200">
                <a:solidFill>
                  <a:schemeClr val="tx1"/>
                </a:solidFill>
                <a:effectLst/>
                <a:latin typeface="Palatino Linotype" panose="02040502050505030304" pitchFamily="18" charset="0"/>
                <a:ea typeface="+mn-ea"/>
                <a:cs typeface="+mn-cs"/>
              </a:rPr>
              <a:t>  The views expressed in this presentation are individual views, intended for informational purposes, and are not formal opinions of, nor binding on, the FFIEC or its members.</a:t>
            </a:r>
          </a:p>
          <a:p>
            <a:endParaRPr lang="en-US" sz="1800" kern="1200">
              <a:solidFill>
                <a:schemeClr val="tx1"/>
              </a:solidFill>
              <a:effectLst/>
              <a:latin typeface="Palatino Linotype" panose="02040502050505030304" pitchFamily="18" charset="0"/>
              <a:ea typeface="+mn-ea"/>
              <a:cs typeface="+mn-cs"/>
            </a:endParaRPr>
          </a:p>
          <a:p>
            <a:endParaRPr lang="en-US" sz="1800" kern="1200">
              <a:solidFill>
                <a:schemeClr val="tx1"/>
              </a:solidFill>
              <a:effectLst/>
              <a:latin typeface="Palatino Linotype" panose="02040502050505030304" pitchFamily="18" charset="0"/>
              <a:ea typeface="+mn-ea"/>
              <a:cs typeface="+mn-cs"/>
            </a:endParaRPr>
          </a:p>
          <a:p>
            <a:endParaRPr lang="en-US" sz="1800" kern="1200">
              <a:solidFill>
                <a:schemeClr val="tx1"/>
              </a:solidFill>
              <a:effectLst/>
              <a:latin typeface="Palatino Linotype" panose="02040502050505030304" pitchFamily="18" charset="0"/>
              <a:ea typeface="+mn-ea"/>
              <a:cs typeface="+mn-cs"/>
            </a:endParaRPr>
          </a:p>
          <a:p>
            <a:r>
              <a:rPr lang="en-US" sz="1200" kern="1200" baseline="30000">
                <a:solidFill>
                  <a:schemeClr val="tx1"/>
                </a:solidFill>
                <a:effectLst/>
                <a:latin typeface="Palatino Linotype" panose="02040502050505030304" pitchFamily="18" charset="0"/>
                <a:ea typeface="+mn-ea"/>
                <a:cs typeface="+mn-cs"/>
              </a:rPr>
              <a:t>1</a:t>
            </a:r>
            <a:r>
              <a:rPr lang="en-US" sz="1200" kern="1200">
                <a:solidFill>
                  <a:schemeClr val="tx1"/>
                </a:solidFill>
                <a:effectLst/>
                <a:latin typeface="Palatino Linotype" panose="02040502050505030304" pitchFamily="18" charset="0"/>
                <a:ea typeface="+mn-ea"/>
                <a:cs typeface="+mn-cs"/>
              </a:rPr>
              <a:t>Board of Governors of the Federal Reserve System, Consumer Financial Protection Bureau, Federal Deposit Insurance Corporation, Office of the Comptroller of the Currency, National Credit Union Administration, and State Liaison Committee.</a:t>
            </a:r>
          </a:p>
          <a:p>
            <a:endParaRPr lang="en-US" sz="18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422" y="224726"/>
            <a:ext cx="4014803" cy="984143"/>
          </a:xfrm>
          <a:prstGeom prst="rect">
            <a:avLst/>
          </a:prstGeom>
        </p:spPr>
      </p:pic>
      <p:sp>
        <p:nvSpPr>
          <p:cNvPr id="6" name="Title 5" hidden="1"/>
          <p:cNvSpPr>
            <a:spLocks noGrp="1"/>
          </p:cNvSpPr>
          <p:nvPr>
            <p:ph type="title" hasCustomPrompt="1"/>
          </p:nvPr>
        </p:nvSpPr>
        <p:spPr>
          <a:xfrm>
            <a:off x="6897817" y="470872"/>
            <a:ext cx="4686643" cy="376734"/>
          </a:xfrm>
        </p:spPr>
        <p:txBody>
          <a:bodyPr/>
          <a:lstStyle>
            <a:lvl1pPr>
              <a:defRPr/>
            </a:lvl1pPr>
          </a:lstStyle>
          <a:p>
            <a:r>
              <a:rPr lang="en-US"/>
              <a:t>Disclaimer</a:t>
            </a:r>
          </a:p>
        </p:txBody>
      </p:sp>
    </p:spTree>
    <p:extLst>
      <p:ext uri="{BB962C8B-B14F-4D97-AF65-F5344CB8AC3E}">
        <p14:creationId xmlns:p14="http://schemas.microsoft.com/office/powerpoint/2010/main" val="1023148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p>
        </p:txBody>
      </p:sp>
      <p:sp>
        <p:nvSpPr>
          <p:cNvPr id="5" name="Date Placeholder 4"/>
          <p:cNvSpPr>
            <a:spLocks noGrp="1"/>
          </p:cNvSpPr>
          <p:nvPr>
            <p:ph type="dt" sz="half" idx="10"/>
          </p:nvPr>
        </p:nvSpPr>
        <p:spPr/>
        <p:txBody>
          <a:bodyPr/>
          <a:lstStyle/>
          <a:p>
            <a:fld id="{A5FC22D1-03BC-3442-890E-503C7D919C86}"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a:solidFill>
                  <a:schemeClr val="bg1"/>
                </a:solidFill>
              </a:rPr>
              <a:t>Agenda</a:t>
            </a:r>
          </a:p>
        </p:txBody>
      </p:sp>
    </p:spTree>
    <p:extLst>
      <p:ext uri="{BB962C8B-B14F-4D97-AF65-F5344CB8AC3E}">
        <p14:creationId xmlns:p14="http://schemas.microsoft.com/office/powerpoint/2010/main" val="2032923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Left Margin Logo 2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0590" y="4079639"/>
            <a:ext cx="9933215" cy="1879041"/>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880059" y="2755153"/>
            <a:ext cx="3138406" cy="1053227"/>
          </a:xfrm>
          <a:prstGeom prst="rect">
            <a:avLst/>
          </a:prstGeom>
        </p:spPr>
      </p:pic>
      <p:sp>
        <p:nvSpPr>
          <p:cNvPr id="2" name="Title 1"/>
          <p:cNvSpPr>
            <a:spLocks noGrp="1"/>
          </p:cNvSpPr>
          <p:nvPr>
            <p:ph type="ctrTitle"/>
          </p:nvPr>
        </p:nvSpPr>
        <p:spPr>
          <a:xfrm>
            <a:off x="1420590" y="375557"/>
            <a:ext cx="9933215" cy="3553348"/>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12523600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ft Margin Logo one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915412" y="2657339"/>
            <a:ext cx="3231402" cy="1078375"/>
          </a:xfrm>
          <a:prstGeom prst="rect">
            <a:avLst/>
          </a:prstGeom>
        </p:spPr>
      </p:pic>
      <p:sp>
        <p:nvSpPr>
          <p:cNvPr id="2" name="Title 1"/>
          <p:cNvSpPr>
            <a:spLocks noGrp="1"/>
          </p:cNvSpPr>
          <p:nvPr>
            <p:ph type="ctrTitle"/>
          </p:nvPr>
        </p:nvSpPr>
        <p:spPr>
          <a:xfrm>
            <a:off x="1420590" y="375564"/>
            <a:ext cx="9933215" cy="5453743"/>
          </a:xfrm>
        </p:spPr>
        <p:txBody>
          <a:bodyPr anchor="b"/>
          <a:lstStyle>
            <a:lvl1pPr algn="ctr">
              <a:defRPr sz="6000"/>
            </a:lvl1pPr>
          </a:lstStyle>
          <a:p>
            <a:r>
              <a:rPr lang="en-US"/>
              <a:t>Click to edit Master title style</a:t>
            </a:r>
          </a:p>
        </p:txBody>
      </p:sp>
    </p:spTree>
    <p:extLst>
      <p:ext uri="{BB962C8B-B14F-4D97-AF65-F5344CB8AC3E}">
        <p14:creationId xmlns:p14="http://schemas.microsoft.com/office/powerpoint/2010/main" val="41757149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nchor="t" anchorCtr="0"/>
          <a:lstStyle/>
          <a:p>
            <a:r>
              <a:rPr lang="en-US"/>
              <a:t>Internal Only - Not for Public Release</a:t>
            </a:r>
          </a:p>
        </p:txBody>
      </p:sp>
      <p:sp>
        <p:nvSpPr>
          <p:cNvPr id="4" name="Slide Number Placeholder 3"/>
          <p:cNvSpPr>
            <a:spLocks noGrp="1"/>
          </p:cNvSpPr>
          <p:nvPr>
            <p:ph type="sldNum" sz="quarter" idx="12"/>
          </p:nvPr>
        </p:nvSpPr>
        <p:spPr/>
        <p:txBody>
          <a:bodyPr/>
          <a:lstStyle/>
          <a:p>
            <a:fld id="{FF5067B8-9913-441F-BE51-750F5AFBA1BE}" type="slidenum">
              <a:rPr lang="en-US" smtClean="0"/>
              <a:t>‹#›</a:t>
            </a:fld>
            <a:endParaRPr lang="en-US"/>
          </a:p>
        </p:txBody>
      </p:sp>
      <p:sp>
        <p:nvSpPr>
          <p:cNvPr id="2" name="Title 1"/>
          <p:cNvSpPr>
            <a:spLocks noGrp="1"/>
          </p:cNvSpPr>
          <p:nvPr>
            <p:ph type="title" hasCustomPrompt="1"/>
          </p:nvPr>
        </p:nvSpPr>
        <p:spPr/>
        <p:txBody>
          <a:bodyPr/>
          <a:lstStyle>
            <a:lvl1pPr>
              <a:defRPr/>
            </a:lvl1pPr>
          </a:lstStyle>
          <a:p>
            <a:r>
              <a:rPr lang="en-US"/>
              <a:t>Title</a:t>
            </a:r>
          </a:p>
        </p:txBody>
      </p:sp>
    </p:spTree>
    <p:extLst>
      <p:ext uri="{BB962C8B-B14F-4D97-AF65-F5344CB8AC3E}">
        <p14:creationId xmlns:p14="http://schemas.microsoft.com/office/powerpoint/2010/main" val="12776413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nchor="t" anchorCtr="1"/>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sp>
        <p:nvSpPr>
          <p:cNvPr id="3" name="Text Placeholder 2"/>
          <p:cNvSpPr>
            <a:spLocks noGrp="1"/>
          </p:cNvSpPr>
          <p:nvPr>
            <p:ph type="body" idx="1"/>
          </p:nvPr>
        </p:nvSpPr>
        <p:spPr>
          <a:xfrm>
            <a:off x="831851" y="4598436"/>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831851" y="685808"/>
            <a:ext cx="10515600" cy="3876675"/>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22110190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Internal Only - Not for Public Release</a:t>
            </a:r>
          </a:p>
        </p:txBody>
      </p:sp>
      <p:sp>
        <p:nvSpPr>
          <p:cNvPr id="7" name="Slide Number Placeholder 6"/>
          <p:cNvSpPr>
            <a:spLocks noGrp="1"/>
          </p:cNvSpPr>
          <p:nvPr>
            <p:ph type="sldNum" sz="quarter" idx="12"/>
          </p:nvPr>
        </p:nvSpPr>
        <p:spPr/>
        <p:txBody>
          <a:bodyPr/>
          <a:lstStyle/>
          <a:p>
            <a:fld id="{FF5067B8-9913-441F-BE51-750F5AFBA1BE}" type="slidenum">
              <a:rPr lang="en-US" smtClean="0"/>
              <a:t>‹#›</a:t>
            </a:fld>
            <a:endParaRPr lang="en-US"/>
          </a:p>
        </p:txBody>
      </p:sp>
      <p:sp>
        <p:nvSpPr>
          <p:cNvPr id="4" name="Content Placeholder 3"/>
          <p:cNvSpPr>
            <a:spLocks noGrp="1"/>
          </p:cNvSpPr>
          <p:nvPr>
            <p:ph sz="half" idx="2"/>
          </p:nvPr>
        </p:nvSpPr>
        <p:spPr>
          <a:xfrm>
            <a:off x="6172200" y="1877301"/>
            <a:ext cx="5181600" cy="4201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77301"/>
            <a:ext cx="5181600" cy="4201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685801"/>
            <a:ext cx="10515600" cy="914400"/>
          </a:xfrm>
        </p:spPr>
        <p:txBody>
          <a:bodyPr/>
          <a:lstStyle/>
          <a:p>
            <a:r>
              <a:rPr lang="en-US"/>
              <a:t>Click to edit Master title style</a:t>
            </a:r>
          </a:p>
        </p:txBody>
      </p:sp>
    </p:spTree>
    <p:extLst>
      <p:ext uri="{BB962C8B-B14F-4D97-AF65-F5344CB8AC3E}">
        <p14:creationId xmlns:p14="http://schemas.microsoft.com/office/powerpoint/2010/main" val="28773020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Internal Only - Not for Public Release</a:t>
            </a:r>
          </a:p>
        </p:txBody>
      </p:sp>
      <p:sp>
        <p:nvSpPr>
          <p:cNvPr id="7" name="Slide Number Placeholder 6"/>
          <p:cNvSpPr>
            <a:spLocks noGrp="1"/>
          </p:cNvSpPr>
          <p:nvPr>
            <p:ph type="sldNum" sz="quarter" idx="12"/>
          </p:nvPr>
        </p:nvSpPr>
        <p:spPr/>
        <p:txBody>
          <a:bodyPr/>
          <a:lstStyle/>
          <a:p>
            <a:fld id="{FF5067B8-9913-441F-BE51-750F5AFBA1BE}" type="slidenum">
              <a:rPr lang="en-US" smtClean="0"/>
              <a:t>‹#›</a:t>
            </a:fld>
            <a:endParaRPr lang="en-US"/>
          </a:p>
        </p:txBody>
      </p:sp>
      <p:sp>
        <p:nvSpPr>
          <p:cNvPr id="3" name="Content Placeholder 2"/>
          <p:cNvSpPr>
            <a:spLocks noGrp="1"/>
          </p:cNvSpPr>
          <p:nvPr>
            <p:ph sz="half" idx="1"/>
          </p:nvPr>
        </p:nvSpPr>
        <p:spPr>
          <a:xfrm>
            <a:off x="838200" y="1877301"/>
            <a:ext cx="10515600" cy="4201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685801"/>
            <a:ext cx="10515600" cy="914400"/>
          </a:xfrm>
        </p:spPr>
        <p:txBody>
          <a:bodyPr/>
          <a:lstStyle/>
          <a:p>
            <a:r>
              <a:rPr lang="en-US"/>
              <a:t>Click to edit Master title style</a:t>
            </a:r>
          </a:p>
        </p:txBody>
      </p:sp>
    </p:spTree>
    <p:extLst>
      <p:ext uri="{BB962C8B-B14F-4D97-AF65-F5344CB8AC3E}">
        <p14:creationId xmlns:p14="http://schemas.microsoft.com/office/powerpoint/2010/main" val="41621392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Internal Only - Not for Public Release</a:t>
            </a:r>
          </a:p>
        </p:txBody>
      </p:sp>
      <p:sp>
        <p:nvSpPr>
          <p:cNvPr id="9" name="Slide Number Placeholder 8"/>
          <p:cNvSpPr>
            <a:spLocks noGrp="1"/>
          </p:cNvSpPr>
          <p:nvPr>
            <p:ph type="sldNum" sz="quarter" idx="12"/>
          </p:nvPr>
        </p:nvSpPr>
        <p:spPr/>
        <p:txBody>
          <a:bodyPr/>
          <a:lstStyle/>
          <a:p>
            <a:fld id="{FF5067B8-9913-441F-BE51-750F5AFBA1BE}" type="slidenum">
              <a:rPr lang="en-US" smtClean="0"/>
              <a:t>‹#›</a:t>
            </a:fld>
            <a:endParaRPr lang="en-US"/>
          </a:p>
        </p:txBody>
      </p:sp>
      <p:sp>
        <p:nvSpPr>
          <p:cNvPr id="6" name="Content Placeholder 5"/>
          <p:cNvSpPr>
            <a:spLocks noGrp="1"/>
          </p:cNvSpPr>
          <p:nvPr>
            <p:ph sz="quarter" idx="4"/>
          </p:nvPr>
        </p:nvSpPr>
        <p:spPr>
          <a:xfrm>
            <a:off x="6172203" y="3040524"/>
            <a:ext cx="5183188" cy="3149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734238"/>
            <a:ext cx="5183188" cy="1139599"/>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3040524"/>
            <a:ext cx="5157787" cy="3149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9789" y="1734231"/>
            <a:ext cx="5157787" cy="1139598"/>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2" name="Title 1"/>
          <p:cNvSpPr>
            <a:spLocks noGrp="1"/>
          </p:cNvSpPr>
          <p:nvPr>
            <p:ph type="title"/>
          </p:nvPr>
        </p:nvSpPr>
        <p:spPr>
          <a:xfrm>
            <a:off x="839788" y="677637"/>
            <a:ext cx="10515600" cy="889906"/>
          </a:xfrm>
        </p:spPr>
        <p:txBody>
          <a:bodyPr/>
          <a:lstStyle/>
          <a:p>
            <a:r>
              <a:rPr lang="en-US"/>
              <a:t>Click to edit Master title style</a:t>
            </a:r>
          </a:p>
        </p:txBody>
      </p:sp>
    </p:spTree>
    <p:extLst>
      <p:ext uri="{BB962C8B-B14F-4D97-AF65-F5344CB8AC3E}">
        <p14:creationId xmlns:p14="http://schemas.microsoft.com/office/powerpoint/2010/main" val="34135126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Internal Only - Not for Public Release</a:t>
            </a:r>
          </a:p>
        </p:txBody>
      </p:sp>
      <p:sp>
        <p:nvSpPr>
          <p:cNvPr id="5" name="Slide Number Placeholder 4"/>
          <p:cNvSpPr>
            <a:spLocks noGrp="1"/>
          </p:cNvSpPr>
          <p:nvPr>
            <p:ph type="sldNum" sz="quarter" idx="12"/>
          </p:nvPr>
        </p:nvSpPr>
        <p:spPr/>
        <p:txBody>
          <a:bodyPr/>
          <a:lstStyle/>
          <a:p>
            <a:fld id="{FF5067B8-9913-441F-BE51-750F5AFBA1BE}" type="slidenum">
              <a:rPr lang="en-US" smtClean="0"/>
              <a:t>‹#›</a:t>
            </a:fld>
            <a:endParaRPr lang="en-US"/>
          </a:p>
        </p:txBody>
      </p:sp>
      <p:sp>
        <p:nvSpPr>
          <p:cNvPr id="2" name="Title 1"/>
          <p:cNvSpPr>
            <a:spLocks noGrp="1"/>
          </p:cNvSpPr>
          <p:nvPr>
            <p:ph type="title"/>
          </p:nvPr>
        </p:nvSpPr>
        <p:spPr>
          <a:xfrm>
            <a:off x="838200" y="696905"/>
            <a:ext cx="10515600" cy="5230373"/>
          </a:xfrm>
        </p:spPr>
        <p:txBody>
          <a:bodyPr/>
          <a:lstStyle/>
          <a:p>
            <a:r>
              <a:rPr lang="en-US"/>
              <a:t>Click to edit Master title style</a:t>
            </a:r>
          </a:p>
        </p:txBody>
      </p:sp>
    </p:spTree>
    <p:extLst>
      <p:ext uri="{BB962C8B-B14F-4D97-AF65-F5344CB8AC3E}">
        <p14:creationId xmlns:p14="http://schemas.microsoft.com/office/powerpoint/2010/main" val="19314069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nchor="t" anchorCtr="1"/>
          <a:lstStyle/>
          <a:p>
            <a:r>
              <a:rPr lang="en-US"/>
              <a:t>Internal Only - Not for Public Release</a:t>
            </a:r>
          </a:p>
        </p:txBody>
      </p:sp>
      <p:sp>
        <p:nvSpPr>
          <p:cNvPr id="7" name="Slide Number Placeholder 6"/>
          <p:cNvSpPr>
            <a:spLocks noGrp="1"/>
          </p:cNvSpPr>
          <p:nvPr>
            <p:ph type="sldNum" sz="quarter" idx="12"/>
          </p:nvPr>
        </p:nvSpPr>
        <p:spPr/>
        <p:txBody>
          <a:bodyPr/>
          <a:lstStyle/>
          <a:p>
            <a:fld id="{FF5067B8-9913-441F-BE51-750F5AFBA1BE}" type="slidenum">
              <a:rPr lang="en-US" smtClean="0"/>
              <a:t>‹#›</a:t>
            </a:fld>
            <a:endParaRPr lang="en-US"/>
          </a:p>
        </p:txBody>
      </p:sp>
      <p:sp>
        <p:nvSpPr>
          <p:cNvPr id="3" name="Content Placeholder 2"/>
          <p:cNvSpPr>
            <a:spLocks noGrp="1"/>
          </p:cNvSpPr>
          <p:nvPr>
            <p:ph idx="1"/>
          </p:nvPr>
        </p:nvSpPr>
        <p:spPr>
          <a:xfrm>
            <a:off x="5183188" y="677645"/>
            <a:ext cx="6172200" cy="5183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49236"/>
            <a:ext cx="3932237" cy="3819752"/>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2" name="Title 1"/>
          <p:cNvSpPr>
            <a:spLocks noGrp="1"/>
          </p:cNvSpPr>
          <p:nvPr>
            <p:ph type="title"/>
          </p:nvPr>
        </p:nvSpPr>
        <p:spPr>
          <a:xfrm>
            <a:off x="839788" y="677637"/>
            <a:ext cx="3932237" cy="11430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6102333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nchor="t" anchorCtr="1"/>
          <a:lstStyle/>
          <a:p>
            <a:r>
              <a:rPr lang="en-US"/>
              <a:t>Internal Only - Not for Public Release</a:t>
            </a:r>
          </a:p>
        </p:txBody>
      </p:sp>
      <p:sp>
        <p:nvSpPr>
          <p:cNvPr id="7" name="Slide Number Placeholder 6"/>
          <p:cNvSpPr>
            <a:spLocks noGrp="1"/>
          </p:cNvSpPr>
          <p:nvPr>
            <p:ph type="sldNum" sz="quarter" idx="12"/>
          </p:nvPr>
        </p:nvSpPr>
        <p:spPr/>
        <p:txBody>
          <a:bodyPr/>
          <a:lstStyle/>
          <a:p>
            <a:fld id="{FF5067B8-9913-441F-BE51-750F5AFBA1BE}" type="slidenum">
              <a:rPr lang="en-US" smtClean="0"/>
              <a:t>‹#›</a:t>
            </a:fld>
            <a:endParaRPr lang="en-US"/>
          </a:p>
        </p:txBody>
      </p:sp>
      <p:sp>
        <p:nvSpPr>
          <p:cNvPr id="3" name="Picture Placeholder 2"/>
          <p:cNvSpPr>
            <a:spLocks noGrp="1"/>
          </p:cNvSpPr>
          <p:nvPr>
            <p:ph type="pic" idx="1"/>
          </p:nvPr>
        </p:nvSpPr>
        <p:spPr>
          <a:xfrm>
            <a:off x="5183188" y="685809"/>
            <a:ext cx="6172200" cy="5175249"/>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839788" y="1894121"/>
            <a:ext cx="3932237" cy="3974873"/>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2" name="Title 1"/>
          <p:cNvSpPr>
            <a:spLocks noGrp="1"/>
          </p:cNvSpPr>
          <p:nvPr>
            <p:ph type="title"/>
          </p:nvPr>
        </p:nvSpPr>
        <p:spPr>
          <a:xfrm>
            <a:off x="839788" y="685801"/>
            <a:ext cx="3932237" cy="10287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2146849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a:t>
            </a:r>
          </a:p>
        </p:txBody>
      </p:sp>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398106252"/>
      </p:ext>
    </p:extLst>
  </p:cSld>
  <p:clrMapOvr>
    <a:masterClrMapping/>
  </p:clrMapOvr>
  <p:extLst>
    <p:ext uri="{DCECCB84-F9BA-43D5-87BE-67443E8EF086}">
      <p15:sldGuideLst xmlns:p15="http://schemas.microsoft.com/office/powerpoint/2012/main">
        <p15:guide id="1" pos="5784" userDrawn="1">
          <p15:clr>
            <a:srgbClr val="FBAE40"/>
          </p15:clr>
        </p15:guide>
        <p15:guide id="2" pos="7369" userDrawn="1">
          <p15:clr>
            <a:srgbClr val="FBAE40"/>
          </p15:clr>
        </p15:guide>
        <p15:guide id="3" orient="horz" pos="398" userDrawn="1">
          <p15:clr>
            <a:srgbClr val="FBAE40"/>
          </p15:clr>
        </p15:guide>
        <p15:guide id="4" orient="horz" pos="2016"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nchor="t" anchorCtr="1"/>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4301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Internal Only - Not for Public Release</a:t>
            </a:r>
          </a:p>
        </p:txBody>
      </p:sp>
      <p:sp>
        <p:nvSpPr>
          <p:cNvPr id="6" name="Slide Number Placeholder 5"/>
          <p:cNvSpPr>
            <a:spLocks noGrp="1"/>
          </p:cNvSpPr>
          <p:nvPr>
            <p:ph type="sldNum" sz="quarter" idx="12"/>
          </p:nvPr>
        </p:nvSpPr>
        <p:spPr/>
        <p:txBody>
          <a:bodyPr/>
          <a:lstStyle/>
          <a:p>
            <a:fld id="{FF5067B8-9913-441F-BE51-750F5AFBA1BE}" type="slidenum">
              <a:rPr lang="en-US" smtClean="0"/>
              <a:t>‹#›</a:t>
            </a:fld>
            <a:endParaRPr lang="en-US"/>
          </a:p>
        </p:txBody>
      </p:sp>
      <p:sp>
        <p:nvSpPr>
          <p:cNvPr id="3" name="Vertical Text Placeholder 2"/>
          <p:cNvSpPr>
            <a:spLocks noGrp="1"/>
          </p:cNvSpPr>
          <p:nvPr>
            <p:ph type="body" orient="vert" idx="1"/>
          </p:nvPr>
        </p:nvSpPr>
        <p:spPr>
          <a:xfrm>
            <a:off x="838203" y="677644"/>
            <a:ext cx="7734300" cy="5499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2" y="677644"/>
            <a:ext cx="2628900" cy="5499327"/>
          </a:xfrm>
        </p:spPr>
        <p:txBody>
          <a:bodyPr vert="eaVert"/>
          <a:lstStyle/>
          <a:p>
            <a:r>
              <a:rPr lang="en-US"/>
              <a:t>Click to edit Master title style</a:t>
            </a:r>
          </a:p>
        </p:txBody>
      </p:sp>
    </p:spTree>
    <p:extLst>
      <p:ext uri="{BB962C8B-B14F-4D97-AF65-F5344CB8AC3E}">
        <p14:creationId xmlns:p14="http://schemas.microsoft.com/office/powerpoint/2010/main" val="38165677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56C922-E42B-4109-9F6E-CBD0C6D5A8B6}"/>
              </a:ext>
            </a:extLst>
          </p:cNvPr>
          <p:cNvSpPr/>
          <p:nvPr userDrawn="1"/>
        </p:nvSpPr>
        <p:spPr>
          <a:xfrm>
            <a:off x="0" y="590550"/>
            <a:ext cx="12192000" cy="668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a:extLst>
              <a:ext uri="{FF2B5EF4-FFF2-40B4-BE49-F238E27FC236}">
                <a16:creationId xmlns:a16="http://schemas.microsoft.com/office/drawing/2014/main" id="{E3219CE4-A04B-43D1-BE7B-8AFB02340010}"/>
              </a:ext>
            </a:extLst>
          </p:cNvPr>
          <p:cNvSpPr>
            <a:spLocks noChangeArrowheads="1"/>
          </p:cNvSpPr>
          <p:nvPr userDrawn="1"/>
        </p:nvSpPr>
        <p:spPr bwMode="auto">
          <a:xfrm rot="5400000">
            <a:off x="6009481" y="-5936456"/>
            <a:ext cx="173038" cy="12192000"/>
          </a:xfrm>
          <a:prstGeom prst="rect">
            <a:avLst/>
          </a:prstGeom>
          <a:gradFill rotWithShape="1">
            <a:gsLst>
              <a:gs pos="0">
                <a:srgbClr val="C0C0C0"/>
              </a:gs>
              <a:gs pos="100000">
                <a:srgbClr val="FFFFFF"/>
              </a:gs>
            </a:gsLst>
            <a:lin ang="0" scaled="1"/>
          </a:gradFill>
          <a:ln>
            <a:noFill/>
          </a:ln>
          <a:effectLst/>
        </p:spPr>
        <p:txBody>
          <a:bodyPr wrap="none" anchor="ct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a:defRPr/>
            </a:pPr>
            <a:endParaRPr lang="en-US" altLang="en-US" sz="2000"/>
          </a:p>
        </p:txBody>
      </p:sp>
      <p:sp>
        <p:nvSpPr>
          <p:cNvPr id="4" name="Rectangle 27">
            <a:extLst>
              <a:ext uri="{FF2B5EF4-FFF2-40B4-BE49-F238E27FC236}">
                <a16:creationId xmlns:a16="http://schemas.microsoft.com/office/drawing/2014/main" id="{777F1BCB-88B2-48B6-9350-0C7CF2BF8FD6}"/>
              </a:ext>
            </a:extLst>
          </p:cNvPr>
          <p:cNvSpPr>
            <a:spLocks noChangeArrowheads="1"/>
          </p:cNvSpPr>
          <p:nvPr userDrawn="1"/>
        </p:nvSpPr>
        <p:spPr bwMode="auto">
          <a:xfrm>
            <a:off x="0" y="6324601"/>
            <a:ext cx="12192000" cy="36513"/>
          </a:xfrm>
          <a:prstGeom prst="rect">
            <a:avLst/>
          </a:prstGeom>
          <a:solidFill>
            <a:schemeClr val="accent1"/>
          </a:solidFill>
          <a:ln>
            <a:noFill/>
          </a:ln>
          <a:effectLst/>
        </p:spPr>
        <p:txBody>
          <a:bodyPr wrap="none" anchor="ct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a:defRPr/>
            </a:pPr>
            <a:endParaRPr lang="en-US" altLang="en-US" sz="2000"/>
          </a:p>
        </p:txBody>
      </p:sp>
      <p:sp>
        <p:nvSpPr>
          <p:cNvPr id="5" name="Text Box 19">
            <a:extLst>
              <a:ext uri="{FF2B5EF4-FFF2-40B4-BE49-F238E27FC236}">
                <a16:creationId xmlns:a16="http://schemas.microsoft.com/office/drawing/2014/main" id="{B3FE0EDE-A9F9-401D-994D-BE2BD65D4D64}"/>
              </a:ext>
            </a:extLst>
          </p:cNvPr>
          <p:cNvSpPr txBox="1">
            <a:spLocks noChangeArrowheads="1"/>
          </p:cNvSpPr>
          <p:nvPr userDrawn="1"/>
        </p:nvSpPr>
        <p:spPr bwMode="auto">
          <a:xfrm>
            <a:off x="11926878" y="6542996"/>
            <a:ext cx="110607" cy="107722"/>
          </a:xfrm>
          <a:prstGeom prst="rect">
            <a:avLst/>
          </a:prstGeom>
          <a:noFill/>
          <a:ln>
            <a:noFill/>
          </a:ln>
          <a:effec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E89046FE-B3C7-4005-A5C7-81610E9B12AD}" type="slidenum">
              <a:rPr lang="en-US" sz="700" b="1" smtClean="0"/>
              <a:pPr algn="r" eaLnBrk="1" hangingPunct="1">
                <a:defRPr/>
              </a:pPr>
              <a:t>‹#›</a:t>
            </a:fld>
            <a:endParaRPr lang="en-US" sz="700" b="1"/>
          </a:p>
        </p:txBody>
      </p:sp>
      <p:sp>
        <p:nvSpPr>
          <p:cNvPr id="6" name="Rectangle 28">
            <a:extLst>
              <a:ext uri="{FF2B5EF4-FFF2-40B4-BE49-F238E27FC236}">
                <a16:creationId xmlns:a16="http://schemas.microsoft.com/office/drawing/2014/main" id="{2AD94426-4A62-4782-BC7D-3E7ED98D2124}"/>
              </a:ext>
            </a:extLst>
          </p:cNvPr>
          <p:cNvSpPr>
            <a:spLocks noChangeArrowheads="1"/>
          </p:cNvSpPr>
          <p:nvPr userDrawn="1"/>
        </p:nvSpPr>
        <p:spPr bwMode="auto">
          <a:xfrm>
            <a:off x="0" y="1589"/>
            <a:ext cx="12192000" cy="65087"/>
          </a:xfrm>
          <a:prstGeom prst="rect">
            <a:avLst/>
          </a:prstGeom>
          <a:solidFill>
            <a:schemeClr val="accent1"/>
          </a:solidFill>
          <a:ln>
            <a:noFill/>
          </a:ln>
          <a:effectLst/>
        </p:spPr>
        <p:txBody>
          <a:bodyPr wrap="none" anchor="ct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a:defRPr/>
            </a:pPr>
            <a:endParaRPr lang="en-US" altLang="en-US" sz="2000"/>
          </a:p>
        </p:txBody>
      </p:sp>
    </p:spTree>
    <p:extLst>
      <p:ext uri="{BB962C8B-B14F-4D97-AF65-F5344CB8AC3E}">
        <p14:creationId xmlns:p14="http://schemas.microsoft.com/office/powerpoint/2010/main" val="3965409474"/>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pPr defTabSz="914400">
              <a:defRPr/>
            </a:pPr>
            <a:r>
              <a:rPr lang="en-US" kern="0"/>
              <a:t>Internal Only - Not for Public Release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96837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a:t>
            </a:r>
          </a:p>
        </p:txBody>
      </p:sp>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702592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5338925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062980666"/>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9295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28931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2AC45-674A-3C46-8023-86F1DED19B47}" type="datetime1">
              <a:rPr lang="en-US" smtClean="0"/>
              <a:t>7/29/2025</a:t>
            </a:fld>
            <a:endParaRPr lang="en-US"/>
          </a:p>
        </p:txBody>
      </p:sp>
      <p:sp>
        <p:nvSpPr>
          <p:cNvPr id="5" name="Footer Placeholder 4"/>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24033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2AC45-674A-3C46-8023-86F1DED19B47}" type="datetime1">
              <a:rPr lang="en-US" smtClean="0"/>
              <a:t>7/29/2025</a:t>
            </a:fld>
            <a:endParaRPr lang="en-US"/>
          </a:p>
        </p:txBody>
      </p:sp>
      <p:sp>
        <p:nvSpPr>
          <p:cNvPr id="5" name="Footer Placeholder 4"/>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878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a:t>Eyebrow | </a:t>
            </a:r>
          </a:p>
        </p:txBody>
      </p:sp>
    </p:spTree>
    <p:extLst>
      <p:ext uri="{BB962C8B-B14F-4D97-AF65-F5344CB8AC3E}">
        <p14:creationId xmlns:p14="http://schemas.microsoft.com/office/powerpoint/2010/main" val="3230288654"/>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103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885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a:t>Click for picture or chart</a:t>
            </a:r>
          </a:p>
        </p:txBody>
      </p:sp>
    </p:spTree>
    <p:extLst>
      <p:ext uri="{BB962C8B-B14F-4D97-AF65-F5344CB8AC3E}">
        <p14:creationId xmlns:p14="http://schemas.microsoft.com/office/powerpoint/2010/main" val="243224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194687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8FD9124-1D5D-564D-B421-88B7DB3B92A2}" type="datetime1">
              <a:rPr lang="en-US" smtClean="0"/>
              <a:t>7/29/2025</a:t>
            </a:fld>
            <a:endParaRPr lang="en-US"/>
          </a:p>
        </p:txBody>
      </p:sp>
      <p:sp>
        <p:nvSpPr>
          <p:cNvPr id="4" name="Footer Placeholder 3"/>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26236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7/29/2025</a:t>
            </a:fld>
            <a:endParaRPr lang="en-US"/>
          </a:p>
        </p:txBody>
      </p:sp>
      <p:sp>
        <p:nvSpPr>
          <p:cNvPr id="3" name="Footer Placeholder 2"/>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10361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a:t>O:</a:t>
            </a:r>
            <a:br>
              <a:rPr lang="en-US"/>
            </a:br>
            <a:r>
              <a:rPr lang="en-US"/>
              <a:t>M:</a:t>
            </a:r>
            <a:br>
              <a:rPr lang="en-US"/>
            </a:br>
            <a:r>
              <a:rPr lang="en-US"/>
              <a:t>F:</a:t>
            </a:r>
          </a:p>
        </p:txBody>
      </p:sp>
    </p:spTree>
    <p:extLst>
      <p:ext uri="{BB962C8B-B14F-4D97-AF65-F5344CB8AC3E}">
        <p14:creationId xmlns:p14="http://schemas.microsoft.com/office/powerpoint/2010/main" val="5862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a:solidFill>
                  <a:schemeClr val="accent1"/>
                </a:solidFill>
              </a:rPr>
              <a:t>Bold Dark Blue copy if necessary for introduction sentence</a:t>
            </a:r>
          </a:p>
          <a:p>
            <a:r>
              <a:rPr lang="en-US"/>
              <a:t>First level copy at 15pt. As et </a:t>
            </a:r>
            <a:r>
              <a:rPr lang="en-US" err="1"/>
              <a:t>ellab</a:t>
            </a:r>
            <a:r>
              <a:rPr lang="en-US"/>
              <a:t> </a:t>
            </a:r>
            <a:r>
              <a:rPr lang="en-US" err="1"/>
              <a:t>ius</a:t>
            </a:r>
            <a:r>
              <a:rPr lang="en-US"/>
              <a:t> </a:t>
            </a:r>
            <a:r>
              <a:rPr lang="en-US" err="1"/>
              <a:t>autaspe</a:t>
            </a:r>
            <a:r>
              <a:rPr lang="en-US"/>
              <a:t> </a:t>
            </a:r>
            <a:r>
              <a:rPr lang="en-US" err="1"/>
              <a:t>rferibus</a:t>
            </a:r>
            <a:r>
              <a:rPr lang="en-US"/>
              <a:t> </a:t>
            </a:r>
            <a:r>
              <a:rPr lang="en-US" err="1"/>
              <a:t>sam</a:t>
            </a:r>
            <a:r>
              <a:rPr lang="en-US"/>
              <a:t> que </a:t>
            </a:r>
            <a:r>
              <a:rPr lang="en-US" err="1"/>
              <a:t>soloribus</a:t>
            </a:r>
            <a:r>
              <a:rPr lang="en-US"/>
              <a:t> re, </a:t>
            </a:r>
            <a:r>
              <a:rPr lang="en-US" err="1"/>
              <a:t>offictoratis</a:t>
            </a:r>
            <a:r>
              <a:rPr lang="en-US"/>
              <a:t> </a:t>
            </a:r>
            <a:r>
              <a:rPr lang="en-US" err="1"/>
              <a:t>molorumqui</a:t>
            </a:r>
            <a:r>
              <a:rPr lang="en-US"/>
              <a:t> </a:t>
            </a:r>
            <a:r>
              <a:rPr lang="en-US" err="1"/>
              <a:t>dolorectis</a:t>
            </a:r>
            <a:r>
              <a:rPr lang="en-US"/>
              <a:t> </a:t>
            </a:r>
            <a:r>
              <a:rPr lang="en-US" err="1"/>
              <a:t>magnimus</a:t>
            </a:r>
            <a:r>
              <a:rPr lang="en-US"/>
              <a:t> et </a:t>
            </a:r>
            <a:r>
              <a:rPr lang="en-US" err="1"/>
              <a:t>andaerro</a:t>
            </a:r>
            <a:r>
              <a:rPr lang="en-US"/>
              <a:t> </a:t>
            </a:r>
            <a:r>
              <a:rPr lang="en-US" err="1"/>
              <a:t>voloreium</a:t>
            </a:r>
            <a:r>
              <a:rPr lang="en-US"/>
              <a:t> </a:t>
            </a:r>
            <a:r>
              <a:rPr lang="en-US" err="1"/>
              <a:t>libus</a:t>
            </a:r>
            <a:r>
              <a:rPr lang="en-US"/>
              <a:t> autem </a:t>
            </a:r>
            <a:r>
              <a:rPr lang="en-US" err="1"/>
              <a:t>excerfe</a:t>
            </a:r>
            <a:r>
              <a:rPr lang="en-US"/>
              <a:t> </a:t>
            </a:r>
            <a:r>
              <a:rPr lang="en-US" err="1"/>
              <a:t>runtius</a:t>
            </a:r>
            <a:r>
              <a:rPr lang="en-US"/>
              <a:t> </a:t>
            </a:r>
            <a:r>
              <a:rPr lang="en-US" err="1"/>
              <a:t>poritas</a:t>
            </a:r>
            <a:r>
              <a:rPr lang="en-US"/>
              <a:t> </a:t>
            </a:r>
            <a:r>
              <a:rPr lang="en-US" err="1"/>
              <a:t>earumque</a:t>
            </a:r>
            <a:r>
              <a:rPr lang="en-US"/>
              <a:t> pro blat </a:t>
            </a:r>
            <a:r>
              <a:rPr lang="en-US" err="1"/>
              <a:t>rehenda</a:t>
            </a:r>
            <a:r>
              <a:rPr lang="en-US"/>
              <a:t> </a:t>
            </a:r>
            <a:r>
              <a:rPr lang="en-US" err="1"/>
              <a:t>nihillaut</a:t>
            </a:r>
            <a:r>
              <a:rPr lang="en-US"/>
              <a:t> </a:t>
            </a:r>
            <a:r>
              <a:rPr lang="en-US" err="1"/>
              <a:t>enis</a:t>
            </a:r>
            <a:r>
              <a:rPr lang="en-US"/>
              <a:t> </a:t>
            </a:r>
            <a:r>
              <a:rPr lang="en-US" err="1"/>
              <a:t>resti</a:t>
            </a:r>
            <a:r>
              <a:rPr lang="en-US"/>
              <a:t> </a:t>
            </a:r>
            <a:r>
              <a:rPr lang="en-US" err="1"/>
              <a:t>blabore</a:t>
            </a:r>
            <a:r>
              <a:rPr lang="en-US"/>
              <a:t> </a:t>
            </a:r>
            <a:r>
              <a:rPr lang="en-US" err="1"/>
              <a:t>explaccum</a:t>
            </a:r>
            <a:endParaRPr lang="en-US"/>
          </a:p>
          <a:p>
            <a:pPr lvl="1"/>
            <a:r>
              <a:rPr lang="en-US"/>
              <a:t>Second level copy is first level bullets</a:t>
            </a:r>
          </a:p>
          <a:p>
            <a:pPr lvl="1"/>
            <a:r>
              <a:rPr lang="en-US" err="1"/>
              <a:t>Utem</a:t>
            </a:r>
            <a:r>
              <a:rPr lang="en-US"/>
              <a:t> </a:t>
            </a:r>
            <a:r>
              <a:rPr lang="en-US" err="1"/>
              <a:t>ut</a:t>
            </a:r>
            <a:r>
              <a:rPr lang="en-US"/>
              <a:t> </a:t>
            </a:r>
            <a:r>
              <a:rPr lang="en-US" err="1"/>
              <a:t>inus</a:t>
            </a:r>
            <a:r>
              <a:rPr lang="en-US"/>
              <a:t> </a:t>
            </a:r>
            <a:r>
              <a:rPr lang="en-US" err="1"/>
              <a:t>vene</a:t>
            </a:r>
            <a:r>
              <a:rPr lang="en-US"/>
              <a:t> vent </a:t>
            </a:r>
          </a:p>
          <a:p>
            <a:pPr lvl="1"/>
            <a:r>
              <a:rPr lang="en-US" err="1"/>
              <a:t>Harumquam</a:t>
            </a:r>
            <a:r>
              <a:rPr lang="en-US"/>
              <a:t> </a:t>
            </a:r>
            <a:r>
              <a:rPr lang="en-US" err="1"/>
              <a:t>rerferc</a:t>
            </a:r>
            <a:r>
              <a:rPr lang="en-US"/>
              <a:t> </a:t>
            </a:r>
            <a:r>
              <a:rPr lang="en-US" err="1"/>
              <a:t>hicipsa</a:t>
            </a:r>
            <a:r>
              <a:rPr lang="en-US"/>
              <a:t> </a:t>
            </a:r>
            <a:r>
              <a:rPr lang="en-US" err="1"/>
              <a:t>nulpa</a:t>
            </a:r>
            <a:r>
              <a:rPr lang="en-US"/>
              <a:t> </a:t>
            </a:r>
            <a:r>
              <a:rPr lang="en-US" err="1"/>
              <a:t>inum</a:t>
            </a:r>
            <a:r>
              <a:rPr lang="en-US"/>
              <a:t> sit, commo </a:t>
            </a:r>
            <a:r>
              <a:rPr lang="en-US" err="1"/>
              <a:t>consed</a:t>
            </a:r>
            <a:r>
              <a:rPr lang="en-US"/>
              <a:t> qui que pa </a:t>
            </a:r>
            <a:r>
              <a:rPr lang="en-US" err="1"/>
              <a:t>aut</a:t>
            </a:r>
            <a:r>
              <a:rPr lang="en-US"/>
              <a:t> </a:t>
            </a:r>
            <a:r>
              <a:rPr lang="en-US" err="1"/>
              <a:t>ratur</a:t>
            </a:r>
            <a:r>
              <a:rPr lang="en-US"/>
              <a:t> </a:t>
            </a:r>
            <a:r>
              <a:rPr lang="en-US" err="1"/>
              <a:t>autatem</a:t>
            </a:r>
            <a:r>
              <a:rPr lang="en-US"/>
              <a:t> </a:t>
            </a:r>
            <a:r>
              <a:rPr lang="en-US" err="1"/>
              <a:t>ipitatecae</a:t>
            </a:r>
            <a:r>
              <a:rPr lang="en-US"/>
              <a:t> </a:t>
            </a:r>
            <a:r>
              <a:rPr lang="en-US" err="1"/>
              <a:t>nonserem</a:t>
            </a:r>
            <a:r>
              <a:rPr lang="en-US"/>
              <a:t> facias </a:t>
            </a:r>
            <a:r>
              <a:rPr lang="en-US" err="1"/>
              <a:t>dolum</a:t>
            </a:r>
            <a:r>
              <a:rPr lang="en-US"/>
              <a:t> </a:t>
            </a:r>
            <a:r>
              <a:rPr lang="en-US" err="1"/>
              <a:t>facculpa</a:t>
            </a:r>
            <a:r>
              <a:rPr lang="en-US"/>
              <a:t> </a:t>
            </a:r>
            <a:r>
              <a:rPr lang="en-US" err="1"/>
              <a:t>ditiant</a:t>
            </a:r>
            <a:r>
              <a:rPr lang="en-US"/>
              <a:t> </a:t>
            </a:r>
            <a:r>
              <a:rPr lang="en-US" err="1"/>
              <a:t>iatent</a:t>
            </a:r>
            <a:r>
              <a:rPr lang="en-US"/>
              <a:t> qui </a:t>
            </a:r>
            <a:r>
              <a:rPr lang="en-US" err="1"/>
              <a:t>ut</a:t>
            </a:r>
            <a:r>
              <a:rPr lang="en-US"/>
              <a:t> </a:t>
            </a:r>
            <a:r>
              <a:rPr lang="en-US" err="1"/>
              <a:t>velicia</a:t>
            </a:r>
            <a:endParaRPr lang="en-US"/>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a:t>First Last Name, ABC</a:t>
            </a:r>
          </a:p>
        </p:txBody>
      </p:sp>
    </p:spTree>
    <p:extLst>
      <p:ext uri="{BB962C8B-B14F-4D97-AF65-F5344CB8AC3E}">
        <p14:creationId xmlns:p14="http://schemas.microsoft.com/office/powerpoint/2010/main" val="207732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a:solidFill>
                  <a:schemeClr val="accent1"/>
                </a:solidFill>
              </a:rPr>
              <a:t>Bold Dark Blue copy if necessary for introduction sentence</a:t>
            </a:r>
          </a:p>
          <a:p>
            <a:r>
              <a:rPr lang="en-US"/>
              <a:t>First level copy at 15pt. As et </a:t>
            </a:r>
            <a:r>
              <a:rPr lang="en-US" err="1"/>
              <a:t>ellab</a:t>
            </a:r>
            <a:r>
              <a:rPr lang="en-US"/>
              <a:t> </a:t>
            </a:r>
            <a:r>
              <a:rPr lang="en-US" err="1"/>
              <a:t>ius</a:t>
            </a:r>
            <a:r>
              <a:rPr lang="en-US"/>
              <a:t> </a:t>
            </a:r>
            <a:r>
              <a:rPr lang="en-US" err="1"/>
              <a:t>autaspe</a:t>
            </a:r>
            <a:r>
              <a:rPr lang="en-US"/>
              <a:t> </a:t>
            </a:r>
            <a:r>
              <a:rPr lang="en-US" err="1"/>
              <a:t>rferibus</a:t>
            </a:r>
            <a:r>
              <a:rPr lang="en-US"/>
              <a:t> </a:t>
            </a:r>
            <a:r>
              <a:rPr lang="en-US" err="1"/>
              <a:t>sam</a:t>
            </a:r>
            <a:r>
              <a:rPr lang="en-US"/>
              <a:t> que </a:t>
            </a:r>
            <a:r>
              <a:rPr lang="en-US" err="1"/>
              <a:t>soloribus</a:t>
            </a:r>
            <a:r>
              <a:rPr lang="en-US"/>
              <a:t> re, </a:t>
            </a:r>
            <a:r>
              <a:rPr lang="en-US" err="1"/>
              <a:t>offictoratis</a:t>
            </a:r>
            <a:r>
              <a:rPr lang="en-US"/>
              <a:t> </a:t>
            </a:r>
            <a:r>
              <a:rPr lang="en-US" err="1"/>
              <a:t>molorumqui</a:t>
            </a:r>
            <a:r>
              <a:rPr lang="en-US"/>
              <a:t> </a:t>
            </a:r>
            <a:r>
              <a:rPr lang="en-US" err="1"/>
              <a:t>dolorectis</a:t>
            </a:r>
            <a:r>
              <a:rPr lang="en-US"/>
              <a:t> </a:t>
            </a:r>
            <a:r>
              <a:rPr lang="en-US" err="1"/>
              <a:t>magnimus</a:t>
            </a:r>
            <a:r>
              <a:rPr lang="en-US"/>
              <a:t> et </a:t>
            </a:r>
            <a:r>
              <a:rPr lang="en-US" err="1"/>
              <a:t>andaerro</a:t>
            </a:r>
            <a:r>
              <a:rPr lang="en-US"/>
              <a:t> </a:t>
            </a:r>
            <a:r>
              <a:rPr lang="en-US" err="1"/>
              <a:t>voloreium</a:t>
            </a:r>
            <a:r>
              <a:rPr lang="en-US"/>
              <a:t> </a:t>
            </a:r>
            <a:r>
              <a:rPr lang="en-US" err="1"/>
              <a:t>libus</a:t>
            </a:r>
            <a:r>
              <a:rPr lang="en-US"/>
              <a:t> autem </a:t>
            </a:r>
            <a:r>
              <a:rPr lang="en-US" err="1"/>
              <a:t>excerfe</a:t>
            </a:r>
            <a:r>
              <a:rPr lang="en-US"/>
              <a:t> </a:t>
            </a:r>
            <a:r>
              <a:rPr lang="en-US" err="1"/>
              <a:t>runtius</a:t>
            </a:r>
            <a:r>
              <a:rPr lang="en-US"/>
              <a:t> </a:t>
            </a:r>
            <a:r>
              <a:rPr lang="en-US" err="1"/>
              <a:t>poritas</a:t>
            </a:r>
            <a:r>
              <a:rPr lang="en-US"/>
              <a:t> </a:t>
            </a:r>
            <a:r>
              <a:rPr lang="en-US" err="1"/>
              <a:t>earumque</a:t>
            </a:r>
            <a:r>
              <a:rPr lang="en-US"/>
              <a:t> pro blat </a:t>
            </a:r>
            <a:r>
              <a:rPr lang="en-US" err="1"/>
              <a:t>rehenda</a:t>
            </a:r>
            <a:r>
              <a:rPr lang="en-US"/>
              <a:t> </a:t>
            </a:r>
            <a:r>
              <a:rPr lang="en-US" err="1"/>
              <a:t>nihillaut</a:t>
            </a:r>
            <a:r>
              <a:rPr lang="en-US"/>
              <a:t> </a:t>
            </a:r>
            <a:r>
              <a:rPr lang="en-US" err="1"/>
              <a:t>enis</a:t>
            </a:r>
            <a:r>
              <a:rPr lang="en-US"/>
              <a:t> </a:t>
            </a:r>
            <a:r>
              <a:rPr lang="en-US" err="1"/>
              <a:t>resti</a:t>
            </a:r>
            <a:r>
              <a:rPr lang="en-US"/>
              <a:t> </a:t>
            </a:r>
            <a:r>
              <a:rPr lang="en-US" err="1"/>
              <a:t>blabore</a:t>
            </a:r>
            <a:r>
              <a:rPr lang="en-US"/>
              <a:t> </a:t>
            </a:r>
            <a:r>
              <a:rPr lang="en-US" err="1"/>
              <a:t>explaccum</a:t>
            </a:r>
            <a:endParaRPr lang="en-US"/>
          </a:p>
          <a:p>
            <a:pPr lvl="1"/>
            <a:r>
              <a:rPr lang="en-US"/>
              <a:t>Second level copy is first level bullets</a:t>
            </a:r>
          </a:p>
          <a:p>
            <a:pPr lvl="1"/>
            <a:r>
              <a:rPr lang="en-US" err="1"/>
              <a:t>Utem</a:t>
            </a:r>
            <a:r>
              <a:rPr lang="en-US"/>
              <a:t> </a:t>
            </a:r>
            <a:r>
              <a:rPr lang="en-US" err="1"/>
              <a:t>ut</a:t>
            </a:r>
            <a:r>
              <a:rPr lang="en-US"/>
              <a:t> </a:t>
            </a:r>
            <a:r>
              <a:rPr lang="en-US" err="1"/>
              <a:t>inus</a:t>
            </a:r>
            <a:r>
              <a:rPr lang="en-US"/>
              <a:t> </a:t>
            </a:r>
            <a:r>
              <a:rPr lang="en-US" err="1"/>
              <a:t>vene</a:t>
            </a:r>
            <a:r>
              <a:rPr lang="en-US"/>
              <a:t> vent </a:t>
            </a:r>
          </a:p>
          <a:p>
            <a:pPr lvl="1"/>
            <a:r>
              <a:rPr lang="en-US" err="1"/>
              <a:t>Harumquam</a:t>
            </a:r>
            <a:r>
              <a:rPr lang="en-US"/>
              <a:t> </a:t>
            </a:r>
            <a:r>
              <a:rPr lang="en-US" err="1"/>
              <a:t>rerferc</a:t>
            </a:r>
            <a:r>
              <a:rPr lang="en-US"/>
              <a:t> </a:t>
            </a:r>
            <a:r>
              <a:rPr lang="en-US" err="1"/>
              <a:t>hicipsa</a:t>
            </a:r>
            <a:r>
              <a:rPr lang="en-US"/>
              <a:t> </a:t>
            </a:r>
            <a:r>
              <a:rPr lang="en-US" err="1"/>
              <a:t>nulpa</a:t>
            </a:r>
            <a:r>
              <a:rPr lang="en-US"/>
              <a:t> </a:t>
            </a:r>
            <a:r>
              <a:rPr lang="en-US" err="1"/>
              <a:t>inum</a:t>
            </a:r>
            <a:r>
              <a:rPr lang="en-US"/>
              <a:t> sit, commo </a:t>
            </a:r>
            <a:r>
              <a:rPr lang="en-US" err="1"/>
              <a:t>consed</a:t>
            </a:r>
            <a:r>
              <a:rPr lang="en-US"/>
              <a:t> qui que pa </a:t>
            </a:r>
            <a:r>
              <a:rPr lang="en-US" err="1"/>
              <a:t>aut</a:t>
            </a:r>
            <a:r>
              <a:rPr lang="en-US"/>
              <a:t> </a:t>
            </a:r>
            <a:r>
              <a:rPr lang="en-US" err="1"/>
              <a:t>ratur</a:t>
            </a:r>
            <a:r>
              <a:rPr lang="en-US"/>
              <a:t> </a:t>
            </a:r>
            <a:r>
              <a:rPr lang="en-US" err="1"/>
              <a:t>autatem</a:t>
            </a:r>
            <a:r>
              <a:rPr lang="en-US"/>
              <a:t> </a:t>
            </a:r>
            <a:r>
              <a:rPr lang="en-US" err="1"/>
              <a:t>ipitatecae</a:t>
            </a:r>
            <a:r>
              <a:rPr lang="en-US"/>
              <a:t> </a:t>
            </a:r>
            <a:r>
              <a:rPr lang="en-US" err="1"/>
              <a:t>nonserem</a:t>
            </a:r>
            <a:r>
              <a:rPr lang="en-US"/>
              <a:t> facias </a:t>
            </a:r>
            <a:r>
              <a:rPr lang="en-US" err="1"/>
              <a:t>dolum</a:t>
            </a:r>
            <a:r>
              <a:rPr lang="en-US"/>
              <a:t> </a:t>
            </a:r>
            <a:r>
              <a:rPr lang="en-US" err="1"/>
              <a:t>facculpa</a:t>
            </a:r>
            <a:r>
              <a:rPr lang="en-US"/>
              <a:t> </a:t>
            </a:r>
            <a:r>
              <a:rPr lang="en-US" err="1"/>
              <a:t>ditiant</a:t>
            </a:r>
            <a:r>
              <a:rPr lang="en-US"/>
              <a:t> </a:t>
            </a:r>
            <a:r>
              <a:rPr lang="en-US" err="1"/>
              <a:t>iatent</a:t>
            </a:r>
            <a:r>
              <a:rPr lang="en-US"/>
              <a:t> qui </a:t>
            </a:r>
            <a:r>
              <a:rPr lang="en-US" err="1"/>
              <a:t>ut</a:t>
            </a:r>
            <a:r>
              <a:rPr lang="en-US"/>
              <a:t> </a:t>
            </a:r>
            <a:r>
              <a:rPr lang="en-US" err="1"/>
              <a:t>velicia</a:t>
            </a:r>
            <a:endParaRPr lang="en-US"/>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a:t>First Last Name, ABC</a:t>
            </a:r>
          </a:p>
        </p:txBody>
      </p:sp>
    </p:spTree>
    <p:extLst>
      <p:ext uri="{BB962C8B-B14F-4D97-AF65-F5344CB8AC3E}">
        <p14:creationId xmlns:p14="http://schemas.microsoft.com/office/powerpoint/2010/main" val="26218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7/29/2025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1"/>
                </a:solidFill>
              </a:rPr>
              <a:t>© </a:t>
            </a:r>
            <a:r>
              <a:rPr lang="en-US" sz="800" err="1">
                <a:solidFill>
                  <a:schemeClr val="bg1"/>
                </a:solidFill>
              </a:rPr>
              <a:t>TruStage</a:t>
            </a:r>
            <a:endParaRPr lang="en-US" sz="80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8593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a:t>Provided in partnership with &lt;&lt;Insert Company Name or Logo&gt;&gt;</a:t>
            </a:r>
          </a:p>
        </p:txBody>
      </p:sp>
    </p:spTree>
    <p:extLst>
      <p:ext uri="{BB962C8B-B14F-4D97-AF65-F5344CB8AC3E}">
        <p14:creationId xmlns:p14="http://schemas.microsoft.com/office/powerpoint/2010/main" val="1158897368"/>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7/29/2025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2"/>
                </a:solidFill>
              </a:rPr>
              <a:t>© </a:t>
            </a:r>
            <a:r>
              <a:rPr lang="en-US" sz="800" err="1">
                <a:solidFill>
                  <a:schemeClr val="bg2"/>
                </a:solidFill>
              </a:rPr>
              <a:t>TruStage</a:t>
            </a:r>
            <a:endParaRPr lang="en-US" sz="80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15906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2"/>
                </a:solidFill>
              </a:rPr>
              <a:t>© </a:t>
            </a:r>
            <a:r>
              <a:rPr lang="en-US" sz="800" err="1">
                <a:solidFill>
                  <a:schemeClr val="bg2"/>
                </a:solidFill>
              </a:rPr>
              <a:t>TruStage</a:t>
            </a:r>
            <a:endParaRPr lang="en-US" sz="80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a:solidFill>
                  <a:schemeClr val="tx1"/>
                </a:solidFill>
                <a:latin typeface="Arial Narrow" pitchFamily="34" charset="0"/>
                <a:cs typeface="+mn-cs"/>
              </a:rPr>
              <a:t>CUNA Mutual Group Proprietary |  Reproduction, Adaptation or Distribution Prohibited |  © 2018 CUNA Mutual Group,</a:t>
            </a:r>
            <a:r>
              <a:rPr lang="en-US" sz="700" baseline="0">
                <a:solidFill>
                  <a:schemeClr val="tx1"/>
                </a:solidFill>
                <a:latin typeface="Arial Narrow" pitchFamily="34" charset="0"/>
                <a:cs typeface="+mn-cs"/>
              </a:rPr>
              <a:t> All Rights Reserved.</a:t>
            </a:r>
            <a:endParaRPr lang="en-US" sz="70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DC6E39-3093-DE07-8BE5-0C1D5DC018EB}"/>
              </a:ext>
            </a:extLst>
          </p:cNvPr>
          <p:cNvSpPr>
            <a:spLocks noGrp="1"/>
          </p:cNvSpPr>
          <p:nvPr>
            <p:ph type="dt" sz="half" idx="10"/>
          </p:nvPr>
        </p:nvSpPr>
        <p:spPr>
          <a:xfrm>
            <a:off x="609600" y="6356351"/>
            <a:ext cx="2844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fld id="{D91639F5-DC0B-41D0-8F55-BB004BC42767}" type="datetime1">
              <a:rPr lang="en-US"/>
              <a:pPr>
                <a:defRPr/>
              </a:pPr>
              <a:t>7/29/2025</a:t>
            </a:fld>
            <a:endParaRPr lang="en-US"/>
          </a:p>
        </p:txBody>
      </p:sp>
      <p:sp>
        <p:nvSpPr>
          <p:cNvPr id="5" name="Footer Placeholder 4">
            <a:extLst>
              <a:ext uri="{FF2B5EF4-FFF2-40B4-BE49-F238E27FC236}">
                <a16:creationId xmlns:a16="http://schemas.microsoft.com/office/drawing/2014/main" id="{F8AA0BE7-907D-8478-6EBE-DEF5924FC487}"/>
              </a:ext>
            </a:extLst>
          </p:cNvPr>
          <p:cNvSpPr>
            <a:spLocks noGrp="1"/>
          </p:cNvSpPr>
          <p:nvPr>
            <p:ph type="ftr" sz="quarter" idx="11"/>
          </p:nvPr>
        </p:nvSpPr>
        <p:spPr>
          <a:xfrm>
            <a:off x="4165600" y="6356351"/>
            <a:ext cx="3860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3277EC08-A63A-2950-2C88-C9AD94014C86}"/>
              </a:ext>
            </a:extLst>
          </p:cNvPr>
          <p:cNvSpPr>
            <a:spLocks noGrp="1"/>
          </p:cNvSpPr>
          <p:nvPr>
            <p:ph type="sldNum" sz="quarter" idx="12"/>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Verdana" panose="020B0604030504040204" pitchFamily="34" charset="0"/>
              </a:defRPr>
            </a:lvl1pPr>
          </a:lstStyle>
          <a:p>
            <a:pPr>
              <a:defRPr/>
            </a:pPr>
            <a:fld id="{03BA4749-2639-4AF6-B9EC-E8159BDCC532}" type="slidenum">
              <a:rPr lang="en-US" altLang="en-US"/>
              <a:pPr>
                <a:defRPr/>
              </a:pPr>
              <a:t>‹#›</a:t>
            </a:fld>
            <a:endParaRPr lang="en-US" altLang="en-US"/>
          </a:p>
        </p:txBody>
      </p:sp>
    </p:spTree>
    <p:extLst>
      <p:ext uri="{BB962C8B-B14F-4D97-AF65-F5344CB8AC3E}">
        <p14:creationId xmlns:p14="http://schemas.microsoft.com/office/powerpoint/2010/main" val="36010359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1" y="0"/>
            <a:ext cx="30697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3276603" y="1371600"/>
            <a:ext cx="844459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hasCustomPrompt="1"/>
          </p:nvPr>
        </p:nvSpPr>
        <p:spPr>
          <a:xfrm>
            <a:off x="3276600" y="4419604"/>
            <a:ext cx="8444592"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1" y="1333503"/>
            <a:ext cx="174171"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11"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5"/>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173124"/>
          </a:xfrm>
          <a:prstGeom prst="rect">
            <a:avLst/>
          </a:prstGeom>
          <a:noFill/>
        </p:spPr>
        <p:txBody>
          <a:bodyPr wrap="square" rtlCol="0">
            <a:spAutoFit/>
          </a:bodyPr>
          <a:lstStyle/>
          <a:p>
            <a:pPr algn="r"/>
            <a:r>
              <a:rPr lang="en-US" sz="525">
                <a:solidFill>
                  <a:schemeClr val="accent2"/>
                </a:solidFill>
              </a:rPr>
              <a:t>© Credit Union National Association 2020. All rights reserved. </a:t>
            </a:r>
          </a:p>
        </p:txBody>
      </p:sp>
    </p:spTree>
    <p:extLst>
      <p:ext uri="{BB962C8B-B14F-4D97-AF65-F5344CB8AC3E}">
        <p14:creationId xmlns:p14="http://schemas.microsoft.com/office/powerpoint/2010/main" val="320507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035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8710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719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30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7"/>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27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Tree>
    <p:extLst>
      <p:ext uri="{BB962C8B-B14F-4D97-AF65-F5344CB8AC3E}">
        <p14:creationId xmlns:p14="http://schemas.microsoft.com/office/powerpoint/2010/main" val="1781125564"/>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77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6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267913"/>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745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679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42"/>
            <a:ext cx="10515600" cy="2852737"/>
          </a:xfrm>
        </p:spPr>
        <p:txBody>
          <a:bodyPr anchor="b">
            <a:normAutofit/>
          </a:bodyPr>
          <a:lstStyle>
            <a:lvl1pPr>
              <a:defRPr sz="4500"/>
            </a:lvl1pPr>
          </a:lstStyle>
          <a:p>
            <a:r>
              <a:rPr lang="en-US">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9"/>
            <a:ext cx="10515600" cy="1389305"/>
          </a:xfrm>
        </p:spPr>
        <p:txBody>
          <a:bodyPr/>
          <a:lstStyle/>
          <a:p>
            <a:pPr marL="0" lvl="0" indent="0">
              <a:buNone/>
            </a:pPr>
            <a:r>
              <a:rPr lang="en-US" i="0">
                <a:solidFill>
                  <a:schemeClr val="tx1"/>
                </a:solidFill>
                <a:latin typeface="+mn-lt"/>
              </a:rPr>
              <a:t>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2355789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full photo">
    <p:bg>
      <p:bgPr>
        <a:solidFill>
          <a:schemeClr val="accent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A4EA771-BD78-CA4A-A8AB-405E9114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5" name="TextBox 4">
            <a:extLst>
              <a:ext uri="{FF2B5EF4-FFF2-40B4-BE49-F238E27FC236}">
                <a16:creationId xmlns:a16="http://schemas.microsoft.com/office/drawing/2014/main" id="{D1A072AE-2548-1746-9EA3-6DAF389163F0}"/>
              </a:ext>
            </a:extLst>
          </p:cNvPr>
          <p:cNvSpPr txBox="1"/>
          <p:nvPr userDrawn="1"/>
        </p:nvSpPr>
        <p:spPr>
          <a:xfrm>
            <a:off x="7162800" y="6573582"/>
            <a:ext cx="4800600" cy="173124"/>
          </a:xfrm>
          <a:prstGeom prst="rect">
            <a:avLst/>
          </a:prstGeom>
          <a:noFill/>
        </p:spPr>
        <p:txBody>
          <a:bodyPr wrap="square" rtlCol="0">
            <a:spAutoFit/>
          </a:bodyPr>
          <a:lstStyle/>
          <a:p>
            <a:pPr algn="r"/>
            <a:r>
              <a:rPr lang="en-US" sz="525">
                <a:solidFill>
                  <a:schemeClr val="bg1"/>
                </a:solidFill>
              </a:rPr>
              <a:t>© Credit Union National Association 2020. All rights reserved. </a:t>
            </a:r>
          </a:p>
        </p:txBody>
      </p:sp>
      <p:sp>
        <p:nvSpPr>
          <p:cNvPr id="6" name="TextBox 5">
            <a:extLst>
              <a:ext uri="{FF2B5EF4-FFF2-40B4-BE49-F238E27FC236}">
                <a16:creationId xmlns:a16="http://schemas.microsoft.com/office/drawing/2014/main" id="{39BC9A85-98BE-C644-9594-A769E06DDC8F}"/>
              </a:ext>
            </a:extLst>
          </p:cNvPr>
          <p:cNvSpPr txBox="1"/>
          <p:nvPr userDrawn="1"/>
        </p:nvSpPr>
        <p:spPr>
          <a:xfrm>
            <a:off x="4648200" y="2967339"/>
            <a:ext cx="3124200" cy="507831"/>
          </a:xfrm>
          <a:prstGeom prst="rect">
            <a:avLst/>
          </a:prstGeom>
          <a:noFill/>
        </p:spPr>
        <p:txBody>
          <a:bodyPr wrap="square" rtlCol="0">
            <a:spAutoFit/>
          </a:bodyPr>
          <a:lstStyle/>
          <a:p>
            <a:r>
              <a:rPr lang="en-US" sz="1350"/>
              <a:t>Full photo: edit in design master (delete this text box)</a:t>
            </a:r>
          </a:p>
        </p:txBody>
      </p:sp>
    </p:spTree>
    <p:extLst>
      <p:ext uri="{BB962C8B-B14F-4D97-AF65-F5344CB8AC3E}">
        <p14:creationId xmlns:p14="http://schemas.microsoft.com/office/powerpoint/2010/main" val="395454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rv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9772" y="1371600"/>
            <a:ext cx="865142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p>
        </p:txBody>
      </p:sp>
      <p:sp>
        <p:nvSpPr>
          <p:cNvPr id="3" name="Subtitle 2"/>
          <p:cNvSpPr>
            <a:spLocks noGrp="1"/>
          </p:cNvSpPr>
          <p:nvPr>
            <p:ph type="subTitle" idx="1" hasCustomPrompt="1"/>
          </p:nvPr>
        </p:nvSpPr>
        <p:spPr>
          <a:xfrm>
            <a:off x="3069771" y="4419604"/>
            <a:ext cx="8651423"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name, Presenter name &amp; presenter name</a:t>
            </a:r>
          </a:p>
        </p:txBody>
      </p:sp>
    </p:spTree>
    <p:extLst>
      <p:ext uri="{BB962C8B-B14F-4D97-AF65-F5344CB8AC3E}">
        <p14:creationId xmlns:p14="http://schemas.microsoft.com/office/powerpoint/2010/main" val="2841590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06400" y="533400"/>
            <a:ext cx="4572000" cy="1143000"/>
          </a:xfrm>
        </p:spPr>
        <p:txBody>
          <a:bodyPr anchor="b"/>
          <a:lstStyle>
            <a:lvl1pPr>
              <a:defRPr sz="3200" b="1"/>
            </a:lvl1pPr>
          </a:lstStyle>
          <a:p>
            <a:pPr lvl="0"/>
            <a:r>
              <a:rPr lang="en-US" noProof="0"/>
              <a:t>Click to edit Master title style</a:t>
            </a:r>
          </a:p>
        </p:txBody>
      </p:sp>
      <p:sp>
        <p:nvSpPr>
          <p:cNvPr id="22531" name="Rectangle 3"/>
          <p:cNvSpPr>
            <a:spLocks noGrp="1" noChangeArrowheads="1"/>
          </p:cNvSpPr>
          <p:nvPr>
            <p:ph type="subTitle" idx="1"/>
          </p:nvPr>
        </p:nvSpPr>
        <p:spPr>
          <a:xfrm>
            <a:off x="406400" y="1828800"/>
            <a:ext cx="4572000" cy="1752600"/>
          </a:xfrm>
        </p:spPr>
        <p:txBody>
          <a:bodyPr/>
          <a:lstStyle>
            <a:lvl1pPr marL="0" indent="0">
              <a:buFontTx/>
              <a:buNone/>
              <a:defRPr>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1540192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413A191-FAF2-6CB4-E24B-26A9F2527916}"/>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67991F81-1964-9209-4ABB-FC9332A48029}"/>
              </a:ext>
            </a:extLst>
          </p:cNvPr>
          <p:cNvSpPr>
            <a:spLocks noGrp="1"/>
          </p:cNvSpPr>
          <p:nvPr>
            <p:ph type="sldNum" sz="quarter" idx="11"/>
          </p:nvPr>
        </p:nvSpPr>
        <p:spPr/>
        <p:txBody>
          <a:bodyPr/>
          <a:lstStyle>
            <a:lvl1pPr>
              <a:defRPr/>
            </a:lvl1pPr>
          </a:lstStyle>
          <a:p>
            <a:pPr>
              <a:defRPr/>
            </a:pPr>
            <a:r>
              <a:rPr lang="en-US" altLang="en-US"/>
              <a:t>23-</a:t>
            </a:r>
            <a:fld id="{A6EEE784-884D-4FCB-8377-5D6C5DFA72AB}" type="slidenum">
              <a:rPr lang="en-US" altLang="en-US" smtClean="0"/>
              <a:pPr>
                <a:defRPr/>
              </a:pPr>
              <a:t>‹#›</a:t>
            </a:fld>
            <a:endParaRPr lang="en-US" altLang="en-US"/>
          </a:p>
        </p:txBody>
      </p:sp>
    </p:spTree>
    <p:extLst>
      <p:ext uri="{BB962C8B-B14F-4D97-AF65-F5344CB8AC3E}">
        <p14:creationId xmlns:p14="http://schemas.microsoft.com/office/powerpoint/2010/main" val="3531981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58B07A48-E5D0-E816-3CF8-D68A48465FE4}"/>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D2482950-7BCE-4B68-98AA-C5C9C14CAFD3}"/>
              </a:ext>
            </a:extLst>
          </p:cNvPr>
          <p:cNvSpPr>
            <a:spLocks noGrp="1"/>
          </p:cNvSpPr>
          <p:nvPr>
            <p:ph type="sldNum" sz="quarter" idx="11"/>
          </p:nvPr>
        </p:nvSpPr>
        <p:spPr/>
        <p:txBody>
          <a:bodyPr/>
          <a:lstStyle>
            <a:lvl1pPr>
              <a:defRPr/>
            </a:lvl1pPr>
          </a:lstStyle>
          <a:p>
            <a:pPr>
              <a:defRPr/>
            </a:pPr>
            <a:r>
              <a:rPr lang="en-US" altLang="en-US"/>
              <a:t>23-</a:t>
            </a:r>
            <a:fld id="{83600AE4-1573-4431-8D82-DABA5B7E63F3}" type="slidenum">
              <a:rPr lang="en-US" altLang="en-US" smtClean="0"/>
              <a:pPr>
                <a:defRPr/>
              </a:pPr>
              <a:t>‹#›</a:t>
            </a:fld>
            <a:endParaRPr lang="en-US" altLang="en-US"/>
          </a:p>
        </p:txBody>
      </p:sp>
    </p:spTree>
    <p:extLst>
      <p:ext uri="{BB962C8B-B14F-4D97-AF65-F5344CB8AC3E}">
        <p14:creationId xmlns:p14="http://schemas.microsoft.com/office/powerpoint/2010/main" val="418418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a:t>Provided in partnership with &lt;&lt;Insert Company Name or Logo&gt;&gt;</a:t>
            </a:r>
          </a:p>
        </p:txBody>
      </p:sp>
    </p:spTree>
    <p:extLst>
      <p:ext uri="{BB962C8B-B14F-4D97-AF65-F5344CB8AC3E}">
        <p14:creationId xmlns:p14="http://schemas.microsoft.com/office/powerpoint/2010/main" val="1036530675"/>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40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8AED554-58DA-83FD-C31C-6FC3414E6754}"/>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6" name="Slide Number Placeholder 5">
            <a:extLst>
              <a:ext uri="{FF2B5EF4-FFF2-40B4-BE49-F238E27FC236}">
                <a16:creationId xmlns:a16="http://schemas.microsoft.com/office/drawing/2014/main" id="{62B94B9B-D15B-96FE-FB39-2992EC003D78}"/>
              </a:ext>
            </a:extLst>
          </p:cNvPr>
          <p:cNvSpPr>
            <a:spLocks noGrp="1"/>
          </p:cNvSpPr>
          <p:nvPr>
            <p:ph type="sldNum" sz="quarter" idx="11"/>
          </p:nvPr>
        </p:nvSpPr>
        <p:spPr/>
        <p:txBody>
          <a:bodyPr/>
          <a:lstStyle>
            <a:lvl1pPr>
              <a:defRPr/>
            </a:lvl1pPr>
          </a:lstStyle>
          <a:p>
            <a:pPr>
              <a:defRPr/>
            </a:pPr>
            <a:r>
              <a:rPr lang="en-US" altLang="en-US"/>
              <a:t>23-</a:t>
            </a:r>
            <a:fld id="{37FB1D56-3823-4B38-89F3-1B12A95E5322}" type="slidenum">
              <a:rPr lang="en-US" altLang="en-US" smtClean="0"/>
              <a:pPr>
                <a:defRPr/>
              </a:pPr>
              <a:t>‹#›</a:t>
            </a:fld>
            <a:endParaRPr lang="en-US" altLang="en-US"/>
          </a:p>
        </p:txBody>
      </p:sp>
    </p:spTree>
    <p:extLst>
      <p:ext uri="{BB962C8B-B14F-4D97-AF65-F5344CB8AC3E}">
        <p14:creationId xmlns:p14="http://schemas.microsoft.com/office/powerpoint/2010/main" val="1391645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CC9127E-E4D7-9459-FA46-154249912513}"/>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8" name="Slide Number Placeholder 7">
            <a:extLst>
              <a:ext uri="{FF2B5EF4-FFF2-40B4-BE49-F238E27FC236}">
                <a16:creationId xmlns:a16="http://schemas.microsoft.com/office/drawing/2014/main" id="{3991AA88-5ACF-99DB-862A-21F3001CAB41}"/>
              </a:ext>
            </a:extLst>
          </p:cNvPr>
          <p:cNvSpPr>
            <a:spLocks noGrp="1"/>
          </p:cNvSpPr>
          <p:nvPr>
            <p:ph type="sldNum" sz="quarter" idx="11"/>
          </p:nvPr>
        </p:nvSpPr>
        <p:spPr/>
        <p:txBody>
          <a:bodyPr/>
          <a:lstStyle>
            <a:lvl1pPr>
              <a:defRPr/>
            </a:lvl1pPr>
          </a:lstStyle>
          <a:p>
            <a:pPr>
              <a:defRPr/>
            </a:pPr>
            <a:r>
              <a:rPr lang="en-US" altLang="en-US"/>
              <a:t>23-</a:t>
            </a:r>
            <a:fld id="{5207EEB2-3EAE-4656-8EA7-96DC92164BA5}" type="slidenum">
              <a:rPr lang="en-US" altLang="en-US" smtClean="0"/>
              <a:pPr>
                <a:defRPr/>
              </a:pPr>
              <a:t>‹#›</a:t>
            </a:fld>
            <a:endParaRPr lang="en-US" altLang="en-US"/>
          </a:p>
        </p:txBody>
      </p:sp>
    </p:spTree>
    <p:extLst>
      <p:ext uri="{BB962C8B-B14F-4D97-AF65-F5344CB8AC3E}">
        <p14:creationId xmlns:p14="http://schemas.microsoft.com/office/powerpoint/2010/main" val="3030045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6EE726-0934-6D41-22A1-B0D9E5805605}"/>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4" name="Slide Number Placeholder 3">
            <a:extLst>
              <a:ext uri="{FF2B5EF4-FFF2-40B4-BE49-F238E27FC236}">
                <a16:creationId xmlns:a16="http://schemas.microsoft.com/office/drawing/2014/main" id="{DE64E9AF-3848-5689-0748-078DBBF7527B}"/>
              </a:ext>
            </a:extLst>
          </p:cNvPr>
          <p:cNvSpPr>
            <a:spLocks noGrp="1"/>
          </p:cNvSpPr>
          <p:nvPr>
            <p:ph type="sldNum" sz="quarter" idx="11"/>
          </p:nvPr>
        </p:nvSpPr>
        <p:spPr/>
        <p:txBody>
          <a:bodyPr/>
          <a:lstStyle>
            <a:lvl1pPr>
              <a:defRPr/>
            </a:lvl1pPr>
          </a:lstStyle>
          <a:p>
            <a:pPr>
              <a:defRPr/>
            </a:pPr>
            <a:r>
              <a:rPr lang="en-US" altLang="en-US"/>
              <a:t>23-</a:t>
            </a:r>
            <a:fld id="{B48726BD-409A-4476-87B2-79B18CA21037}" type="slidenum">
              <a:rPr lang="en-US" altLang="en-US" smtClean="0"/>
              <a:pPr>
                <a:defRPr/>
              </a:pPr>
              <a:t>‹#›</a:t>
            </a:fld>
            <a:endParaRPr lang="en-US" altLang="en-US"/>
          </a:p>
        </p:txBody>
      </p:sp>
    </p:spTree>
    <p:extLst>
      <p:ext uri="{BB962C8B-B14F-4D97-AF65-F5344CB8AC3E}">
        <p14:creationId xmlns:p14="http://schemas.microsoft.com/office/powerpoint/2010/main" val="3276070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02CD43-E718-DCBB-F7D6-819C05BC1AE8}"/>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3" name="Slide Number Placeholder 2">
            <a:extLst>
              <a:ext uri="{FF2B5EF4-FFF2-40B4-BE49-F238E27FC236}">
                <a16:creationId xmlns:a16="http://schemas.microsoft.com/office/drawing/2014/main" id="{4EE6D227-F9B4-695F-8A03-C3C64E470672}"/>
              </a:ext>
            </a:extLst>
          </p:cNvPr>
          <p:cNvSpPr>
            <a:spLocks noGrp="1"/>
          </p:cNvSpPr>
          <p:nvPr>
            <p:ph type="sldNum" sz="quarter" idx="11"/>
          </p:nvPr>
        </p:nvSpPr>
        <p:spPr/>
        <p:txBody>
          <a:bodyPr/>
          <a:lstStyle>
            <a:lvl1pPr>
              <a:defRPr/>
            </a:lvl1pPr>
          </a:lstStyle>
          <a:p>
            <a:pPr>
              <a:defRPr/>
            </a:pPr>
            <a:r>
              <a:rPr lang="en-US" altLang="en-US"/>
              <a:t>23-</a:t>
            </a:r>
            <a:fld id="{1026C4C7-AE32-4B94-A116-ECB4CA463664}" type="slidenum">
              <a:rPr lang="en-US" altLang="en-US" smtClean="0"/>
              <a:pPr>
                <a:defRPr/>
              </a:pPr>
              <a:t>‹#›</a:t>
            </a:fld>
            <a:endParaRPr lang="en-US" altLang="en-US"/>
          </a:p>
        </p:txBody>
      </p:sp>
    </p:spTree>
    <p:extLst>
      <p:ext uri="{BB962C8B-B14F-4D97-AF65-F5344CB8AC3E}">
        <p14:creationId xmlns:p14="http://schemas.microsoft.com/office/powerpoint/2010/main" val="3788462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7B4481B8-36E7-A42E-4E03-B67F898D271E}"/>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6" name="Slide Number Placeholder 5">
            <a:extLst>
              <a:ext uri="{FF2B5EF4-FFF2-40B4-BE49-F238E27FC236}">
                <a16:creationId xmlns:a16="http://schemas.microsoft.com/office/drawing/2014/main" id="{E2E717FB-A755-A482-BDA3-BBF1133169F6}"/>
              </a:ext>
            </a:extLst>
          </p:cNvPr>
          <p:cNvSpPr>
            <a:spLocks noGrp="1"/>
          </p:cNvSpPr>
          <p:nvPr>
            <p:ph type="sldNum" sz="quarter" idx="11"/>
          </p:nvPr>
        </p:nvSpPr>
        <p:spPr/>
        <p:txBody>
          <a:bodyPr/>
          <a:lstStyle>
            <a:lvl1pPr>
              <a:defRPr/>
            </a:lvl1pPr>
          </a:lstStyle>
          <a:p>
            <a:pPr>
              <a:defRPr/>
            </a:pPr>
            <a:r>
              <a:rPr lang="en-US" altLang="en-US"/>
              <a:t>23-</a:t>
            </a:r>
            <a:fld id="{D6EA6F38-19D8-4344-90A3-9A51BD2361C5}" type="slidenum">
              <a:rPr lang="en-US" altLang="en-US" smtClean="0"/>
              <a:pPr>
                <a:defRPr/>
              </a:pPr>
              <a:t>‹#›</a:t>
            </a:fld>
            <a:endParaRPr lang="en-US" altLang="en-US"/>
          </a:p>
        </p:txBody>
      </p:sp>
    </p:spTree>
    <p:extLst>
      <p:ext uri="{BB962C8B-B14F-4D97-AF65-F5344CB8AC3E}">
        <p14:creationId xmlns:p14="http://schemas.microsoft.com/office/powerpoint/2010/main" val="22638417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45ED2E7F-1DD4-5C58-B1CF-039C2C2338E1}"/>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6" name="Slide Number Placeholder 5">
            <a:extLst>
              <a:ext uri="{FF2B5EF4-FFF2-40B4-BE49-F238E27FC236}">
                <a16:creationId xmlns:a16="http://schemas.microsoft.com/office/drawing/2014/main" id="{CA8F6A0E-A730-3571-CDA4-725CE3E39F71}"/>
              </a:ext>
            </a:extLst>
          </p:cNvPr>
          <p:cNvSpPr>
            <a:spLocks noGrp="1"/>
          </p:cNvSpPr>
          <p:nvPr>
            <p:ph type="sldNum" sz="quarter" idx="11"/>
          </p:nvPr>
        </p:nvSpPr>
        <p:spPr/>
        <p:txBody>
          <a:bodyPr/>
          <a:lstStyle>
            <a:lvl1pPr>
              <a:defRPr/>
            </a:lvl1pPr>
          </a:lstStyle>
          <a:p>
            <a:pPr>
              <a:defRPr/>
            </a:pPr>
            <a:r>
              <a:rPr lang="en-US" altLang="en-US"/>
              <a:t>23-</a:t>
            </a:r>
            <a:fld id="{F01AA622-7996-439C-ADA6-8C1CC3A01CA1}" type="slidenum">
              <a:rPr lang="en-US" altLang="en-US" smtClean="0"/>
              <a:pPr>
                <a:defRPr/>
              </a:pPr>
              <a:t>‹#›</a:t>
            </a:fld>
            <a:endParaRPr lang="en-US" altLang="en-US"/>
          </a:p>
        </p:txBody>
      </p:sp>
    </p:spTree>
    <p:extLst>
      <p:ext uri="{BB962C8B-B14F-4D97-AF65-F5344CB8AC3E}">
        <p14:creationId xmlns:p14="http://schemas.microsoft.com/office/powerpoint/2010/main" val="2595146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7F6F552-35F4-8B7C-DC50-B8B2F8C34A1A}"/>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41530FE2-AC09-7A15-F9EA-C0A32E0AC951}"/>
              </a:ext>
            </a:extLst>
          </p:cNvPr>
          <p:cNvSpPr>
            <a:spLocks noGrp="1"/>
          </p:cNvSpPr>
          <p:nvPr>
            <p:ph type="sldNum" sz="quarter" idx="11"/>
          </p:nvPr>
        </p:nvSpPr>
        <p:spPr/>
        <p:txBody>
          <a:bodyPr/>
          <a:lstStyle>
            <a:lvl1pPr>
              <a:defRPr/>
            </a:lvl1pPr>
          </a:lstStyle>
          <a:p>
            <a:pPr>
              <a:defRPr/>
            </a:pPr>
            <a:r>
              <a:rPr lang="en-US" altLang="en-US"/>
              <a:t>23-</a:t>
            </a:r>
            <a:fld id="{8E900AC6-A36B-4825-891A-CB6512DEE5F8}" type="slidenum">
              <a:rPr lang="en-US" altLang="en-US" smtClean="0"/>
              <a:pPr>
                <a:defRPr/>
              </a:pPr>
              <a:t>‹#›</a:t>
            </a:fld>
            <a:endParaRPr lang="en-US" altLang="en-US"/>
          </a:p>
        </p:txBody>
      </p:sp>
    </p:spTree>
    <p:extLst>
      <p:ext uri="{BB962C8B-B14F-4D97-AF65-F5344CB8AC3E}">
        <p14:creationId xmlns:p14="http://schemas.microsoft.com/office/powerpoint/2010/main" val="3670760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AB0A0BF-85A8-B9C7-D54B-04B951D85A29}"/>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225E4956-625F-E956-652C-418A4D03D852}"/>
              </a:ext>
            </a:extLst>
          </p:cNvPr>
          <p:cNvSpPr>
            <a:spLocks noGrp="1"/>
          </p:cNvSpPr>
          <p:nvPr>
            <p:ph type="sldNum" sz="quarter" idx="11"/>
          </p:nvPr>
        </p:nvSpPr>
        <p:spPr/>
        <p:txBody>
          <a:bodyPr/>
          <a:lstStyle>
            <a:lvl1pPr>
              <a:defRPr/>
            </a:lvl1pPr>
          </a:lstStyle>
          <a:p>
            <a:pPr>
              <a:defRPr/>
            </a:pPr>
            <a:r>
              <a:rPr lang="en-US" altLang="en-US"/>
              <a:t>23-</a:t>
            </a:r>
            <a:fld id="{919C834E-440E-4BC2-B82F-9F8BBF26E2EE}" type="slidenum">
              <a:rPr lang="en-US" altLang="en-US" smtClean="0"/>
              <a:pPr>
                <a:defRPr/>
              </a:pPr>
              <a:t>‹#›</a:t>
            </a:fld>
            <a:endParaRPr lang="en-US" altLang="en-US"/>
          </a:p>
        </p:txBody>
      </p:sp>
    </p:spTree>
    <p:extLst>
      <p:ext uri="{BB962C8B-B14F-4D97-AF65-F5344CB8AC3E}">
        <p14:creationId xmlns:p14="http://schemas.microsoft.com/office/powerpoint/2010/main" val="1785779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524000"/>
            <a:ext cx="10363200" cy="4038600"/>
          </a:xfrm>
        </p:spPr>
        <p:txBody>
          <a:bodyPr/>
          <a:lstStyle/>
          <a:p>
            <a:pPr lvl="0"/>
            <a:endParaRPr lang="en-US" noProof="0"/>
          </a:p>
        </p:txBody>
      </p:sp>
      <p:sp>
        <p:nvSpPr>
          <p:cNvPr id="4" name="Footer Placeholder 3">
            <a:extLst>
              <a:ext uri="{FF2B5EF4-FFF2-40B4-BE49-F238E27FC236}">
                <a16:creationId xmlns:a16="http://schemas.microsoft.com/office/drawing/2014/main" id="{B2029142-6A69-A2E4-5361-2498B073EB91}"/>
              </a:ext>
            </a:extLst>
          </p:cNvPr>
          <p:cNvSpPr>
            <a:spLocks noGrp="1"/>
          </p:cNvSpPr>
          <p:nvPr>
            <p:ph type="ftr" sz="quarter" idx="10"/>
          </p:nvPr>
        </p:nvSpPr>
        <p:spPr/>
        <p:txBody>
          <a:bodyPr/>
          <a:lstStyle>
            <a:lvl1pPr>
              <a:defRPr/>
            </a:lvl1pPr>
          </a:lstStyle>
          <a:p>
            <a:pPr>
              <a:defRPr/>
            </a:pPr>
            <a:r>
              <a:rPr lang="en-US"/>
              <a:t>© 2004 Pearson Addison-Wesley. All rights reserved</a:t>
            </a:r>
          </a:p>
        </p:txBody>
      </p:sp>
      <p:sp>
        <p:nvSpPr>
          <p:cNvPr id="5" name="Slide Number Placeholder 4">
            <a:extLst>
              <a:ext uri="{FF2B5EF4-FFF2-40B4-BE49-F238E27FC236}">
                <a16:creationId xmlns:a16="http://schemas.microsoft.com/office/drawing/2014/main" id="{C13D3286-0162-FB92-2415-3DB6ACA146AF}"/>
              </a:ext>
            </a:extLst>
          </p:cNvPr>
          <p:cNvSpPr>
            <a:spLocks noGrp="1"/>
          </p:cNvSpPr>
          <p:nvPr>
            <p:ph type="sldNum" sz="quarter" idx="11"/>
          </p:nvPr>
        </p:nvSpPr>
        <p:spPr/>
        <p:txBody>
          <a:bodyPr/>
          <a:lstStyle>
            <a:lvl1pPr>
              <a:defRPr/>
            </a:lvl1pPr>
          </a:lstStyle>
          <a:p>
            <a:pPr>
              <a:defRPr/>
            </a:pPr>
            <a:r>
              <a:rPr lang="en-US" altLang="en-US"/>
              <a:t>23-</a:t>
            </a:r>
            <a:fld id="{C41C2433-75ED-46C2-8C3A-30C75FC68232}" type="slidenum">
              <a:rPr lang="en-US" altLang="en-US" smtClean="0"/>
              <a:pPr>
                <a:defRPr/>
              </a:pPr>
              <a:t>‹#›</a:t>
            </a:fld>
            <a:endParaRPr lang="en-US" altLang="en-US"/>
          </a:p>
        </p:txBody>
      </p:sp>
    </p:spTree>
    <p:extLst>
      <p:ext uri="{BB962C8B-B14F-4D97-AF65-F5344CB8AC3E}">
        <p14:creationId xmlns:p14="http://schemas.microsoft.com/office/powerpoint/2010/main" val="1300561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3C7ED6D-2333-59B9-D438-B4D99792A3CC}"/>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D6EF3A-0FBB-0F2E-2249-C15F4E5A153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36BA485-CD21-98A0-B61E-0DF55420D5E4}"/>
              </a:ext>
            </a:extLst>
          </p:cNvPr>
          <p:cNvSpPr>
            <a:spLocks noGrp="1" noChangeArrowheads="1"/>
          </p:cNvSpPr>
          <p:nvPr>
            <p:ph type="sldNum" sz="quarter" idx="12"/>
          </p:nvPr>
        </p:nvSpPr>
        <p:spPr/>
        <p:txBody>
          <a:bodyPr/>
          <a:lstStyle>
            <a:lvl1pPr>
              <a:defRPr/>
            </a:lvl1pPr>
          </a:lstStyle>
          <a:p>
            <a:pPr>
              <a:defRPr/>
            </a:pPr>
            <a:fld id="{73F7F656-2D69-493A-B23E-26D26D3B0D8B}" type="slidenum">
              <a:rPr lang="en-US" altLang="en-US"/>
              <a:pPr>
                <a:defRPr/>
              </a:pPr>
              <a:t>‹#›</a:t>
            </a:fld>
            <a:endParaRPr lang="en-US" altLang="en-US"/>
          </a:p>
        </p:txBody>
      </p:sp>
    </p:spTree>
    <p:extLst>
      <p:ext uri="{BB962C8B-B14F-4D97-AF65-F5344CB8AC3E}">
        <p14:creationId xmlns:p14="http://schemas.microsoft.com/office/powerpoint/2010/main" val="258345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Tree>
    <p:extLst>
      <p:ext uri="{BB962C8B-B14F-4D97-AF65-F5344CB8AC3E}">
        <p14:creationId xmlns:p14="http://schemas.microsoft.com/office/powerpoint/2010/main" val="12825349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2"/>
                </a:solidFill>
              </a:rPr>
              <a:t>© </a:t>
            </a:r>
            <a:r>
              <a:rPr lang="en-US" sz="800" err="1">
                <a:solidFill>
                  <a:schemeClr val="bg2"/>
                </a:solidFill>
              </a:rPr>
              <a:t>TruStage</a:t>
            </a:r>
            <a:endParaRPr lang="en-US" sz="80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34765879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a:t>Eyebrow | </a:t>
            </a:r>
          </a:p>
        </p:txBody>
      </p:sp>
    </p:spTree>
    <p:extLst>
      <p:ext uri="{BB962C8B-B14F-4D97-AF65-F5344CB8AC3E}">
        <p14:creationId xmlns:p14="http://schemas.microsoft.com/office/powerpoint/2010/main" val="3775389985"/>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a:t>Provided in partnership with &lt;&lt;Insert Company Name or Logo&gt;&gt;</a:t>
            </a:r>
          </a:p>
        </p:txBody>
      </p:sp>
    </p:spTree>
    <p:extLst>
      <p:ext uri="{BB962C8B-B14F-4D97-AF65-F5344CB8AC3E}">
        <p14:creationId xmlns:p14="http://schemas.microsoft.com/office/powerpoint/2010/main" val="347891370"/>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Tree>
    <p:extLst>
      <p:ext uri="{BB962C8B-B14F-4D97-AF65-F5344CB8AC3E}">
        <p14:creationId xmlns:p14="http://schemas.microsoft.com/office/powerpoint/2010/main" val="408126940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a:t>Provided in partnership with &lt;&lt;Insert Company Name or Logo&gt;&gt;</a:t>
            </a:r>
          </a:p>
        </p:txBody>
      </p:sp>
    </p:spTree>
    <p:extLst>
      <p:ext uri="{BB962C8B-B14F-4D97-AF65-F5344CB8AC3E}">
        <p14:creationId xmlns:p14="http://schemas.microsoft.com/office/powerpoint/2010/main" val="129961251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Tree>
    <p:extLst>
      <p:ext uri="{BB962C8B-B14F-4D97-AF65-F5344CB8AC3E}">
        <p14:creationId xmlns:p14="http://schemas.microsoft.com/office/powerpoint/2010/main" val="4106806022"/>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a:t>Provided in partnership with &lt;&lt;Insert Company Name or Logo&gt;&gt;</a:t>
            </a:r>
          </a:p>
        </p:txBody>
      </p:sp>
    </p:spTree>
    <p:extLst>
      <p:ext uri="{BB962C8B-B14F-4D97-AF65-F5344CB8AC3E}">
        <p14:creationId xmlns:p14="http://schemas.microsoft.com/office/powerpoint/2010/main" val="4166155976"/>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a:t>Eyebrow | </a:t>
            </a:r>
          </a:p>
        </p:txBody>
      </p:sp>
    </p:spTree>
    <p:extLst>
      <p:ext uri="{BB962C8B-B14F-4D97-AF65-F5344CB8AC3E}">
        <p14:creationId xmlns:p14="http://schemas.microsoft.com/office/powerpoint/2010/main" val="3991642639"/>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err="1"/>
              <a:t>TruStage</a:t>
            </a:r>
            <a:r>
              <a:rPr lang="en-US"/>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32216640"/>
      </p:ext>
    </p:extLst>
  </p:cSld>
  <p:clrMapOvr>
    <a:masterClrMapping/>
  </p:clrMapOvr>
  <p:extLst>
    <p:ext uri="{DCECCB84-F9BA-43D5-87BE-67443E8EF086}">
      <p15:sldGuideLst xmlns:p15="http://schemas.microsoft.com/office/powerpoint/2012/main">
        <p15:guide id="1" pos="60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p>
        </p:txBody>
      </p:sp>
      <p:sp>
        <p:nvSpPr>
          <p:cNvPr id="5" name="Date Placeholder 4"/>
          <p:cNvSpPr>
            <a:spLocks noGrp="1"/>
          </p:cNvSpPr>
          <p:nvPr>
            <p:ph type="dt" sz="half" idx="10"/>
          </p:nvPr>
        </p:nvSpPr>
        <p:spPr/>
        <p:txBody>
          <a:bodyPr/>
          <a:lstStyle/>
          <a:p>
            <a:fld id="{A5FC22D1-03BC-3442-890E-503C7D919C86}" type="datetime1">
              <a:rPr lang="en-US" smtClean="0"/>
              <a:t>7/29/2025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a:solidFill>
                  <a:schemeClr val="accent1"/>
                </a:solidFill>
              </a:rPr>
              <a:t>Agenda</a:t>
            </a:r>
          </a:p>
        </p:txBody>
      </p:sp>
    </p:spTree>
    <p:extLst>
      <p:ext uri="{BB962C8B-B14F-4D97-AF65-F5344CB8AC3E}">
        <p14:creationId xmlns:p14="http://schemas.microsoft.com/office/powerpoint/2010/main" val="250358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a:t>Provided in partnership with &lt;&lt;Insert Company Name or Logo&gt;&gt;</a:t>
            </a:r>
          </a:p>
        </p:txBody>
      </p:sp>
    </p:spTree>
    <p:extLst>
      <p:ext uri="{BB962C8B-B14F-4D97-AF65-F5344CB8AC3E}">
        <p14:creationId xmlns:p14="http://schemas.microsoft.com/office/powerpoint/2010/main" val="311789580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p>
        </p:txBody>
      </p:sp>
      <p:sp>
        <p:nvSpPr>
          <p:cNvPr id="5" name="Date Placeholder 4"/>
          <p:cNvSpPr>
            <a:spLocks noGrp="1"/>
          </p:cNvSpPr>
          <p:nvPr>
            <p:ph type="dt" sz="half" idx="10"/>
          </p:nvPr>
        </p:nvSpPr>
        <p:spPr/>
        <p:txBody>
          <a:bodyPr/>
          <a:lstStyle/>
          <a:p>
            <a:fld id="{A5FC22D1-03BC-3442-890E-503C7D919C86}"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a:solidFill>
                  <a:schemeClr val="bg1"/>
                </a:solidFill>
              </a:rPr>
              <a:t>Agenda</a:t>
            </a:r>
          </a:p>
        </p:txBody>
      </p:sp>
    </p:spTree>
    <p:extLst>
      <p:ext uri="{BB962C8B-B14F-4D97-AF65-F5344CB8AC3E}">
        <p14:creationId xmlns:p14="http://schemas.microsoft.com/office/powerpoint/2010/main" val="32886644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a:t>
            </a:r>
          </a:p>
        </p:txBody>
      </p:sp>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904687394"/>
      </p:ext>
    </p:extLst>
  </p:cSld>
  <p:clrMapOvr>
    <a:masterClrMapping/>
  </p:clrMapOvr>
  <p:extLst>
    <p:ext uri="{DCECCB84-F9BA-43D5-87BE-67443E8EF086}">
      <p15:sldGuideLst xmlns:p15="http://schemas.microsoft.com/office/powerpoint/2012/main">
        <p15:guide id="1" pos="5784">
          <p15:clr>
            <a:srgbClr val="FBAE40"/>
          </p15:clr>
        </p15:guide>
        <p15:guide id="2" pos="7369">
          <p15:clr>
            <a:srgbClr val="FBAE40"/>
          </p15:clr>
        </p15:guide>
        <p15:guide id="3" orient="horz" pos="398">
          <p15:clr>
            <a:srgbClr val="FBAE40"/>
          </p15:clr>
        </p15:guide>
        <p15:guide id="4" orient="horz" pos="201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a:t>
            </a:r>
          </a:p>
        </p:txBody>
      </p:sp>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1932236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53846693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7/29/2025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700360195"/>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65767118"/>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6368363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2AC45-674A-3C46-8023-86F1DED19B47}" type="datetime1">
              <a:rPr lang="en-US" smtClean="0"/>
              <a:t>7/29/2025</a:t>
            </a:fld>
            <a:endParaRPr lang="en-US"/>
          </a:p>
        </p:txBody>
      </p:sp>
      <p:sp>
        <p:nvSpPr>
          <p:cNvPr id="5" name="Footer Placeholder 4"/>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1563824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72AC45-674A-3C46-8023-86F1DED19B47}" type="datetime1">
              <a:rPr lang="en-US" smtClean="0"/>
              <a:t>7/29/2025</a:t>
            </a:fld>
            <a:endParaRPr lang="en-US"/>
          </a:p>
        </p:txBody>
      </p:sp>
      <p:sp>
        <p:nvSpPr>
          <p:cNvPr id="5" name="Footer Placeholder 4"/>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062752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17802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a:t>Eyebrow | </a:t>
            </a:r>
          </a:p>
        </p:txBody>
      </p:sp>
    </p:spTree>
    <p:extLst>
      <p:ext uri="{BB962C8B-B14F-4D97-AF65-F5344CB8AC3E}">
        <p14:creationId xmlns:p14="http://schemas.microsoft.com/office/powerpoint/2010/main" val="1968601681"/>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6297760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a:t>Click for picture or chart</a:t>
            </a:r>
          </a:p>
        </p:txBody>
      </p:sp>
    </p:spTree>
    <p:extLst>
      <p:ext uri="{BB962C8B-B14F-4D97-AF65-F5344CB8AC3E}">
        <p14:creationId xmlns:p14="http://schemas.microsoft.com/office/powerpoint/2010/main" val="19031006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48452395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8FD9124-1D5D-564D-B421-88B7DB3B92A2}" type="datetime1">
              <a:rPr lang="en-US" smtClean="0"/>
              <a:t>7/29/2025</a:t>
            </a:fld>
            <a:endParaRPr lang="en-US"/>
          </a:p>
        </p:txBody>
      </p:sp>
      <p:sp>
        <p:nvSpPr>
          <p:cNvPr id="4" name="Footer Placeholder 3"/>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077366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7/29/2025</a:t>
            </a:fld>
            <a:endParaRPr lang="en-US"/>
          </a:p>
        </p:txBody>
      </p:sp>
      <p:sp>
        <p:nvSpPr>
          <p:cNvPr id="3" name="Footer Placeholder 2"/>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031781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a:t>O:</a:t>
            </a:r>
            <a:br>
              <a:rPr lang="en-US"/>
            </a:br>
            <a:r>
              <a:rPr lang="en-US"/>
              <a:t>M:</a:t>
            </a:r>
            <a:br>
              <a:rPr lang="en-US"/>
            </a:br>
            <a:r>
              <a:rPr lang="en-US"/>
              <a:t>F:</a:t>
            </a:r>
          </a:p>
        </p:txBody>
      </p:sp>
    </p:spTree>
    <p:extLst>
      <p:ext uri="{BB962C8B-B14F-4D97-AF65-F5344CB8AC3E}">
        <p14:creationId xmlns:p14="http://schemas.microsoft.com/office/powerpoint/2010/main" val="17720214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a:solidFill>
                  <a:schemeClr val="accent1"/>
                </a:solidFill>
              </a:rPr>
              <a:t>Bold Dark Blue copy if necessary for introduction sentence</a:t>
            </a:r>
          </a:p>
          <a:p>
            <a:r>
              <a:rPr lang="en-US"/>
              <a:t>First level copy at 15pt. As et </a:t>
            </a:r>
            <a:r>
              <a:rPr lang="en-US" err="1"/>
              <a:t>ellab</a:t>
            </a:r>
            <a:r>
              <a:rPr lang="en-US"/>
              <a:t> </a:t>
            </a:r>
            <a:r>
              <a:rPr lang="en-US" err="1"/>
              <a:t>ius</a:t>
            </a:r>
            <a:r>
              <a:rPr lang="en-US"/>
              <a:t> </a:t>
            </a:r>
            <a:r>
              <a:rPr lang="en-US" err="1"/>
              <a:t>autaspe</a:t>
            </a:r>
            <a:r>
              <a:rPr lang="en-US"/>
              <a:t> </a:t>
            </a:r>
            <a:r>
              <a:rPr lang="en-US" err="1"/>
              <a:t>rferibus</a:t>
            </a:r>
            <a:r>
              <a:rPr lang="en-US"/>
              <a:t> </a:t>
            </a:r>
            <a:r>
              <a:rPr lang="en-US" err="1"/>
              <a:t>sam</a:t>
            </a:r>
            <a:r>
              <a:rPr lang="en-US"/>
              <a:t> que </a:t>
            </a:r>
            <a:r>
              <a:rPr lang="en-US" err="1"/>
              <a:t>soloribus</a:t>
            </a:r>
            <a:r>
              <a:rPr lang="en-US"/>
              <a:t> re, </a:t>
            </a:r>
            <a:r>
              <a:rPr lang="en-US" err="1"/>
              <a:t>offictoratis</a:t>
            </a:r>
            <a:r>
              <a:rPr lang="en-US"/>
              <a:t> </a:t>
            </a:r>
            <a:r>
              <a:rPr lang="en-US" err="1"/>
              <a:t>molorumqui</a:t>
            </a:r>
            <a:r>
              <a:rPr lang="en-US"/>
              <a:t> </a:t>
            </a:r>
            <a:r>
              <a:rPr lang="en-US" err="1"/>
              <a:t>dolorectis</a:t>
            </a:r>
            <a:r>
              <a:rPr lang="en-US"/>
              <a:t> </a:t>
            </a:r>
            <a:r>
              <a:rPr lang="en-US" err="1"/>
              <a:t>magnimus</a:t>
            </a:r>
            <a:r>
              <a:rPr lang="en-US"/>
              <a:t> et </a:t>
            </a:r>
            <a:r>
              <a:rPr lang="en-US" err="1"/>
              <a:t>andaerro</a:t>
            </a:r>
            <a:r>
              <a:rPr lang="en-US"/>
              <a:t> </a:t>
            </a:r>
            <a:r>
              <a:rPr lang="en-US" err="1"/>
              <a:t>voloreium</a:t>
            </a:r>
            <a:r>
              <a:rPr lang="en-US"/>
              <a:t> </a:t>
            </a:r>
            <a:r>
              <a:rPr lang="en-US" err="1"/>
              <a:t>libus</a:t>
            </a:r>
            <a:r>
              <a:rPr lang="en-US"/>
              <a:t> autem </a:t>
            </a:r>
            <a:r>
              <a:rPr lang="en-US" err="1"/>
              <a:t>excerfe</a:t>
            </a:r>
            <a:r>
              <a:rPr lang="en-US"/>
              <a:t> </a:t>
            </a:r>
            <a:r>
              <a:rPr lang="en-US" err="1"/>
              <a:t>runtius</a:t>
            </a:r>
            <a:r>
              <a:rPr lang="en-US"/>
              <a:t> </a:t>
            </a:r>
            <a:r>
              <a:rPr lang="en-US" err="1"/>
              <a:t>poritas</a:t>
            </a:r>
            <a:r>
              <a:rPr lang="en-US"/>
              <a:t> </a:t>
            </a:r>
            <a:r>
              <a:rPr lang="en-US" err="1"/>
              <a:t>earumque</a:t>
            </a:r>
            <a:r>
              <a:rPr lang="en-US"/>
              <a:t> pro blat </a:t>
            </a:r>
            <a:r>
              <a:rPr lang="en-US" err="1"/>
              <a:t>rehenda</a:t>
            </a:r>
            <a:r>
              <a:rPr lang="en-US"/>
              <a:t> </a:t>
            </a:r>
            <a:r>
              <a:rPr lang="en-US" err="1"/>
              <a:t>nihillaut</a:t>
            </a:r>
            <a:r>
              <a:rPr lang="en-US"/>
              <a:t> </a:t>
            </a:r>
            <a:r>
              <a:rPr lang="en-US" err="1"/>
              <a:t>enis</a:t>
            </a:r>
            <a:r>
              <a:rPr lang="en-US"/>
              <a:t> </a:t>
            </a:r>
            <a:r>
              <a:rPr lang="en-US" err="1"/>
              <a:t>resti</a:t>
            </a:r>
            <a:r>
              <a:rPr lang="en-US"/>
              <a:t> </a:t>
            </a:r>
            <a:r>
              <a:rPr lang="en-US" err="1"/>
              <a:t>blabore</a:t>
            </a:r>
            <a:r>
              <a:rPr lang="en-US"/>
              <a:t> </a:t>
            </a:r>
            <a:r>
              <a:rPr lang="en-US" err="1"/>
              <a:t>explaccum</a:t>
            </a:r>
            <a:endParaRPr lang="en-US"/>
          </a:p>
          <a:p>
            <a:pPr lvl="1"/>
            <a:r>
              <a:rPr lang="en-US"/>
              <a:t>Second level copy is first level bullets</a:t>
            </a:r>
          </a:p>
          <a:p>
            <a:pPr lvl="1"/>
            <a:r>
              <a:rPr lang="en-US" err="1"/>
              <a:t>Utem</a:t>
            </a:r>
            <a:r>
              <a:rPr lang="en-US"/>
              <a:t> </a:t>
            </a:r>
            <a:r>
              <a:rPr lang="en-US" err="1"/>
              <a:t>ut</a:t>
            </a:r>
            <a:r>
              <a:rPr lang="en-US"/>
              <a:t> </a:t>
            </a:r>
            <a:r>
              <a:rPr lang="en-US" err="1"/>
              <a:t>inus</a:t>
            </a:r>
            <a:r>
              <a:rPr lang="en-US"/>
              <a:t> </a:t>
            </a:r>
            <a:r>
              <a:rPr lang="en-US" err="1"/>
              <a:t>vene</a:t>
            </a:r>
            <a:r>
              <a:rPr lang="en-US"/>
              <a:t> vent </a:t>
            </a:r>
          </a:p>
          <a:p>
            <a:pPr lvl="1"/>
            <a:r>
              <a:rPr lang="en-US" err="1"/>
              <a:t>Harumquam</a:t>
            </a:r>
            <a:r>
              <a:rPr lang="en-US"/>
              <a:t> </a:t>
            </a:r>
            <a:r>
              <a:rPr lang="en-US" err="1"/>
              <a:t>rerferc</a:t>
            </a:r>
            <a:r>
              <a:rPr lang="en-US"/>
              <a:t> </a:t>
            </a:r>
            <a:r>
              <a:rPr lang="en-US" err="1"/>
              <a:t>hicipsa</a:t>
            </a:r>
            <a:r>
              <a:rPr lang="en-US"/>
              <a:t> </a:t>
            </a:r>
            <a:r>
              <a:rPr lang="en-US" err="1"/>
              <a:t>nulpa</a:t>
            </a:r>
            <a:r>
              <a:rPr lang="en-US"/>
              <a:t> </a:t>
            </a:r>
            <a:r>
              <a:rPr lang="en-US" err="1"/>
              <a:t>inum</a:t>
            </a:r>
            <a:r>
              <a:rPr lang="en-US"/>
              <a:t> sit, commo </a:t>
            </a:r>
            <a:r>
              <a:rPr lang="en-US" err="1"/>
              <a:t>consed</a:t>
            </a:r>
            <a:r>
              <a:rPr lang="en-US"/>
              <a:t> qui que pa </a:t>
            </a:r>
            <a:r>
              <a:rPr lang="en-US" err="1"/>
              <a:t>aut</a:t>
            </a:r>
            <a:r>
              <a:rPr lang="en-US"/>
              <a:t> </a:t>
            </a:r>
            <a:r>
              <a:rPr lang="en-US" err="1"/>
              <a:t>ratur</a:t>
            </a:r>
            <a:r>
              <a:rPr lang="en-US"/>
              <a:t> </a:t>
            </a:r>
            <a:r>
              <a:rPr lang="en-US" err="1"/>
              <a:t>autatem</a:t>
            </a:r>
            <a:r>
              <a:rPr lang="en-US"/>
              <a:t> </a:t>
            </a:r>
            <a:r>
              <a:rPr lang="en-US" err="1"/>
              <a:t>ipitatecae</a:t>
            </a:r>
            <a:r>
              <a:rPr lang="en-US"/>
              <a:t> </a:t>
            </a:r>
            <a:r>
              <a:rPr lang="en-US" err="1"/>
              <a:t>nonserem</a:t>
            </a:r>
            <a:r>
              <a:rPr lang="en-US"/>
              <a:t> facias </a:t>
            </a:r>
            <a:r>
              <a:rPr lang="en-US" err="1"/>
              <a:t>dolum</a:t>
            </a:r>
            <a:r>
              <a:rPr lang="en-US"/>
              <a:t> </a:t>
            </a:r>
            <a:r>
              <a:rPr lang="en-US" err="1"/>
              <a:t>facculpa</a:t>
            </a:r>
            <a:r>
              <a:rPr lang="en-US"/>
              <a:t> </a:t>
            </a:r>
            <a:r>
              <a:rPr lang="en-US" err="1"/>
              <a:t>ditiant</a:t>
            </a:r>
            <a:r>
              <a:rPr lang="en-US"/>
              <a:t> </a:t>
            </a:r>
            <a:r>
              <a:rPr lang="en-US" err="1"/>
              <a:t>iatent</a:t>
            </a:r>
            <a:r>
              <a:rPr lang="en-US"/>
              <a:t> qui </a:t>
            </a:r>
            <a:r>
              <a:rPr lang="en-US" err="1"/>
              <a:t>ut</a:t>
            </a:r>
            <a:r>
              <a:rPr lang="en-US"/>
              <a:t> </a:t>
            </a:r>
            <a:r>
              <a:rPr lang="en-US" err="1"/>
              <a:t>velicia</a:t>
            </a:r>
            <a:endParaRPr lang="en-US"/>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a:t>First Last Name, ABC</a:t>
            </a:r>
          </a:p>
        </p:txBody>
      </p:sp>
    </p:spTree>
    <p:extLst>
      <p:ext uri="{BB962C8B-B14F-4D97-AF65-F5344CB8AC3E}">
        <p14:creationId xmlns:p14="http://schemas.microsoft.com/office/powerpoint/2010/main" val="2887442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a:solidFill>
                  <a:schemeClr val="accent1"/>
                </a:solidFill>
              </a:rPr>
              <a:t>Bold Dark Blue copy if necessary for introduction sentence</a:t>
            </a:r>
          </a:p>
          <a:p>
            <a:r>
              <a:rPr lang="en-US"/>
              <a:t>First level copy at 15pt. As et </a:t>
            </a:r>
            <a:r>
              <a:rPr lang="en-US" err="1"/>
              <a:t>ellab</a:t>
            </a:r>
            <a:r>
              <a:rPr lang="en-US"/>
              <a:t> </a:t>
            </a:r>
            <a:r>
              <a:rPr lang="en-US" err="1"/>
              <a:t>ius</a:t>
            </a:r>
            <a:r>
              <a:rPr lang="en-US"/>
              <a:t> </a:t>
            </a:r>
            <a:r>
              <a:rPr lang="en-US" err="1"/>
              <a:t>autaspe</a:t>
            </a:r>
            <a:r>
              <a:rPr lang="en-US"/>
              <a:t> </a:t>
            </a:r>
            <a:r>
              <a:rPr lang="en-US" err="1"/>
              <a:t>rferibus</a:t>
            </a:r>
            <a:r>
              <a:rPr lang="en-US"/>
              <a:t> </a:t>
            </a:r>
            <a:r>
              <a:rPr lang="en-US" err="1"/>
              <a:t>sam</a:t>
            </a:r>
            <a:r>
              <a:rPr lang="en-US"/>
              <a:t> que </a:t>
            </a:r>
            <a:r>
              <a:rPr lang="en-US" err="1"/>
              <a:t>soloribus</a:t>
            </a:r>
            <a:r>
              <a:rPr lang="en-US"/>
              <a:t> re, </a:t>
            </a:r>
            <a:r>
              <a:rPr lang="en-US" err="1"/>
              <a:t>offictoratis</a:t>
            </a:r>
            <a:r>
              <a:rPr lang="en-US"/>
              <a:t> </a:t>
            </a:r>
            <a:r>
              <a:rPr lang="en-US" err="1"/>
              <a:t>molorumqui</a:t>
            </a:r>
            <a:r>
              <a:rPr lang="en-US"/>
              <a:t> </a:t>
            </a:r>
            <a:r>
              <a:rPr lang="en-US" err="1"/>
              <a:t>dolorectis</a:t>
            </a:r>
            <a:r>
              <a:rPr lang="en-US"/>
              <a:t> </a:t>
            </a:r>
            <a:r>
              <a:rPr lang="en-US" err="1"/>
              <a:t>magnimus</a:t>
            </a:r>
            <a:r>
              <a:rPr lang="en-US"/>
              <a:t> et </a:t>
            </a:r>
            <a:r>
              <a:rPr lang="en-US" err="1"/>
              <a:t>andaerro</a:t>
            </a:r>
            <a:r>
              <a:rPr lang="en-US"/>
              <a:t> </a:t>
            </a:r>
            <a:r>
              <a:rPr lang="en-US" err="1"/>
              <a:t>voloreium</a:t>
            </a:r>
            <a:r>
              <a:rPr lang="en-US"/>
              <a:t> </a:t>
            </a:r>
            <a:r>
              <a:rPr lang="en-US" err="1"/>
              <a:t>libus</a:t>
            </a:r>
            <a:r>
              <a:rPr lang="en-US"/>
              <a:t> autem </a:t>
            </a:r>
            <a:r>
              <a:rPr lang="en-US" err="1"/>
              <a:t>excerfe</a:t>
            </a:r>
            <a:r>
              <a:rPr lang="en-US"/>
              <a:t> </a:t>
            </a:r>
            <a:r>
              <a:rPr lang="en-US" err="1"/>
              <a:t>runtius</a:t>
            </a:r>
            <a:r>
              <a:rPr lang="en-US"/>
              <a:t> </a:t>
            </a:r>
            <a:r>
              <a:rPr lang="en-US" err="1"/>
              <a:t>poritas</a:t>
            </a:r>
            <a:r>
              <a:rPr lang="en-US"/>
              <a:t> </a:t>
            </a:r>
            <a:r>
              <a:rPr lang="en-US" err="1"/>
              <a:t>earumque</a:t>
            </a:r>
            <a:r>
              <a:rPr lang="en-US"/>
              <a:t> pro blat </a:t>
            </a:r>
            <a:r>
              <a:rPr lang="en-US" err="1"/>
              <a:t>rehenda</a:t>
            </a:r>
            <a:r>
              <a:rPr lang="en-US"/>
              <a:t> </a:t>
            </a:r>
            <a:r>
              <a:rPr lang="en-US" err="1"/>
              <a:t>nihillaut</a:t>
            </a:r>
            <a:r>
              <a:rPr lang="en-US"/>
              <a:t> </a:t>
            </a:r>
            <a:r>
              <a:rPr lang="en-US" err="1"/>
              <a:t>enis</a:t>
            </a:r>
            <a:r>
              <a:rPr lang="en-US"/>
              <a:t> </a:t>
            </a:r>
            <a:r>
              <a:rPr lang="en-US" err="1"/>
              <a:t>resti</a:t>
            </a:r>
            <a:r>
              <a:rPr lang="en-US"/>
              <a:t> </a:t>
            </a:r>
            <a:r>
              <a:rPr lang="en-US" err="1"/>
              <a:t>blabore</a:t>
            </a:r>
            <a:r>
              <a:rPr lang="en-US"/>
              <a:t> </a:t>
            </a:r>
            <a:r>
              <a:rPr lang="en-US" err="1"/>
              <a:t>explaccum</a:t>
            </a:r>
            <a:endParaRPr lang="en-US"/>
          </a:p>
          <a:p>
            <a:pPr lvl="1"/>
            <a:r>
              <a:rPr lang="en-US"/>
              <a:t>Second level copy is first level bullets</a:t>
            </a:r>
          </a:p>
          <a:p>
            <a:pPr lvl="1"/>
            <a:r>
              <a:rPr lang="en-US" err="1"/>
              <a:t>Utem</a:t>
            </a:r>
            <a:r>
              <a:rPr lang="en-US"/>
              <a:t> </a:t>
            </a:r>
            <a:r>
              <a:rPr lang="en-US" err="1"/>
              <a:t>ut</a:t>
            </a:r>
            <a:r>
              <a:rPr lang="en-US"/>
              <a:t> </a:t>
            </a:r>
            <a:r>
              <a:rPr lang="en-US" err="1"/>
              <a:t>inus</a:t>
            </a:r>
            <a:r>
              <a:rPr lang="en-US"/>
              <a:t> </a:t>
            </a:r>
            <a:r>
              <a:rPr lang="en-US" err="1"/>
              <a:t>vene</a:t>
            </a:r>
            <a:r>
              <a:rPr lang="en-US"/>
              <a:t> vent </a:t>
            </a:r>
          </a:p>
          <a:p>
            <a:pPr lvl="1"/>
            <a:r>
              <a:rPr lang="en-US" err="1"/>
              <a:t>Harumquam</a:t>
            </a:r>
            <a:r>
              <a:rPr lang="en-US"/>
              <a:t> </a:t>
            </a:r>
            <a:r>
              <a:rPr lang="en-US" err="1"/>
              <a:t>rerferc</a:t>
            </a:r>
            <a:r>
              <a:rPr lang="en-US"/>
              <a:t> </a:t>
            </a:r>
            <a:r>
              <a:rPr lang="en-US" err="1"/>
              <a:t>hicipsa</a:t>
            </a:r>
            <a:r>
              <a:rPr lang="en-US"/>
              <a:t> </a:t>
            </a:r>
            <a:r>
              <a:rPr lang="en-US" err="1"/>
              <a:t>nulpa</a:t>
            </a:r>
            <a:r>
              <a:rPr lang="en-US"/>
              <a:t> </a:t>
            </a:r>
            <a:r>
              <a:rPr lang="en-US" err="1"/>
              <a:t>inum</a:t>
            </a:r>
            <a:r>
              <a:rPr lang="en-US"/>
              <a:t> sit, commo </a:t>
            </a:r>
            <a:r>
              <a:rPr lang="en-US" err="1"/>
              <a:t>consed</a:t>
            </a:r>
            <a:r>
              <a:rPr lang="en-US"/>
              <a:t> qui que pa </a:t>
            </a:r>
            <a:r>
              <a:rPr lang="en-US" err="1"/>
              <a:t>aut</a:t>
            </a:r>
            <a:r>
              <a:rPr lang="en-US"/>
              <a:t> </a:t>
            </a:r>
            <a:r>
              <a:rPr lang="en-US" err="1"/>
              <a:t>ratur</a:t>
            </a:r>
            <a:r>
              <a:rPr lang="en-US"/>
              <a:t> </a:t>
            </a:r>
            <a:r>
              <a:rPr lang="en-US" err="1"/>
              <a:t>autatem</a:t>
            </a:r>
            <a:r>
              <a:rPr lang="en-US"/>
              <a:t> </a:t>
            </a:r>
            <a:r>
              <a:rPr lang="en-US" err="1"/>
              <a:t>ipitatecae</a:t>
            </a:r>
            <a:r>
              <a:rPr lang="en-US"/>
              <a:t> </a:t>
            </a:r>
            <a:r>
              <a:rPr lang="en-US" err="1"/>
              <a:t>nonserem</a:t>
            </a:r>
            <a:r>
              <a:rPr lang="en-US"/>
              <a:t> facias </a:t>
            </a:r>
            <a:r>
              <a:rPr lang="en-US" err="1"/>
              <a:t>dolum</a:t>
            </a:r>
            <a:r>
              <a:rPr lang="en-US"/>
              <a:t> </a:t>
            </a:r>
            <a:r>
              <a:rPr lang="en-US" err="1"/>
              <a:t>facculpa</a:t>
            </a:r>
            <a:r>
              <a:rPr lang="en-US"/>
              <a:t> </a:t>
            </a:r>
            <a:r>
              <a:rPr lang="en-US" err="1"/>
              <a:t>ditiant</a:t>
            </a:r>
            <a:r>
              <a:rPr lang="en-US"/>
              <a:t> </a:t>
            </a:r>
            <a:r>
              <a:rPr lang="en-US" err="1"/>
              <a:t>iatent</a:t>
            </a:r>
            <a:r>
              <a:rPr lang="en-US"/>
              <a:t> qui </a:t>
            </a:r>
            <a:r>
              <a:rPr lang="en-US" err="1"/>
              <a:t>ut</a:t>
            </a:r>
            <a:r>
              <a:rPr lang="en-US"/>
              <a:t> </a:t>
            </a:r>
            <a:r>
              <a:rPr lang="en-US" err="1"/>
              <a:t>velicia</a:t>
            </a:r>
            <a:endParaRPr lang="en-US"/>
          </a:p>
        </p:txBody>
      </p:sp>
      <p:sp>
        <p:nvSpPr>
          <p:cNvPr id="5" name="Date Placeholder 4"/>
          <p:cNvSpPr>
            <a:spLocks noGrp="1"/>
          </p:cNvSpPr>
          <p:nvPr>
            <p:ph type="dt" sz="half" idx="10"/>
          </p:nvPr>
        </p:nvSpPr>
        <p:spPr/>
        <p:txBody>
          <a:bodyPr/>
          <a:lstStyle/>
          <a:p>
            <a:fld id="{29D355F1-B2F7-A947-8A7A-C0406A91979E}" type="datetime1">
              <a:rPr lang="en-US" smtClean="0"/>
              <a:t>7/29/2025</a:t>
            </a:fld>
            <a:endParaRPr lang="en-US"/>
          </a:p>
        </p:txBody>
      </p:sp>
      <p:sp>
        <p:nvSpPr>
          <p:cNvPr id="6" name="Footer Placeholder 5"/>
          <p:cNvSpPr>
            <a:spLocks noGrp="1"/>
          </p:cNvSpPr>
          <p:nvPr>
            <p:ph type="ftr" sz="quarter" idx="11"/>
          </p:nvPr>
        </p:nvSpPr>
        <p:spPr/>
        <p:txBody>
          <a:bodyPr/>
          <a:lstStyle/>
          <a:p>
            <a:pPr defTabSz="914400">
              <a:defRPr/>
            </a:pPr>
            <a:r>
              <a:rPr lang="en-US" kern="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a:t>O:</a:t>
            </a:r>
          </a:p>
          <a:p>
            <a:pPr marL="0" indent="0">
              <a:lnSpc>
                <a:spcPts val="1100"/>
              </a:lnSpc>
              <a:spcBef>
                <a:spcPts val="0"/>
              </a:spcBef>
              <a:buNone/>
            </a:pPr>
            <a:r>
              <a:rPr lang="en-US"/>
              <a:t>M:</a:t>
            </a:r>
          </a:p>
          <a:p>
            <a:pPr marL="0" indent="0">
              <a:lnSpc>
                <a:spcPts val="1100"/>
              </a:lnSpc>
              <a:spcBef>
                <a:spcPts val="0"/>
              </a:spcBef>
              <a:buNone/>
            </a:pPr>
            <a:r>
              <a:rPr lang="en-US"/>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a:t>First Last Name, ABC</a:t>
            </a:r>
          </a:p>
        </p:txBody>
      </p:sp>
    </p:spTree>
    <p:extLst>
      <p:ext uri="{BB962C8B-B14F-4D97-AF65-F5344CB8AC3E}">
        <p14:creationId xmlns:p14="http://schemas.microsoft.com/office/powerpoint/2010/main" val="34806192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7/29/2025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1"/>
                </a:solidFill>
              </a:rPr>
              <a:t>© </a:t>
            </a:r>
            <a:r>
              <a:rPr lang="en-US" sz="800" err="1">
                <a:solidFill>
                  <a:schemeClr val="bg1"/>
                </a:solidFill>
              </a:rPr>
              <a:t>TruStage</a:t>
            </a:r>
            <a:endParaRPr lang="en-US" sz="80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8857744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7/29/2025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2"/>
                </a:solidFill>
              </a:rPr>
              <a:t>© </a:t>
            </a:r>
            <a:r>
              <a:rPr lang="en-US" sz="800" err="1">
                <a:solidFill>
                  <a:schemeClr val="bg2"/>
                </a:solidFill>
              </a:rPr>
              <a:t>TruStage</a:t>
            </a:r>
            <a:endParaRPr lang="en-US" sz="80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233432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err="1"/>
              <a:t>TruStage</a:t>
            </a:r>
            <a:r>
              <a:rPr lang="en-US"/>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99111560"/>
      </p:ext>
    </p:extLst>
  </p:cSld>
  <p:clrMapOvr>
    <a:masterClrMapping/>
  </p:clrMapOvr>
  <p:extLst>
    <p:ext uri="{DCECCB84-F9BA-43D5-87BE-67443E8EF086}">
      <p15:sldGuideLst xmlns:p15="http://schemas.microsoft.com/office/powerpoint/2012/main">
        <p15:guide id="1" pos="60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7/29/2025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err="1"/>
              <a:t>Adtrax</a:t>
            </a:r>
            <a:r>
              <a:rPr lang="en-US"/>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a:solidFill>
                  <a:schemeClr val="bg2"/>
                </a:solidFill>
              </a:rPr>
              <a:t>© </a:t>
            </a:r>
            <a:r>
              <a:rPr lang="en-US" sz="800" err="1">
                <a:solidFill>
                  <a:schemeClr val="bg2"/>
                </a:solidFill>
              </a:rPr>
              <a:t>TruStage</a:t>
            </a:r>
            <a:endParaRPr lang="en-US" sz="80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a:t>Additional disclosure</a:t>
            </a:r>
          </a:p>
        </p:txBody>
      </p:sp>
    </p:spTree>
    <p:extLst>
      <p:ext uri="{BB962C8B-B14F-4D97-AF65-F5344CB8AC3E}">
        <p14:creationId xmlns:p14="http://schemas.microsoft.com/office/powerpoint/2010/main" val="244311136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a:solidFill>
                  <a:schemeClr val="tx1"/>
                </a:solidFill>
                <a:latin typeface="Arial Narrow" pitchFamily="34" charset="0"/>
                <a:cs typeface="+mn-cs"/>
              </a:rPr>
              <a:t>CUNA Mutual Group Proprietary |  Reproduction, Adaptation or Distribution Prohibited |  © 2018 CUNA Mutual Group,</a:t>
            </a:r>
            <a:r>
              <a:rPr lang="en-US" sz="700" baseline="0">
                <a:solidFill>
                  <a:schemeClr val="tx1"/>
                </a:solidFill>
                <a:latin typeface="Arial Narrow" pitchFamily="34" charset="0"/>
                <a:cs typeface="+mn-cs"/>
              </a:rPr>
              <a:t> All Rights Reserved.</a:t>
            </a:r>
            <a:endParaRPr lang="en-US" sz="70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235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8BC3F386-5DF0-3FD5-3242-4FF517512B46}"/>
              </a:ext>
            </a:extLst>
          </p:cNvPr>
          <p:cNvSpPr>
            <a:spLocks noChangeShapeType="1"/>
          </p:cNvSpPr>
          <p:nvPr/>
        </p:nvSpPr>
        <p:spPr bwMode="auto">
          <a:xfrm>
            <a:off x="1016000" y="1600200"/>
            <a:ext cx="100584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 name="Picture 5" descr="culogo">
            <a:extLst>
              <a:ext uri="{FF2B5EF4-FFF2-40B4-BE49-F238E27FC236}">
                <a16:creationId xmlns:a16="http://schemas.microsoft.com/office/drawing/2014/main" id="{38E67116-4A07-DDAC-51C5-58845A5D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1" y="-12806363"/>
            <a:ext cx="10295467"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812800" y="609600"/>
            <a:ext cx="10363200" cy="838200"/>
          </a:xfrm>
          <a:prstGeom prst="rect">
            <a:avLst/>
          </a:prstGeom>
          <a:noFill/>
        </p:spPr>
        <p:txBody>
          <a:bodyPr bIns="45720" anchor="ctr"/>
          <a:lstStyle>
            <a:lvl1pPr>
              <a:defRPr/>
            </a:lvl1pPr>
          </a:lstStyle>
          <a:p>
            <a:pPr lvl="0"/>
            <a:endParaRPr lang="en-US" noProof="0"/>
          </a:p>
        </p:txBody>
      </p:sp>
      <p:sp>
        <p:nvSpPr>
          <p:cNvPr id="79875" name="Rectangle 3"/>
          <p:cNvSpPr>
            <a:spLocks noGrp="1" noChangeArrowheads="1"/>
          </p:cNvSpPr>
          <p:nvPr>
            <p:ph type="subTitle" idx="1"/>
          </p:nvPr>
        </p:nvSpPr>
        <p:spPr bwMode="auto">
          <a:xfrm>
            <a:off x="914400" y="1828800"/>
            <a:ext cx="10363200" cy="4343400"/>
          </a:xfrm>
          <a:prstGeom prst="rect">
            <a:avLst/>
          </a:prstGeom>
          <a:noFill/>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950916496"/>
      </p:ext>
    </p:extLst>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2" name="Group 1116">
            <a:extLst>
              <a:ext uri="{FF2B5EF4-FFF2-40B4-BE49-F238E27FC236}">
                <a16:creationId xmlns:a16="http://schemas.microsoft.com/office/drawing/2014/main" id="{661CE9C2-471C-FBD3-D034-65E863282213}"/>
              </a:ext>
            </a:extLst>
          </p:cNvPr>
          <p:cNvGrpSpPr>
            <a:grpSpLocks/>
          </p:cNvGrpSpPr>
          <p:nvPr userDrawn="1"/>
        </p:nvGrpSpPr>
        <p:grpSpPr bwMode="auto">
          <a:xfrm>
            <a:off x="3962400" y="1295400"/>
            <a:ext cx="7340600" cy="2438400"/>
            <a:chOff x="1872" y="816"/>
            <a:chExt cx="3468" cy="1536"/>
          </a:xfrm>
        </p:grpSpPr>
        <p:sp>
          <p:nvSpPr>
            <p:cNvPr id="3" name="Text Box 1042">
              <a:extLst>
                <a:ext uri="{FF2B5EF4-FFF2-40B4-BE49-F238E27FC236}">
                  <a16:creationId xmlns:a16="http://schemas.microsoft.com/office/drawing/2014/main" id="{BA2D6992-F0CB-3DEF-9611-87272AF60FB8}"/>
                </a:ext>
              </a:extLst>
            </p:cNvPr>
            <p:cNvSpPr txBox="1">
              <a:spLocks noChangeArrowheads="1"/>
            </p:cNvSpPr>
            <p:nvPr userDrawn="1"/>
          </p:nvSpPr>
          <p:spPr bwMode="auto">
            <a:xfrm rot="16200000">
              <a:off x="2566" y="378"/>
              <a:ext cx="388" cy="1392"/>
            </a:xfrm>
            <a:prstGeom prst="rect">
              <a:avLst/>
            </a:prstGeom>
            <a:solidFill>
              <a:srgbClr val="FFFF99">
                <a:alpha val="30000"/>
              </a:srgbClr>
            </a:solidFill>
            <a:ln>
              <a:noFill/>
            </a:ln>
            <a:effectLst/>
          </p:spPr>
          <p:txBody>
            <a:bodyPr vert="eaVert">
              <a:spAutoFit/>
            </a:bodyPr>
            <a:lstStyle/>
            <a:p>
              <a:pPr eaLnBrk="1" hangingPunct="1">
                <a:spcBef>
                  <a:spcPct val="50000"/>
                </a:spcBef>
                <a:defRPr/>
              </a:pPr>
              <a:r>
                <a:rPr lang="en-US" sz="1800">
                  <a:solidFill>
                    <a:schemeClr val="bg1"/>
                  </a:solidFill>
                  <a:latin typeface="Arial" charset="0"/>
                </a:rPr>
                <a:t> </a:t>
              </a:r>
              <a:r>
                <a:rPr lang="en-US" sz="2800" i="1">
                  <a:solidFill>
                    <a:schemeClr val="bg1"/>
                  </a:solidFill>
                  <a:effectLst>
                    <a:outerShdw blurRad="38100" dist="38100" dir="2700000" algn="tl">
                      <a:srgbClr val="000000"/>
                    </a:outerShdw>
                  </a:effectLst>
                  <a:latin typeface="Arial" charset="0"/>
                </a:rPr>
                <a:t>c h a p t e r</a:t>
              </a:r>
            </a:p>
          </p:txBody>
        </p:sp>
        <p:sp>
          <p:nvSpPr>
            <p:cNvPr id="4" name="Rectangle 1052">
              <a:extLst>
                <a:ext uri="{FF2B5EF4-FFF2-40B4-BE49-F238E27FC236}">
                  <a16:creationId xmlns:a16="http://schemas.microsoft.com/office/drawing/2014/main" id="{D8111929-83BB-FA02-71CB-9030C9EA586A}"/>
                </a:ext>
              </a:extLst>
            </p:cNvPr>
            <p:cNvSpPr>
              <a:spLocks noChangeArrowheads="1"/>
            </p:cNvSpPr>
            <p:nvPr userDrawn="1"/>
          </p:nvSpPr>
          <p:spPr bwMode="auto">
            <a:xfrm>
              <a:off x="1872" y="1008"/>
              <a:ext cx="1920" cy="720"/>
            </a:xfrm>
            <a:prstGeom prst="rect">
              <a:avLst/>
            </a:prstGeom>
            <a:noFill/>
            <a:ln>
              <a:noFill/>
            </a:ln>
            <a:effectLst/>
          </p:spPr>
          <p:txBody>
            <a:bodyPr anchor="ctr"/>
            <a:lstStyle/>
            <a:p>
              <a:pPr algn="ctr" eaLnBrk="1" hangingPunct="1">
                <a:defRPr/>
              </a:pPr>
              <a:r>
                <a:rPr lang="en-US" sz="2800" b="1" i="1">
                  <a:effectLst>
                    <a:outerShdw blurRad="38100" dist="38100" dir="2700000" algn="tl">
                      <a:srgbClr val="C0C0C0"/>
                    </a:outerShdw>
                  </a:effectLst>
                  <a:latin typeface="Arial" charset="0"/>
                </a:rPr>
                <a:t>thirteen</a:t>
              </a:r>
            </a:p>
          </p:txBody>
        </p:sp>
        <p:pic>
          <p:nvPicPr>
            <p:cNvPr id="5" name="Picture 1115" descr="number_thirteen">
              <a:extLst>
                <a:ext uri="{FF2B5EF4-FFF2-40B4-BE49-F238E27FC236}">
                  <a16:creationId xmlns:a16="http://schemas.microsoft.com/office/drawing/2014/main" id="{CE56A497-C68A-B304-EC45-CFC2434688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4" y="816"/>
              <a:ext cx="159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1055">
            <a:extLst>
              <a:ext uri="{FF2B5EF4-FFF2-40B4-BE49-F238E27FC236}">
                <a16:creationId xmlns:a16="http://schemas.microsoft.com/office/drawing/2014/main" id="{747132E7-6566-8D22-4BB1-B543C8253CF1}"/>
              </a:ext>
            </a:extLst>
          </p:cNvPr>
          <p:cNvSpPr>
            <a:spLocks noChangeArrowheads="1"/>
          </p:cNvSpPr>
          <p:nvPr/>
        </p:nvSpPr>
        <p:spPr bwMode="auto">
          <a:xfrm>
            <a:off x="304800" y="6629400"/>
            <a:ext cx="11582400" cy="228600"/>
          </a:xfrm>
          <a:prstGeom prst="rect">
            <a:avLst/>
          </a:prstGeom>
          <a:noFill/>
          <a:ln>
            <a:noFill/>
          </a:ln>
          <a:effectLst/>
        </p:spPr>
        <p:txBody>
          <a:bodyPr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a:defRPr/>
            </a:pPr>
            <a:r>
              <a:rPr lang="en-US" sz="1200">
                <a:solidFill>
                  <a:schemeClr val="bg2"/>
                </a:solidFill>
                <a:latin typeface="Arial" panose="020B0604020202020204" pitchFamily="34" charset="0"/>
              </a:rPr>
              <a:t>© 2006 Prentice Hall Business Publishing   Economics  R. Glenn Hubbard, Anthony Patrick O’Brien—1</a:t>
            </a:r>
            <a:r>
              <a:rPr lang="en-US" sz="1200" baseline="30000">
                <a:solidFill>
                  <a:schemeClr val="bg2"/>
                </a:solidFill>
                <a:latin typeface="Arial" panose="020B0604020202020204" pitchFamily="34" charset="0"/>
              </a:rPr>
              <a:t>st</a:t>
            </a:r>
            <a:r>
              <a:rPr lang="en-US" sz="1200">
                <a:solidFill>
                  <a:schemeClr val="bg2"/>
                </a:solidFill>
                <a:latin typeface="Arial" panose="020B0604020202020204" pitchFamily="34" charset="0"/>
              </a:rPr>
              <a:t> ed.</a:t>
            </a:r>
          </a:p>
        </p:txBody>
      </p:sp>
      <p:sp>
        <p:nvSpPr>
          <p:cNvPr id="7" name="Line 1062">
            <a:extLst>
              <a:ext uri="{FF2B5EF4-FFF2-40B4-BE49-F238E27FC236}">
                <a16:creationId xmlns:a16="http://schemas.microsoft.com/office/drawing/2014/main" id="{4D5D575A-CB4A-1669-7F6E-F8AF4B8651EB}"/>
              </a:ext>
            </a:extLst>
          </p:cNvPr>
          <p:cNvSpPr>
            <a:spLocks noChangeShapeType="1"/>
          </p:cNvSpPr>
          <p:nvPr/>
        </p:nvSpPr>
        <p:spPr bwMode="auto">
          <a:xfrm>
            <a:off x="4470400" y="5257800"/>
            <a:ext cx="72136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grpSp>
        <p:nvGrpSpPr>
          <p:cNvPr id="8" name="Group 1110">
            <a:extLst>
              <a:ext uri="{FF2B5EF4-FFF2-40B4-BE49-F238E27FC236}">
                <a16:creationId xmlns:a16="http://schemas.microsoft.com/office/drawing/2014/main" id="{27769E39-4931-228F-52BC-752FBF329C19}"/>
              </a:ext>
            </a:extLst>
          </p:cNvPr>
          <p:cNvGrpSpPr>
            <a:grpSpLocks/>
          </p:cNvGrpSpPr>
          <p:nvPr userDrawn="1"/>
        </p:nvGrpSpPr>
        <p:grpSpPr bwMode="auto">
          <a:xfrm>
            <a:off x="914400" y="990600"/>
            <a:ext cx="10972800" cy="4495800"/>
            <a:chOff x="432" y="624"/>
            <a:chExt cx="5184" cy="2832"/>
          </a:xfrm>
        </p:grpSpPr>
        <p:sp>
          <p:nvSpPr>
            <p:cNvPr id="9" name="Rectangle 1063">
              <a:extLst>
                <a:ext uri="{FF2B5EF4-FFF2-40B4-BE49-F238E27FC236}">
                  <a16:creationId xmlns:a16="http://schemas.microsoft.com/office/drawing/2014/main" id="{63905166-756A-C802-A195-55C31015CA95}"/>
                </a:ext>
              </a:extLst>
            </p:cNvPr>
            <p:cNvSpPr>
              <a:spLocks noChangeArrowheads="1"/>
            </p:cNvSpPr>
            <p:nvPr userDrawn="1"/>
          </p:nvSpPr>
          <p:spPr bwMode="auto">
            <a:xfrm>
              <a:off x="1872" y="1344"/>
              <a:ext cx="2064" cy="1824"/>
            </a:xfrm>
            <a:prstGeom prst="rect">
              <a:avLst/>
            </a:prstGeom>
            <a:solidFill>
              <a:srgbClr val="CCCCFF">
                <a:alpha val="39999"/>
              </a:srgb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sp>
          <p:nvSpPr>
            <p:cNvPr id="10" name="Rectangle 1064">
              <a:extLst>
                <a:ext uri="{FF2B5EF4-FFF2-40B4-BE49-F238E27FC236}">
                  <a16:creationId xmlns:a16="http://schemas.microsoft.com/office/drawing/2014/main" id="{872C8426-0961-55EC-F8B9-CC9534102B48}"/>
                </a:ext>
              </a:extLst>
            </p:cNvPr>
            <p:cNvSpPr>
              <a:spLocks noChangeArrowheads="1"/>
            </p:cNvSpPr>
            <p:nvPr userDrawn="1"/>
          </p:nvSpPr>
          <p:spPr bwMode="auto">
            <a:xfrm>
              <a:off x="432" y="720"/>
              <a:ext cx="1608" cy="2736"/>
            </a:xfrm>
            <a:prstGeom prst="rect">
              <a:avLst/>
            </a:prstGeom>
            <a:solidFill>
              <a:schemeClr val="accent2">
                <a:alpha val="39999"/>
              </a:scheme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sp>
          <p:nvSpPr>
            <p:cNvPr id="11" name="Rectangle 1065">
              <a:extLst>
                <a:ext uri="{FF2B5EF4-FFF2-40B4-BE49-F238E27FC236}">
                  <a16:creationId xmlns:a16="http://schemas.microsoft.com/office/drawing/2014/main" id="{B7400504-384F-EB81-44E4-3B59D1FD2E61}"/>
                </a:ext>
              </a:extLst>
            </p:cNvPr>
            <p:cNvSpPr>
              <a:spLocks noChangeArrowheads="1"/>
            </p:cNvSpPr>
            <p:nvPr userDrawn="1"/>
          </p:nvSpPr>
          <p:spPr bwMode="auto">
            <a:xfrm>
              <a:off x="3408" y="624"/>
              <a:ext cx="2208" cy="2158"/>
            </a:xfrm>
            <a:prstGeom prst="rect">
              <a:avLst/>
            </a:prstGeom>
            <a:solidFill>
              <a:schemeClr val="accent2">
                <a:alpha val="39999"/>
              </a:schemeClr>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grpSp>
      <p:sp>
        <p:nvSpPr>
          <p:cNvPr id="12" name="Rectangle 1102">
            <a:extLst>
              <a:ext uri="{FF2B5EF4-FFF2-40B4-BE49-F238E27FC236}">
                <a16:creationId xmlns:a16="http://schemas.microsoft.com/office/drawing/2014/main" id="{55E21B60-6F63-CC01-8F31-1DFD9BC05531}"/>
              </a:ext>
            </a:extLst>
          </p:cNvPr>
          <p:cNvSpPr>
            <a:spLocks noChangeArrowheads="1"/>
          </p:cNvSpPr>
          <p:nvPr userDrawn="1"/>
        </p:nvSpPr>
        <p:spPr bwMode="auto">
          <a:xfrm>
            <a:off x="5588000" y="5486400"/>
            <a:ext cx="6096000" cy="457200"/>
          </a:xfrm>
          <a:prstGeom prst="rect">
            <a:avLst/>
          </a:prstGeom>
          <a:solidFill>
            <a:srgbClr val="E0E2E7"/>
          </a:solidFill>
          <a:ln>
            <a:noFill/>
          </a:ln>
          <a:effectLst/>
        </p:spPr>
        <p:txBody>
          <a:bodyPr wrap="none" anchor="ctr"/>
          <a:lstStyle>
            <a:lvl1pPr eaLnBrk="0" hangingPunct="0">
              <a:defRPr sz="2000">
                <a:solidFill>
                  <a:schemeClr val="tx1"/>
                </a:solidFill>
                <a:latin typeface="Verdana" panose="020B0604030504040204" pitchFamily="34" charset="0"/>
              </a:defRPr>
            </a:lvl1pPr>
            <a:lvl2pPr marL="742950" indent="-285750" eaLnBrk="0" hangingPunct="0">
              <a:defRPr sz="2000">
                <a:solidFill>
                  <a:schemeClr val="tx1"/>
                </a:solidFill>
                <a:latin typeface="Verdana" panose="020B0604030504040204" pitchFamily="34" charset="0"/>
              </a:defRPr>
            </a:lvl2pPr>
            <a:lvl3pPr marL="1143000" indent="-228600" eaLnBrk="0" hangingPunct="0">
              <a:defRPr sz="2000">
                <a:solidFill>
                  <a:schemeClr val="tx1"/>
                </a:solidFill>
                <a:latin typeface="Verdana" panose="020B0604030504040204" pitchFamily="34" charset="0"/>
              </a:defRPr>
            </a:lvl3pPr>
            <a:lvl4pPr marL="1600200" indent="-228600" eaLnBrk="0" hangingPunct="0">
              <a:defRPr sz="2000">
                <a:solidFill>
                  <a:schemeClr val="tx1"/>
                </a:solidFill>
                <a:latin typeface="Verdana" panose="020B0604030504040204" pitchFamily="34" charset="0"/>
              </a:defRPr>
            </a:lvl4pPr>
            <a:lvl5pPr marL="2057400" indent="-228600" eaLnBrk="0" hangingPunct="0">
              <a:defRPr sz="2000">
                <a:solidFill>
                  <a:schemeClr val="tx1"/>
                </a:solidFill>
                <a:latin typeface="Verdana" panose="020B0604030504040204" pitchFamily="34" charset="0"/>
              </a:defRPr>
            </a:lvl5pPr>
            <a:lvl6pPr marL="25146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6pPr>
            <a:lvl7pPr marL="29718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7pPr>
            <a:lvl8pPr marL="34290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8pPr>
            <a:lvl9pPr marL="3886200" indent="-228600" algn="ctr" eaLnBrk="0" fontAlgn="base" hangingPunct="0">
              <a:lnSpc>
                <a:spcPct val="90000"/>
              </a:lnSpc>
              <a:spcBef>
                <a:spcPct val="10000"/>
              </a:spcBef>
              <a:spcAft>
                <a:spcPct val="10000"/>
              </a:spcAft>
              <a:defRPr sz="2000">
                <a:solidFill>
                  <a:schemeClr val="tx1"/>
                </a:solidFill>
                <a:latin typeface="Verdana" panose="020B0604030504040204" pitchFamily="34" charset="0"/>
              </a:defRPr>
            </a:lvl9pPr>
          </a:lstStyle>
          <a:p>
            <a:pPr algn="ctr" eaLnBrk="1" hangingPunct="1">
              <a:lnSpc>
                <a:spcPct val="90000"/>
              </a:lnSpc>
              <a:spcBef>
                <a:spcPct val="10000"/>
              </a:spcBef>
              <a:spcAft>
                <a:spcPct val="10000"/>
              </a:spcAft>
              <a:defRPr/>
            </a:pPr>
            <a:endParaRPr lang="en-US" sz="2000"/>
          </a:p>
        </p:txBody>
      </p:sp>
      <p:sp>
        <p:nvSpPr>
          <p:cNvPr id="13" name="Text Box 1103">
            <a:extLst>
              <a:ext uri="{FF2B5EF4-FFF2-40B4-BE49-F238E27FC236}">
                <a16:creationId xmlns:a16="http://schemas.microsoft.com/office/drawing/2014/main" id="{CF95B3A5-4F10-09D9-7304-E7725B0003FF}"/>
              </a:ext>
            </a:extLst>
          </p:cNvPr>
          <p:cNvSpPr txBox="1">
            <a:spLocks noChangeArrowheads="1"/>
          </p:cNvSpPr>
          <p:nvPr userDrawn="1"/>
        </p:nvSpPr>
        <p:spPr bwMode="auto">
          <a:xfrm>
            <a:off x="5588000" y="5562601"/>
            <a:ext cx="4617674" cy="341632"/>
          </a:xfrm>
          <a:prstGeom prst="rect">
            <a:avLst/>
          </a:prstGeom>
          <a:noFill/>
          <a:ln>
            <a:noFill/>
          </a:ln>
          <a:effectLst/>
        </p:spPr>
        <p:txBody>
          <a:bodyPr wrap="none">
            <a:spAutoFit/>
          </a:bodyPr>
          <a:lstStyle>
            <a:lvl1pPr marL="457200" indent="-457200" algn="l">
              <a:spcBef>
                <a:spcPct val="0"/>
              </a:spcBef>
              <a:spcAft>
                <a:spcPct val="0"/>
              </a:spcAft>
              <a:defRPr sz="2400">
                <a:solidFill>
                  <a:schemeClr val="tx1"/>
                </a:solidFill>
                <a:latin typeface="Times New Roman" pitchFamily="18" charset="0"/>
              </a:defRPr>
            </a:lvl1pPr>
            <a:lvl2pPr algn="l">
              <a:spcBef>
                <a:spcPct val="0"/>
              </a:spcBef>
              <a:spcAft>
                <a:spcPct val="0"/>
              </a:spcAft>
              <a:defRPr sz="2400">
                <a:solidFill>
                  <a:schemeClr val="tx1"/>
                </a:solidFill>
                <a:latin typeface="Times New Roman" pitchFamily="18" charset="0"/>
              </a:defRPr>
            </a:lvl2pPr>
            <a:lvl3pPr algn="l">
              <a:spcBef>
                <a:spcPct val="0"/>
              </a:spcBef>
              <a:spcAft>
                <a:spcPct val="0"/>
              </a:spcAft>
              <a:defRPr sz="2400">
                <a:solidFill>
                  <a:schemeClr val="tx1"/>
                </a:solidFill>
                <a:latin typeface="Times New Roman" pitchFamily="18" charset="0"/>
              </a:defRPr>
            </a:lvl3pPr>
            <a:lvl4pPr algn="l">
              <a:spcBef>
                <a:spcPct val="0"/>
              </a:spcBef>
              <a:spcAft>
                <a:spcPct val="0"/>
              </a:spcAft>
              <a:defRPr sz="2400">
                <a:solidFill>
                  <a:schemeClr val="tx1"/>
                </a:solidFill>
                <a:latin typeface="Times New Roman" pitchFamily="18" charset="0"/>
              </a:defRPr>
            </a:lvl4pPr>
            <a:lvl5pPr algn="l">
              <a:spcBef>
                <a:spcPct val="0"/>
              </a:spcBef>
              <a:spcAft>
                <a:spcPct val="0"/>
              </a:spcAft>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1" hangingPunct="1">
              <a:lnSpc>
                <a:spcPct val="90000"/>
              </a:lnSpc>
              <a:spcBef>
                <a:spcPct val="10000"/>
              </a:spcBef>
              <a:spcAft>
                <a:spcPct val="10000"/>
              </a:spcAft>
              <a:defRPr/>
            </a:pPr>
            <a:r>
              <a:rPr lang="en-US" sz="1800" b="1">
                <a:latin typeface="Helvetica" pitchFamily="34" charset="0"/>
              </a:rPr>
              <a:t>Prepared by: Fernando &amp; Yvonn Quijano</a:t>
            </a:r>
          </a:p>
        </p:txBody>
      </p:sp>
      <p:sp>
        <p:nvSpPr>
          <p:cNvPr id="190483" name="Rectangle 1043"/>
          <p:cNvSpPr>
            <a:spLocks noGrp="1" noChangeArrowheads="1"/>
          </p:cNvSpPr>
          <p:nvPr>
            <p:ph type="ctrTitle"/>
          </p:nvPr>
        </p:nvSpPr>
        <p:spPr>
          <a:xfrm>
            <a:off x="812800" y="3276600"/>
            <a:ext cx="9245600" cy="1752600"/>
          </a:xfrm>
          <a:prstGeom prst="rect">
            <a:avLst/>
          </a:prstGeom>
          <a:solidFill>
            <a:srgbClr val="EEEDBD">
              <a:alpha val="30000"/>
            </a:srgbClr>
          </a:solidFill>
        </p:spPr>
        <p:txBody>
          <a:bodyPr bIns="45720" anchor="ctr"/>
          <a:lstStyle>
            <a:lvl1pPr>
              <a:defRPr>
                <a:solidFill>
                  <a:srgbClr val="FFFFCC"/>
                </a:solidFill>
              </a:defRPr>
            </a:lvl1pPr>
          </a:lstStyle>
          <a:p>
            <a:pPr lvl="0"/>
            <a:endParaRPr lang="en-US" noProof="0"/>
          </a:p>
        </p:txBody>
      </p:sp>
    </p:spTree>
    <p:extLst>
      <p:ext uri="{BB962C8B-B14F-4D97-AF65-F5344CB8AC3E}">
        <p14:creationId xmlns:p14="http://schemas.microsoft.com/office/powerpoint/2010/main" val="241479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828800" y="1447800"/>
            <a:ext cx="8534400" cy="45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97F6F43-1E30-111B-171C-2BD2476B75DD}"/>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BDA66515-FC8C-47CB-8A59-5A9165B9A69A}" type="slidenum">
              <a:rPr lang="en-US" altLang="en-US"/>
              <a:pPr>
                <a:defRPr/>
              </a:pPr>
              <a:t>‹#›</a:t>
            </a:fld>
            <a:r>
              <a:rPr lang="en-US" altLang="en-US"/>
              <a:t> of 37</a:t>
            </a:r>
          </a:p>
        </p:txBody>
      </p:sp>
    </p:spTree>
    <p:extLst>
      <p:ext uri="{BB962C8B-B14F-4D97-AF65-F5344CB8AC3E}">
        <p14:creationId xmlns:p14="http://schemas.microsoft.com/office/powerpoint/2010/main" val="19173075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0C014ECD-0D0F-3A27-7AF0-68897848CEFC}"/>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4B27C5A8-D03C-4B4A-B8B8-A2394B9FC216}" type="slidenum">
              <a:rPr lang="en-US" altLang="en-US"/>
              <a:pPr>
                <a:defRPr/>
              </a:pPr>
              <a:t>‹#›</a:t>
            </a:fld>
            <a:r>
              <a:rPr lang="en-US" altLang="en-US"/>
              <a:t> of 37</a:t>
            </a:r>
          </a:p>
        </p:txBody>
      </p:sp>
    </p:spTree>
    <p:extLst>
      <p:ext uri="{BB962C8B-B14F-4D97-AF65-F5344CB8AC3E}">
        <p14:creationId xmlns:p14="http://schemas.microsoft.com/office/powerpoint/2010/main" val="3900128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828800" y="1447800"/>
            <a:ext cx="4165600" cy="45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0"/>
            <a:ext cx="4165600" cy="457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4FACBDC2-78B0-EC71-A5CE-0C061FF53BCB}"/>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C203F44F-3283-4AD2-B204-C630AD78A132}" type="slidenum">
              <a:rPr lang="en-US" altLang="en-US"/>
              <a:pPr>
                <a:defRPr/>
              </a:pPr>
              <a:t>‹#›</a:t>
            </a:fld>
            <a:r>
              <a:rPr lang="en-US" altLang="en-US"/>
              <a:t> of 37</a:t>
            </a:r>
          </a:p>
        </p:txBody>
      </p:sp>
    </p:spTree>
    <p:extLst>
      <p:ext uri="{BB962C8B-B14F-4D97-AF65-F5344CB8AC3E}">
        <p14:creationId xmlns:p14="http://schemas.microsoft.com/office/powerpoint/2010/main" val="1183307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A7A773C-D900-F7B7-8AD4-A8E5A16CBAFE}"/>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902B8B03-EA70-4C92-BDCF-61FB7B649473}" type="slidenum">
              <a:rPr lang="en-US" altLang="en-US"/>
              <a:pPr>
                <a:defRPr/>
              </a:pPr>
              <a:t>‹#›</a:t>
            </a:fld>
            <a:r>
              <a:rPr lang="en-US" altLang="en-US"/>
              <a:t> of 37</a:t>
            </a:r>
          </a:p>
        </p:txBody>
      </p:sp>
    </p:spTree>
    <p:extLst>
      <p:ext uri="{BB962C8B-B14F-4D97-AF65-F5344CB8AC3E}">
        <p14:creationId xmlns:p14="http://schemas.microsoft.com/office/powerpoint/2010/main" val="17355688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0" y="0"/>
            <a:ext cx="11480800" cy="914400"/>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B99AB30-220B-1309-E136-04A3BA2E885A}"/>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FC7E367A-8447-4A59-83E4-3288266139B1}" type="slidenum">
              <a:rPr lang="en-US" altLang="en-US"/>
              <a:pPr>
                <a:defRPr/>
              </a:pPr>
              <a:t>‹#›</a:t>
            </a:fld>
            <a:r>
              <a:rPr lang="en-US" altLang="en-US"/>
              <a:t> of 37</a:t>
            </a:r>
          </a:p>
        </p:txBody>
      </p:sp>
    </p:spTree>
    <p:extLst>
      <p:ext uri="{BB962C8B-B14F-4D97-AF65-F5344CB8AC3E}">
        <p14:creationId xmlns:p14="http://schemas.microsoft.com/office/powerpoint/2010/main" val="37767876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516989-B85C-0345-8EFD-B95DC1FE9064}"/>
              </a:ext>
            </a:extLst>
          </p:cNvPr>
          <p:cNvSpPr>
            <a:spLocks noGrp="1"/>
          </p:cNvSpPr>
          <p:nvPr>
            <p:ph type="sldNum" sz="quarter" idx="10"/>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10000"/>
              </a:spcBef>
              <a:spcAft>
                <a:spcPct val="10000"/>
              </a:spcAft>
              <a:defRPr/>
            </a:lvl1pPr>
          </a:lstStyle>
          <a:p>
            <a:pPr>
              <a:defRPr/>
            </a:pPr>
            <a:fld id="{0C3CE7E2-70D5-4C61-8E84-F43445ED196F}" type="slidenum">
              <a:rPr lang="en-US" altLang="en-US"/>
              <a:pPr>
                <a:defRPr/>
              </a:pPr>
              <a:t>‹#›</a:t>
            </a:fld>
            <a:r>
              <a:rPr lang="en-US" altLang="en-US"/>
              <a:t> of 37</a:t>
            </a:r>
          </a:p>
        </p:txBody>
      </p:sp>
    </p:spTree>
    <p:extLst>
      <p:ext uri="{BB962C8B-B14F-4D97-AF65-F5344CB8AC3E}">
        <p14:creationId xmlns:p14="http://schemas.microsoft.com/office/powerpoint/2010/main" val="3333536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theme" Target="../theme/theme4.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18.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theme" Target="../theme/theme6.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7/29/2025</a:t>
            </a:fld>
            <a:endParaRPr lang="en-US"/>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a:t>For internal usage only. </a:t>
            </a:r>
            <a:r>
              <a:rPr lang="en-US"/>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649755028"/>
      </p:ext>
    </p:extLst>
  </p:cSld>
  <p:clrMap bg1="lt1" tx1="dk1" bg2="lt2" tx2="dk2" accent1="accent1" accent2="accent2" accent3="accent3" accent4="accent4" accent5="accent5" accent6="accent6" hlink="hlink" folHlink="folHlink"/>
  <p:sldLayoutIdLst>
    <p:sldLayoutId id="2147483718" r:id="rId1"/>
    <p:sldLayoutId id="2147483702" r:id="rId2"/>
    <p:sldLayoutId id="2147483710" r:id="rId3"/>
    <p:sldLayoutId id="2147483673" r:id="rId4"/>
    <p:sldLayoutId id="2147483711" r:id="rId5"/>
    <p:sldLayoutId id="2147483703" r:id="rId6"/>
    <p:sldLayoutId id="2147483712" r:id="rId7"/>
    <p:sldLayoutId id="2147483698" r:id="rId8"/>
    <p:sldLayoutId id="2147483697" r:id="rId9"/>
    <p:sldLayoutId id="2147483704" r:id="rId10"/>
    <p:sldLayoutId id="2147483699" r:id="rId11"/>
    <p:sldLayoutId id="2147483675" r:id="rId12"/>
    <p:sldLayoutId id="2147483690" r:id="rId13"/>
    <p:sldLayoutId id="2147483691" r:id="rId14"/>
    <p:sldLayoutId id="2147483692" r:id="rId15"/>
    <p:sldLayoutId id="2147483705" r:id="rId16"/>
    <p:sldLayoutId id="2147483693" r:id="rId17"/>
    <p:sldLayoutId id="2147483674" r:id="rId18"/>
    <p:sldLayoutId id="2147483700" r:id="rId19"/>
    <p:sldLayoutId id="2147483684" r:id="rId20"/>
    <p:sldLayoutId id="2147483687" r:id="rId21"/>
    <p:sldLayoutId id="2147483688" r:id="rId22"/>
    <p:sldLayoutId id="2147483689" r:id="rId23"/>
    <p:sldLayoutId id="2147483678" r:id="rId24"/>
    <p:sldLayoutId id="2147483679" r:id="rId25"/>
    <p:sldLayoutId id="2147483709" r:id="rId26"/>
    <p:sldLayoutId id="2147483713" r:id="rId27"/>
    <p:sldLayoutId id="2147483714" r:id="rId28"/>
    <p:sldLayoutId id="2147483707" r:id="rId29"/>
    <p:sldLayoutId id="2147483708" r:id="rId30"/>
    <p:sldLayoutId id="2147483706" r:id="rId31"/>
    <p:sldLayoutId id="2147483715" r:id="rId32"/>
    <p:sldLayoutId id="2147483807"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98" userDrawn="1">
          <p15:clr>
            <a:srgbClr val="F26B43"/>
          </p15:clr>
        </p15:guide>
        <p15:guide id="4" pos="363" userDrawn="1">
          <p15:clr>
            <a:srgbClr val="F26B43"/>
          </p15:clr>
        </p15:guide>
        <p15:guide id="5"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90690"/>
            <a:ext cx="10515600" cy="35977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200" y="6212116"/>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173124"/>
          </a:xfrm>
          <a:prstGeom prst="rect">
            <a:avLst/>
          </a:prstGeom>
          <a:noFill/>
        </p:spPr>
        <p:txBody>
          <a:bodyPr wrap="square" rtlCol="0">
            <a:spAutoFit/>
          </a:bodyPr>
          <a:lstStyle/>
          <a:p>
            <a:pPr algn="r"/>
            <a:r>
              <a:rPr lang="en-US" sz="525">
                <a:solidFill>
                  <a:schemeClr val="accent2"/>
                </a:solidFill>
              </a:rPr>
              <a:t>© Credit Union National Association 2020. All rights reserved. </a:t>
            </a:r>
          </a:p>
        </p:txBody>
      </p:sp>
    </p:spTree>
    <p:extLst>
      <p:ext uri="{BB962C8B-B14F-4D97-AF65-F5344CB8AC3E}">
        <p14:creationId xmlns:p14="http://schemas.microsoft.com/office/powerpoint/2010/main" val="14350819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0C30657-3D97-90AC-2DB7-E7C0A9C028CF}"/>
              </a:ext>
            </a:extLst>
          </p:cNvPr>
          <p:cNvSpPr>
            <a:spLocks noGrp="1" noChangeArrowheads="1"/>
          </p:cNvSpPr>
          <p:nvPr>
            <p:ph type="title"/>
          </p:nvPr>
        </p:nvSpPr>
        <p:spPr bwMode="auto">
          <a:xfrm>
            <a:off x="914400" y="1524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18E9CA2B-D1C0-8F07-972D-2BE79BEDE1D4}"/>
              </a:ext>
            </a:extLst>
          </p:cNvPr>
          <p:cNvSpPr>
            <a:spLocks noGrp="1" noChangeArrowheads="1"/>
          </p:cNvSpPr>
          <p:nvPr>
            <p:ph type="body" idx="1"/>
          </p:nvPr>
        </p:nvSpPr>
        <p:spPr bwMode="auto">
          <a:xfrm>
            <a:off x="914400" y="1524000"/>
            <a:ext cx="10363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8" name="Rectangle 4">
            <a:extLst>
              <a:ext uri="{FF2B5EF4-FFF2-40B4-BE49-F238E27FC236}">
                <a16:creationId xmlns:a16="http://schemas.microsoft.com/office/drawing/2014/main" id="{C142A7E0-83AC-D309-767F-90C63C68CE11}"/>
              </a:ext>
            </a:extLst>
          </p:cNvPr>
          <p:cNvSpPr>
            <a:spLocks noGrp="1" noChangeArrowheads="1"/>
          </p:cNvSpPr>
          <p:nvPr>
            <p:ph type="ftr" sz="quarter" idx="3"/>
          </p:nvPr>
        </p:nvSpPr>
        <p:spPr bwMode="auto">
          <a:xfrm>
            <a:off x="812800" y="6248400"/>
            <a:ext cx="467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000">
                <a:solidFill>
                  <a:srgbClr val="3E7B90"/>
                </a:solidFill>
                <a:latin typeface="+mj-lt"/>
                <a:cs typeface="Arial" charset="0"/>
              </a:defRPr>
            </a:lvl1pPr>
          </a:lstStyle>
          <a:p>
            <a:pPr>
              <a:defRPr/>
            </a:pPr>
            <a:r>
              <a:rPr lang="en-US"/>
              <a:t>© 2004 Pearson Addison-Wesley. All rights reserved</a:t>
            </a:r>
            <a:endParaRPr lang="en-US">
              <a:cs typeface="+mn-cs"/>
            </a:endParaRPr>
          </a:p>
        </p:txBody>
      </p:sp>
      <p:sp>
        <p:nvSpPr>
          <p:cNvPr id="21509" name="Rectangle 5">
            <a:extLst>
              <a:ext uri="{FF2B5EF4-FFF2-40B4-BE49-F238E27FC236}">
                <a16:creationId xmlns:a16="http://schemas.microsoft.com/office/drawing/2014/main" id="{76C06D07-AA52-4FD0-25FA-54A7158EF5F7}"/>
              </a:ext>
            </a:extLst>
          </p:cNvPr>
          <p:cNvSpPr>
            <a:spLocks noGrp="1" noChangeArrowheads="1"/>
          </p:cNvSpPr>
          <p:nvPr>
            <p:ph type="sldNum" sz="quarter" idx="4"/>
          </p:nvPr>
        </p:nvSpPr>
        <p:spPr bwMode="auto">
          <a:xfrm>
            <a:off x="9531351" y="6296025"/>
            <a:ext cx="2540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000" b="1">
                <a:solidFill>
                  <a:schemeClr val="bg1"/>
                </a:solidFill>
                <a:latin typeface="Arial" panose="020B0604020202020204" pitchFamily="34" charset="0"/>
              </a:defRPr>
            </a:lvl1pPr>
          </a:lstStyle>
          <a:p>
            <a:pPr>
              <a:defRPr/>
            </a:pPr>
            <a:r>
              <a:rPr lang="en-US" altLang="en-US"/>
              <a:t>23-</a:t>
            </a:r>
            <a:fld id="{3011A6C0-2E8D-4038-821D-0B0EBDAAEE6C}" type="slidenum">
              <a:rPr lang="en-US" altLang="en-US" smtClean="0"/>
              <a:pPr>
                <a:defRPr/>
              </a:pPr>
              <a:t>‹#›</a:t>
            </a:fld>
            <a:endParaRPr lang="en-US" altLang="en-US"/>
          </a:p>
        </p:txBody>
      </p:sp>
    </p:spTree>
    <p:extLst>
      <p:ext uri="{BB962C8B-B14F-4D97-AF65-F5344CB8AC3E}">
        <p14:creationId xmlns:p14="http://schemas.microsoft.com/office/powerpoint/2010/main" val="294106840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hf hdr="0" dt="0"/>
  <p:txStyles>
    <p:titleStyle>
      <a:lvl1pPr algn="l" rtl="0" eaLnBrk="0" fontAlgn="base" hangingPunct="0">
        <a:spcBef>
          <a:spcPct val="0"/>
        </a:spcBef>
        <a:spcAft>
          <a:spcPct val="0"/>
        </a:spcAft>
        <a:defRPr sz="3600">
          <a:solidFill>
            <a:srgbClr val="3E7B90"/>
          </a:solidFill>
          <a:latin typeface="+mj-lt"/>
          <a:ea typeface="+mj-ea"/>
          <a:cs typeface="+mj-cs"/>
        </a:defRPr>
      </a:lvl1pPr>
      <a:lvl2pPr algn="l" rtl="0" eaLnBrk="0" fontAlgn="base" hangingPunct="0">
        <a:spcBef>
          <a:spcPct val="0"/>
        </a:spcBef>
        <a:spcAft>
          <a:spcPct val="0"/>
        </a:spcAft>
        <a:defRPr sz="3600">
          <a:solidFill>
            <a:srgbClr val="3E7B90"/>
          </a:solidFill>
          <a:latin typeface="Arial" charset="0"/>
        </a:defRPr>
      </a:lvl2pPr>
      <a:lvl3pPr algn="l" rtl="0" eaLnBrk="0" fontAlgn="base" hangingPunct="0">
        <a:spcBef>
          <a:spcPct val="0"/>
        </a:spcBef>
        <a:spcAft>
          <a:spcPct val="0"/>
        </a:spcAft>
        <a:defRPr sz="3600">
          <a:solidFill>
            <a:srgbClr val="3E7B90"/>
          </a:solidFill>
          <a:latin typeface="Arial" charset="0"/>
        </a:defRPr>
      </a:lvl3pPr>
      <a:lvl4pPr algn="l" rtl="0" eaLnBrk="0" fontAlgn="base" hangingPunct="0">
        <a:spcBef>
          <a:spcPct val="0"/>
        </a:spcBef>
        <a:spcAft>
          <a:spcPct val="0"/>
        </a:spcAft>
        <a:defRPr sz="3600">
          <a:solidFill>
            <a:srgbClr val="3E7B90"/>
          </a:solidFill>
          <a:latin typeface="Arial" charset="0"/>
        </a:defRPr>
      </a:lvl4pPr>
      <a:lvl5pPr algn="l" rtl="0" eaLnBrk="0" fontAlgn="base" hangingPunct="0">
        <a:spcBef>
          <a:spcPct val="0"/>
        </a:spcBef>
        <a:spcAft>
          <a:spcPct val="0"/>
        </a:spcAft>
        <a:defRPr sz="3600">
          <a:solidFill>
            <a:srgbClr val="3E7B90"/>
          </a:solidFill>
          <a:latin typeface="Arial" charset="0"/>
        </a:defRPr>
      </a:lvl5pPr>
      <a:lvl6pPr marL="457200" algn="l" rtl="0" fontAlgn="base">
        <a:spcBef>
          <a:spcPct val="0"/>
        </a:spcBef>
        <a:spcAft>
          <a:spcPct val="0"/>
        </a:spcAft>
        <a:defRPr sz="3600">
          <a:solidFill>
            <a:srgbClr val="3E7B90"/>
          </a:solidFill>
          <a:latin typeface="Arial" charset="0"/>
        </a:defRPr>
      </a:lvl6pPr>
      <a:lvl7pPr marL="914400" algn="l" rtl="0" fontAlgn="base">
        <a:spcBef>
          <a:spcPct val="0"/>
        </a:spcBef>
        <a:spcAft>
          <a:spcPct val="0"/>
        </a:spcAft>
        <a:defRPr sz="3600">
          <a:solidFill>
            <a:srgbClr val="3E7B90"/>
          </a:solidFill>
          <a:latin typeface="Arial" charset="0"/>
        </a:defRPr>
      </a:lvl7pPr>
      <a:lvl8pPr marL="1371600" algn="l" rtl="0" fontAlgn="base">
        <a:spcBef>
          <a:spcPct val="0"/>
        </a:spcBef>
        <a:spcAft>
          <a:spcPct val="0"/>
        </a:spcAft>
        <a:defRPr sz="3600">
          <a:solidFill>
            <a:srgbClr val="3E7B90"/>
          </a:solidFill>
          <a:latin typeface="Arial" charset="0"/>
        </a:defRPr>
      </a:lvl8pPr>
      <a:lvl9pPr marL="1828800" algn="l" rtl="0" fontAlgn="base">
        <a:spcBef>
          <a:spcPct val="0"/>
        </a:spcBef>
        <a:spcAft>
          <a:spcPct val="0"/>
        </a:spcAft>
        <a:defRPr sz="3600">
          <a:solidFill>
            <a:srgbClr val="3E7B9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1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7/29/2025</a:t>
            </a:fld>
            <a:endParaRPr lang="en-US"/>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a:t>For internal usage only. </a:t>
            </a:r>
            <a:r>
              <a:rPr lang="en-US"/>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7487394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 id="2147483871" r:id="rId29"/>
    <p:sldLayoutId id="2147483872" r:id="rId30"/>
    <p:sldLayoutId id="2147483873" r:id="rId31"/>
    <p:sldLayoutId id="2147483874" r:id="rId32"/>
    <p:sldLayoutId id="2147483875"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998">
          <p15:clr>
            <a:srgbClr val="F26B43"/>
          </p15:clr>
        </p15:guide>
        <p15:guide id="4" pos="363">
          <p15:clr>
            <a:srgbClr val="F26B43"/>
          </p15:clr>
        </p15:guide>
        <p15:guide id="5" pos="73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9303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5" r:id="rId13"/>
  </p:sldLayoutIdLst>
  <p:hf hdr="0" ftr="0" dt="0"/>
  <p:txStyles>
    <p:titleStyle>
      <a:lvl1pPr algn="ctr" rtl="0" eaLnBrk="0" fontAlgn="base" hangingPunct="0">
        <a:spcBef>
          <a:spcPct val="0"/>
        </a:spcBef>
        <a:spcAft>
          <a:spcPct val="0"/>
        </a:spcAft>
        <a:defRPr sz="2800" b="1" i="1">
          <a:solidFill>
            <a:srgbClr val="990033"/>
          </a:solidFill>
          <a:latin typeface="+mj-lt"/>
          <a:ea typeface="+mj-ea"/>
          <a:cs typeface="+mj-cs"/>
        </a:defRPr>
      </a:lvl1pPr>
      <a:lvl2pPr algn="ctr" rtl="0" eaLnBrk="0" fontAlgn="base" hangingPunct="0">
        <a:spcBef>
          <a:spcPct val="0"/>
        </a:spcBef>
        <a:spcAft>
          <a:spcPct val="0"/>
        </a:spcAft>
        <a:defRPr sz="2800" b="1" i="1">
          <a:solidFill>
            <a:srgbClr val="990033"/>
          </a:solidFill>
          <a:latin typeface="Arial" charset="0"/>
        </a:defRPr>
      </a:lvl2pPr>
      <a:lvl3pPr algn="ctr" rtl="0" eaLnBrk="0" fontAlgn="base" hangingPunct="0">
        <a:spcBef>
          <a:spcPct val="0"/>
        </a:spcBef>
        <a:spcAft>
          <a:spcPct val="0"/>
        </a:spcAft>
        <a:defRPr sz="2800" b="1" i="1">
          <a:solidFill>
            <a:srgbClr val="990033"/>
          </a:solidFill>
          <a:latin typeface="Arial" charset="0"/>
        </a:defRPr>
      </a:lvl3pPr>
      <a:lvl4pPr algn="ctr" rtl="0" eaLnBrk="0" fontAlgn="base" hangingPunct="0">
        <a:spcBef>
          <a:spcPct val="0"/>
        </a:spcBef>
        <a:spcAft>
          <a:spcPct val="0"/>
        </a:spcAft>
        <a:defRPr sz="2800" b="1" i="1">
          <a:solidFill>
            <a:srgbClr val="990033"/>
          </a:solidFill>
          <a:latin typeface="Arial" charset="0"/>
        </a:defRPr>
      </a:lvl4pPr>
      <a:lvl5pPr algn="ctr" rtl="0" eaLnBrk="0" fontAlgn="base" hangingPunct="0">
        <a:spcBef>
          <a:spcPct val="0"/>
        </a:spcBef>
        <a:spcAft>
          <a:spcPct val="0"/>
        </a:spcAft>
        <a:defRPr sz="2800" b="1" i="1">
          <a:solidFill>
            <a:srgbClr val="990033"/>
          </a:solidFill>
          <a:latin typeface="Arial" charset="0"/>
        </a:defRPr>
      </a:lvl5pPr>
      <a:lvl6pPr marL="457200" algn="ctr" rtl="0" fontAlgn="base">
        <a:spcBef>
          <a:spcPct val="0"/>
        </a:spcBef>
        <a:spcAft>
          <a:spcPct val="0"/>
        </a:spcAft>
        <a:defRPr sz="2800" b="1" i="1">
          <a:solidFill>
            <a:srgbClr val="990033"/>
          </a:solidFill>
          <a:latin typeface="Arial" charset="0"/>
        </a:defRPr>
      </a:lvl6pPr>
      <a:lvl7pPr marL="914400" algn="ctr" rtl="0" fontAlgn="base">
        <a:spcBef>
          <a:spcPct val="0"/>
        </a:spcBef>
        <a:spcAft>
          <a:spcPct val="0"/>
        </a:spcAft>
        <a:defRPr sz="2800" b="1" i="1">
          <a:solidFill>
            <a:srgbClr val="990033"/>
          </a:solidFill>
          <a:latin typeface="Arial" charset="0"/>
        </a:defRPr>
      </a:lvl7pPr>
      <a:lvl8pPr marL="1371600" algn="ctr" rtl="0" fontAlgn="base">
        <a:spcBef>
          <a:spcPct val="0"/>
        </a:spcBef>
        <a:spcAft>
          <a:spcPct val="0"/>
        </a:spcAft>
        <a:defRPr sz="2800" b="1" i="1">
          <a:solidFill>
            <a:srgbClr val="990033"/>
          </a:solidFill>
          <a:latin typeface="Arial" charset="0"/>
        </a:defRPr>
      </a:lvl8pPr>
      <a:lvl9pPr marL="1828800" algn="ctr" rtl="0" fontAlgn="base">
        <a:spcBef>
          <a:spcPct val="0"/>
        </a:spcBef>
        <a:spcAft>
          <a:spcPct val="0"/>
        </a:spcAft>
        <a:defRPr sz="2800" b="1" i="1">
          <a:solidFill>
            <a:srgbClr val="990033"/>
          </a:solidFill>
          <a:latin typeface="Arial" charset="0"/>
        </a:defRPr>
      </a:lvl9pPr>
    </p:titleStyle>
    <p:bodyStyle>
      <a:lvl1pPr marL="457200" indent="-457200" algn="l" rtl="0" eaLnBrk="0" fontAlgn="base" hangingPunct="0">
        <a:spcBef>
          <a:spcPct val="10000"/>
        </a:spcBef>
        <a:spcAft>
          <a:spcPct val="10000"/>
        </a:spcAft>
        <a:defRPr sz="2800" i="1">
          <a:solidFill>
            <a:schemeClr val="tx1"/>
          </a:solidFill>
          <a:latin typeface="+mn-lt"/>
          <a:ea typeface="+mn-ea"/>
          <a:cs typeface="+mn-cs"/>
        </a:defRPr>
      </a:lvl1pPr>
      <a:lvl2pPr marL="855663" indent="-284163" algn="l" rtl="0" eaLnBrk="0" fontAlgn="base" hangingPunct="0">
        <a:lnSpc>
          <a:spcPct val="90000"/>
        </a:lnSpc>
        <a:spcBef>
          <a:spcPct val="10000"/>
        </a:spcBef>
        <a:spcAft>
          <a:spcPct val="10000"/>
        </a:spcAft>
        <a:buSzPct val="90000"/>
        <a:defRPr sz="2400">
          <a:solidFill>
            <a:schemeClr val="tx1"/>
          </a:solidFill>
          <a:latin typeface="+mn-lt"/>
        </a:defRPr>
      </a:lvl2pPr>
      <a:lvl3pPr marL="1254125" indent="-225425" algn="l" rtl="0" eaLnBrk="0" fontAlgn="base" hangingPunct="0">
        <a:lnSpc>
          <a:spcPct val="90000"/>
        </a:lnSpc>
        <a:spcBef>
          <a:spcPct val="10000"/>
        </a:spcBef>
        <a:spcAft>
          <a:spcPct val="10000"/>
        </a:spcAft>
        <a:buSzPct val="90000"/>
        <a:defRPr sz="2000">
          <a:solidFill>
            <a:schemeClr val="tx1"/>
          </a:solidFill>
          <a:latin typeface="+mn-lt"/>
        </a:defRPr>
      </a:lvl3pPr>
      <a:lvl4pPr marL="1608138" indent="-122238" algn="l" rtl="0" eaLnBrk="0" fontAlgn="base" hangingPunct="0">
        <a:lnSpc>
          <a:spcPct val="90000"/>
        </a:lnSpc>
        <a:spcBef>
          <a:spcPct val="10000"/>
        </a:spcBef>
        <a:spcAft>
          <a:spcPct val="10000"/>
        </a:spcAft>
        <a:defRPr sz="2000">
          <a:solidFill>
            <a:schemeClr val="tx1"/>
          </a:solidFill>
          <a:latin typeface="+mn-lt"/>
        </a:defRPr>
      </a:lvl4pPr>
      <a:lvl5pPr marL="2065338" indent="-122238" algn="l" rtl="0" eaLnBrk="0" fontAlgn="base" hangingPunct="0">
        <a:lnSpc>
          <a:spcPct val="90000"/>
        </a:lnSpc>
        <a:spcBef>
          <a:spcPct val="10000"/>
        </a:spcBef>
        <a:spcAft>
          <a:spcPct val="10000"/>
        </a:spcAft>
        <a:defRPr sz="2000">
          <a:solidFill>
            <a:schemeClr val="tx1"/>
          </a:solidFill>
          <a:latin typeface="+mn-lt"/>
        </a:defRPr>
      </a:lvl5pPr>
      <a:lvl6pPr marL="2522538" indent="-122238" algn="l" rtl="0" fontAlgn="base">
        <a:lnSpc>
          <a:spcPct val="90000"/>
        </a:lnSpc>
        <a:spcBef>
          <a:spcPct val="10000"/>
        </a:spcBef>
        <a:spcAft>
          <a:spcPct val="10000"/>
        </a:spcAft>
        <a:defRPr sz="2000">
          <a:solidFill>
            <a:schemeClr val="tx1"/>
          </a:solidFill>
          <a:latin typeface="+mn-lt"/>
        </a:defRPr>
      </a:lvl6pPr>
      <a:lvl7pPr marL="2979738" indent="-122238" algn="l" rtl="0" fontAlgn="base">
        <a:lnSpc>
          <a:spcPct val="90000"/>
        </a:lnSpc>
        <a:spcBef>
          <a:spcPct val="10000"/>
        </a:spcBef>
        <a:spcAft>
          <a:spcPct val="10000"/>
        </a:spcAft>
        <a:defRPr sz="2000">
          <a:solidFill>
            <a:schemeClr val="tx1"/>
          </a:solidFill>
          <a:latin typeface="+mn-lt"/>
        </a:defRPr>
      </a:lvl7pPr>
      <a:lvl8pPr marL="3436938" indent="-122238" algn="l" rtl="0" fontAlgn="base">
        <a:lnSpc>
          <a:spcPct val="90000"/>
        </a:lnSpc>
        <a:spcBef>
          <a:spcPct val="10000"/>
        </a:spcBef>
        <a:spcAft>
          <a:spcPct val="10000"/>
        </a:spcAft>
        <a:defRPr sz="2000">
          <a:solidFill>
            <a:schemeClr val="tx1"/>
          </a:solidFill>
          <a:latin typeface="+mn-lt"/>
        </a:defRPr>
      </a:lvl8pPr>
      <a:lvl9pPr marL="3894138" indent="-122238" algn="l" rtl="0" fontAlgn="base">
        <a:lnSpc>
          <a:spcPct val="90000"/>
        </a:lnSpc>
        <a:spcBef>
          <a:spcPct val="10000"/>
        </a:spcBef>
        <a:spcAft>
          <a:spcPct val="1000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69471"/>
            <a:ext cx="10515600" cy="12409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55377"/>
            <a:ext cx="10515600" cy="4021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965123" y="6356358"/>
            <a:ext cx="4114800" cy="365125"/>
          </a:xfrm>
          <a:prstGeom prst="rect">
            <a:avLst/>
          </a:prstGeom>
        </p:spPr>
        <p:txBody>
          <a:bodyPr vert="horz" lIns="91440" tIns="45720" rIns="91440" bIns="45720" rtlCol="0" anchor="ctr"/>
          <a:lstStyle>
            <a:lvl1pPr algn="ctr">
              <a:defRPr sz="1400">
                <a:solidFill>
                  <a:srgbClr val="00467F"/>
                </a:solidFill>
                <a:latin typeface="Palatino Linotype" panose="02040502050505030304" pitchFamily="18" charset="0"/>
              </a:defRPr>
            </a:lvl1pPr>
          </a:lstStyle>
          <a:p>
            <a:r>
              <a:rPr lang="en-US"/>
              <a:t>Internal Only - Not for Public Release</a:t>
            </a: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067B8-9913-441F-BE51-750F5AFBA1BE}" type="slidenum">
              <a:rPr lang="en-US" smtClean="0"/>
              <a:t>‹#›</a:t>
            </a:fld>
            <a:endParaRPr lang="en-US"/>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38200" y="6356357"/>
            <a:ext cx="360336" cy="280202"/>
          </a:xfrm>
          <a:prstGeom prst="rect">
            <a:avLst/>
          </a:prstGeom>
        </p:spPr>
      </p:pic>
      <p:sp>
        <p:nvSpPr>
          <p:cNvPr id="9" name="TextBox 8"/>
          <p:cNvSpPr txBox="1"/>
          <p:nvPr/>
        </p:nvSpPr>
        <p:spPr>
          <a:xfrm>
            <a:off x="1071244" y="6280222"/>
            <a:ext cx="1637877" cy="492443"/>
          </a:xfrm>
          <a:prstGeom prst="rect">
            <a:avLst/>
          </a:prstGeom>
          <a:noFill/>
        </p:spPr>
        <p:txBody>
          <a:bodyPr wrap="square" rtlCol="0">
            <a:spAutoFit/>
          </a:bodyPr>
          <a:lstStyle/>
          <a:p>
            <a:r>
              <a:rPr lang="en-US" sz="2600" b="0">
                <a:solidFill>
                  <a:srgbClr val="00467F"/>
                </a:solidFill>
                <a:latin typeface="Palatino Linotype" panose="02040502050505030304" pitchFamily="18" charset="0"/>
              </a:rPr>
              <a:t>FFIEC</a:t>
            </a:r>
          </a:p>
        </p:txBody>
      </p:sp>
    </p:spTree>
    <p:extLst>
      <p:ext uri="{BB962C8B-B14F-4D97-AF65-F5344CB8AC3E}">
        <p14:creationId xmlns:p14="http://schemas.microsoft.com/office/powerpoint/2010/main" val="113299645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3.xml"/></Relationships>
</file>

<file path=ppt/slides/_rels/slide5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22.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92.xml"/></Relationships>
</file>

<file path=ppt/slides/_rels/slide6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92.xml"/></Relationships>
</file>

<file path=ppt/slides/_rels/slide6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92.xml"/></Relationships>
</file>

<file path=ppt/slides/_rels/slide64.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84.xml"/></Relationships>
</file>

<file path=ppt/slides/_rels/slide75.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84.xml"/></Relationships>
</file>

<file path=ppt/slides/_rels/slide76.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84.xml"/></Relationships>
</file>

<file path=ppt/slides/_rels/slide77.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84.xml"/></Relationships>
</file>

<file path=ppt/slides/_rels/slide78.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84.xml"/></Relationships>
</file>

<file path=ppt/slides/_rels/slide79.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84.xml"/></Relationships>
</file>

<file path=ppt/slides/_rels/slide81.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84.xml"/></Relationships>
</file>

<file path=ppt/slides/_rels/slide82.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84.xml"/></Relationships>
</file>

<file path=ppt/slides/_rels/slide84.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84.xml"/></Relationships>
</file>

<file path=ppt/slides/_rels/slide85.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84.xml"/></Relationships>
</file>

<file path=ppt/slides/_rels/slide86.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84.xml"/></Relationships>
</file>

<file path=ppt/slides/_rels/slide88.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84.xml"/></Relationships>
</file>

<file path=ppt/slides/_rels/slide89.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84.xml"/></Relationships>
</file>

<file path=ppt/slides/_rels/slide91.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84.xml"/></Relationships>
</file>

<file path=ppt/slides/_rels/slide92.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84.xml"/></Relationships>
</file>

<file path=ppt/slides/_rels/slide93.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8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46157" y="1884904"/>
            <a:ext cx="7636189" cy="2474011"/>
          </a:xfrm>
        </p:spPr>
        <p:txBody>
          <a:bodyPr/>
          <a:lstStyle/>
          <a:p>
            <a:pPr algn="ctr"/>
            <a:r>
              <a:rPr lang="en-US" dirty="0"/>
              <a:t>Economic &amp; </a:t>
            </a:r>
            <a:br>
              <a:rPr lang="en-US" dirty="0"/>
            </a:br>
            <a:r>
              <a:rPr lang="en-US" dirty="0"/>
              <a:t>Credit Union</a:t>
            </a:r>
            <a:br>
              <a:rPr lang="en-US" dirty="0"/>
            </a:br>
            <a:r>
              <a:rPr lang="en-US" dirty="0"/>
              <a:t> Update</a:t>
            </a:r>
          </a:p>
        </p:txBody>
      </p:sp>
      <p:sp>
        <p:nvSpPr>
          <p:cNvPr id="5" name="Text Placeholder 4"/>
          <p:cNvSpPr>
            <a:spLocks noGrp="1"/>
          </p:cNvSpPr>
          <p:nvPr>
            <p:ph type="body" sz="quarter" idx="11"/>
          </p:nvPr>
        </p:nvSpPr>
        <p:spPr>
          <a:xfrm>
            <a:off x="4969335" y="5375107"/>
            <a:ext cx="2589146" cy="470879"/>
          </a:xfrm>
        </p:spPr>
        <p:txBody>
          <a:bodyPr/>
          <a:lstStyle/>
          <a:p>
            <a:pPr algn="ctr"/>
            <a:r>
              <a:rPr lang="en-US" sz="2400"/>
              <a:t>July 2025</a:t>
            </a:r>
          </a:p>
        </p:txBody>
      </p:sp>
      <p:sp>
        <p:nvSpPr>
          <p:cNvPr id="2" name="TextBox 1">
            <a:extLst>
              <a:ext uri="{FF2B5EF4-FFF2-40B4-BE49-F238E27FC236}">
                <a16:creationId xmlns:a16="http://schemas.microsoft.com/office/drawing/2014/main" id="{CBFEAA7F-5CB6-48A5-B44A-3CA17AB44089}"/>
              </a:ext>
            </a:extLst>
          </p:cNvPr>
          <p:cNvSpPr txBox="1"/>
          <p:nvPr/>
        </p:nvSpPr>
        <p:spPr>
          <a:xfrm>
            <a:off x="148641" y="5244191"/>
            <a:ext cx="2772789" cy="1200329"/>
          </a:xfrm>
          <a:prstGeom prst="rect">
            <a:avLst/>
          </a:prstGeom>
          <a:noFill/>
          <a:ln>
            <a:solidFill>
              <a:schemeClr val="tx1"/>
            </a:solidFill>
          </a:ln>
        </p:spPr>
        <p:txBody>
          <a:bodyPr wrap="square" rtlCol="0">
            <a:spAutoFit/>
          </a:bodyPr>
          <a:lstStyle/>
          <a:p>
            <a:pPr>
              <a:defRPr/>
            </a:pPr>
            <a:r>
              <a:rPr lang="en-US" sz="1200">
                <a:solidFill>
                  <a:srgbClr val="292934"/>
                </a:solidFill>
              </a:rPr>
              <a:t>If you have any questions or comments, please contact: </a:t>
            </a:r>
          </a:p>
          <a:p>
            <a:pPr>
              <a:defRPr/>
            </a:pPr>
            <a:r>
              <a:rPr lang="en-US" sz="1200" b="1">
                <a:solidFill>
                  <a:srgbClr val="292934"/>
                </a:solidFill>
              </a:rPr>
              <a:t>Steven Rick, Chief Economist</a:t>
            </a:r>
          </a:p>
          <a:p>
            <a:pPr>
              <a:defRPr/>
            </a:pPr>
            <a:r>
              <a:rPr lang="en-US" sz="1200" err="1">
                <a:solidFill>
                  <a:srgbClr val="292934"/>
                </a:solidFill>
              </a:rPr>
              <a:t>Trustage</a:t>
            </a:r>
            <a:r>
              <a:rPr lang="en-US" sz="1200">
                <a:solidFill>
                  <a:srgbClr val="292934"/>
                </a:solidFill>
              </a:rPr>
              <a:t> - Economics</a:t>
            </a:r>
          </a:p>
          <a:p>
            <a:pPr>
              <a:defRPr/>
            </a:pPr>
            <a:r>
              <a:rPr lang="en-US" sz="1200">
                <a:solidFill>
                  <a:srgbClr val="292934"/>
                </a:solidFill>
              </a:rPr>
              <a:t>800.356.2644, Ext. 665.5454</a:t>
            </a:r>
          </a:p>
          <a:p>
            <a:pPr>
              <a:defRPr/>
            </a:pPr>
            <a:r>
              <a:rPr lang="en-US" sz="1200">
                <a:solidFill>
                  <a:srgbClr val="292934"/>
                </a:solidFill>
                <a:hlinkClick r:id="rId3"/>
              </a:rPr>
              <a:t>Steve.rick@TruStage.com</a:t>
            </a:r>
            <a:r>
              <a:rPr lang="en-US" sz="1200">
                <a:solidFill>
                  <a:srgbClr val="292934"/>
                </a:solidFill>
              </a:rPr>
              <a:t> </a:t>
            </a:r>
          </a:p>
        </p:txBody>
      </p:sp>
    </p:spTree>
    <p:extLst>
      <p:ext uri="{BB962C8B-B14F-4D97-AF65-F5344CB8AC3E}">
        <p14:creationId xmlns:p14="http://schemas.microsoft.com/office/powerpoint/2010/main" val="427138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781355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2046292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6327257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FFC00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 Box 15">
            <a:extLst>
              <a:ext uri="{FF2B5EF4-FFF2-40B4-BE49-F238E27FC236}">
                <a16:creationId xmlns:a16="http://schemas.microsoft.com/office/drawing/2014/main" id="{D70760DF-C65F-1F7C-5E49-EEFF19A833A5}"/>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Investments</a:t>
            </a:r>
            <a:r>
              <a:rPr kumimoji="0" lang="en-US" sz="2400" b="1" i="0" u="none" strike="noStrike" kern="1200" cap="none" spc="0" normalizeH="0" baseline="0" noProof="0">
                <a:ln>
                  <a:noFill/>
                </a:ln>
                <a:solidFill>
                  <a:srgbClr val="7030A0"/>
                </a:solidFill>
                <a:effectLst/>
                <a:uLnTx/>
                <a:uFillTx/>
                <a:latin typeface="Times New Roman" pitchFamily="18" charset="0"/>
                <a:ea typeface="+mn-ea"/>
                <a:cs typeface="Arial" pitchFamily="34" charset="0"/>
              </a:rPr>
              <a:t> </a:t>
            </a:r>
            <a:endParaRPr kumimoji="0" lang="en-US" sz="22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&lt; 1 year maturity  </a:t>
            </a:r>
            <a:r>
              <a:rPr kumimoji="0" lang="en-US" sz="1800" b="0" i="0" u="none" strike="noStrike" kern="1200" cap="none" spc="0" normalizeH="0" baseline="0" noProof="0">
                <a:ln>
                  <a:noFill/>
                </a:ln>
                <a:solidFill>
                  <a:srgbClr val="7030A0"/>
                </a:solidFill>
                <a:effectLst/>
                <a:uLnTx/>
                <a:uFillTx/>
                <a:latin typeface="Times New Roman" pitchFamily="18" charset="0"/>
                <a:ea typeface="+mn-ea"/>
                <a:cs typeface="Arial" pitchFamily="34" charset="0"/>
              </a:rPr>
              <a:t>50%</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1–3 year maturity </a:t>
            </a:r>
            <a:r>
              <a:rPr kumimoji="0" lang="en-US" sz="1800" b="0" i="0" u="none" strike="noStrike" kern="1200" cap="none" spc="0" normalizeH="0" baseline="0" noProof="0">
                <a:ln>
                  <a:noFill/>
                </a:ln>
                <a:solidFill>
                  <a:srgbClr val="7030A0"/>
                </a:solidFill>
                <a:effectLst/>
                <a:uLnTx/>
                <a:uFillTx/>
                <a:latin typeface="Times New Roman" pitchFamily="18" charset="0"/>
                <a:ea typeface="+mn-ea"/>
                <a:cs typeface="Arial" pitchFamily="34" charset="0"/>
              </a:rPr>
              <a:t>19%</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&gt; 3-year maturity </a:t>
            </a:r>
            <a:r>
              <a:rPr kumimoji="0" lang="en-US" sz="1800" b="0" i="0" u="none" strike="noStrike" kern="1200" cap="none" spc="0" normalizeH="0" baseline="0" noProof="0">
                <a:ln>
                  <a:noFill/>
                </a:ln>
                <a:solidFill>
                  <a:srgbClr val="7030A0"/>
                </a:solidFill>
                <a:effectLst/>
                <a:uLnTx/>
                <a:uFillTx/>
                <a:latin typeface="Times New Roman" pitchFamily="18" charset="0"/>
                <a:ea typeface="+mn-ea"/>
                <a:cs typeface="Arial" pitchFamily="34" charset="0"/>
              </a:rPr>
              <a:t>31%</a:t>
            </a:r>
          </a:p>
        </p:txBody>
      </p:sp>
    </p:spTree>
    <p:extLst>
      <p:ext uri="{BB962C8B-B14F-4D97-AF65-F5344CB8AC3E}">
        <p14:creationId xmlns:p14="http://schemas.microsoft.com/office/powerpoint/2010/main" val="14221552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1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a:ln>
                  <a:noFill/>
                </a:ln>
                <a:solidFill>
                  <a:srgbClr val="881635"/>
                </a:solidFill>
                <a:effectLst/>
                <a:uLnTx/>
                <a:uFillTx/>
                <a:latin typeface="Arial"/>
                <a:ea typeface="+mj-ea"/>
                <a:cs typeface="+mj-cs"/>
              </a:rPr>
              <a:t>Investments Are Low but Yields Are Rising </a:t>
            </a:r>
          </a:p>
        </p:txBody>
      </p:sp>
      <p:graphicFrame>
        <p:nvGraphicFramePr>
          <p:cNvPr id="9" name="Object 1"/>
          <p:cNvGraphicFramePr>
            <a:graphicFrameLocks noGrp="1" noChangeAspect="1"/>
          </p:cNvGraphicFramePr>
          <p:nvPr/>
        </p:nvGraphicFramePr>
        <p:xfrm>
          <a:off x="279401" y="703263"/>
          <a:ext cx="11737974" cy="551338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8E0AEBE-4820-9F4B-C17C-0143FBC53AB6}"/>
              </a:ext>
            </a:extLst>
          </p:cNvPr>
          <p:cNvSpPr txBox="1"/>
          <p:nvPr/>
        </p:nvSpPr>
        <p:spPr>
          <a:xfrm>
            <a:off x="10944480" y="5306316"/>
            <a:ext cx="58221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25.7%</a:t>
            </a:r>
          </a:p>
        </p:txBody>
      </p:sp>
      <p:sp>
        <p:nvSpPr>
          <p:cNvPr id="3" name="TextBox 2">
            <a:extLst>
              <a:ext uri="{FF2B5EF4-FFF2-40B4-BE49-F238E27FC236}">
                <a16:creationId xmlns:a16="http://schemas.microsoft.com/office/drawing/2014/main" id="{1CA81CFE-9E27-CB21-FEC8-32F3E7D18454}"/>
              </a:ext>
            </a:extLst>
          </p:cNvPr>
          <p:cNvSpPr txBox="1"/>
          <p:nvPr/>
        </p:nvSpPr>
        <p:spPr>
          <a:xfrm>
            <a:off x="9117076" y="2330440"/>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36.5%</a:t>
            </a:r>
          </a:p>
        </p:txBody>
      </p:sp>
      <p:sp>
        <p:nvSpPr>
          <p:cNvPr id="4" name="Line 5">
            <a:extLst>
              <a:ext uri="{FF2B5EF4-FFF2-40B4-BE49-F238E27FC236}">
                <a16:creationId xmlns:a16="http://schemas.microsoft.com/office/drawing/2014/main" id="{F11D5D08-A230-C972-3309-AE7BE950CCD7}"/>
              </a:ext>
            </a:extLst>
          </p:cNvPr>
          <p:cNvSpPr>
            <a:spLocks noChangeShapeType="1"/>
          </p:cNvSpPr>
          <p:nvPr/>
        </p:nvSpPr>
        <p:spPr bwMode="auto">
          <a:xfrm flipH="1" flipV="1">
            <a:off x="10844355" y="5114508"/>
            <a:ext cx="200249" cy="19180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1CA710-F7B2-E541-7FE2-C23B40915F85}"/>
              </a:ext>
            </a:extLst>
          </p:cNvPr>
          <p:cNvSpPr txBox="1"/>
          <p:nvPr/>
        </p:nvSpPr>
        <p:spPr>
          <a:xfrm>
            <a:off x="5416848" y="3671164"/>
            <a:ext cx="1218603" cy="1015663"/>
          </a:xfrm>
          <a:prstGeom prst="rect">
            <a:avLst/>
          </a:prstGeom>
          <a:solidFill>
            <a:schemeClr val="bg1"/>
          </a:solidFill>
          <a:ln w="28575">
            <a:solidFill>
              <a:srgbClr val="FFC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C000"/>
                </a:solidFill>
                <a:effectLst/>
                <a:uLnTx/>
                <a:uFillTx/>
                <a:latin typeface="Times New Roman" panose="02020603050405020304" pitchFamily="18" charset="0"/>
                <a:ea typeface="+mn-ea"/>
                <a:cs typeface="Times New Roman" panose="02020603050405020304" pitchFamily="18" charset="0"/>
              </a:rPr>
              <a:t>Average</a:t>
            </a:r>
          </a:p>
        </p:txBody>
      </p:sp>
    </p:spTree>
    <p:extLst>
      <p:ext uri="{BB962C8B-B14F-4D97-AF65-F5344CB8AC3E}">
        <p14:creationId xmlns:p14="http://schemas.microsoft.com/office/powerpoint/2010/main" val="143667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1881247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C7260160-25C5-ACE8-F664-C30D6638ED6C}"/>
              </a:ext>
            </a:extLst>
          </p:cNvPr>
          <p:cNvGraphicFramePr>
            <a:graphicFrameLocks noChangeAspect="1"/>
          </p:cNvGraphicFramePr>
          <p:nvPr>
            <p:extLst>
              <p:ext uri="{D42A27DB-BD31-4B8C-83A1-F6EECF244321}">
                <p14:modId xmlns:p14="http://schemas.microsoft.com/office/powerpoint/2010/main" val="4090908135"/>
              </p:ext>
            </p:extLst>
          </p:nvPr>
        </p:nvGraphicFramePr>
        <p:xfrm>
          <a:off x="179387" y="703262"/>
          <a:ext cx="11761515" cy="563470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a:ln>
                  <a:noFill/>
                </a:ln>
                <a:solidFill>
                  <a:srgbClr val="193061"/>
                </a:solidFill>
                <a:effectLst/>
                <a:uLnTx/>
                <a:uFillTx/>
                <a:latin typeface="Century Gothic" panose="020F0302020204030204"/>
                <a:ea typeface="+mj-ea"/>
                <a:cs typeface="+mj-cs"/>
              </a:rPr>
              <a:t>Slow Credit Union Loan Growth</a:t>
            </a:r>
          </a:p>
        </p:txBody>
      </p:sp>
      <p:sp>
        <p:nvSpPr>
          <p:cNvPr id="2" name="TextBox 1">
            <a:extLst>
              <a:ext uri="{FF2B5EF4-FFF2-40B4-BE49-F238E27FC236}">
                <a16:creationId xmlns:a16="http://schemas.microsoft.com/office/drawing/2014/main" id="{4743ACE3-8163-6BCE-9AAE-9685158740AB}"/>
              </a:ext>
            </a:extLst>
          </p:cNvPr>
          <p:cNvSpPr txBox="1"/>
          <p:nvPr/>
        </p:nvSpPr>
        <p:spPr>
          <a:xfrm>
            <a:off x="4677535" y="3660131"/>
            <a:ext cx="1235868" cy="646331"/>
          </a:xfrm>
          <a:prstGeom prst="rect">
            <a:avLst/>
          </a:prstGeom>
          <a:solidFill>
            <a:schemeClr val="bg1"/>
          </a:solidFill>
          <a:ln>
            <a:solidFill>
              <a:srgbClr val="FFC000"/>
            </a:solidFill>
          </a:ln>
        </p:spPr>
        <p:txBody>
          <a:bodyPr wrap="square" rtlCol="0">
            <a:spAutoFit/>
          </a:bodyPr>
          <a:lstStyle/>
          <a:p>
            <a:pPr algn="ctr"/>
            <a:r>
              <a:rPr lang="en-US" sz="1200" b="1">
                <a:solidFill>
                  <a:srgbClr val="FFC000"/>
                </a:solidFill>
                <a:latin typeface="Times New Roman" panose="02020603050405020304" pitchFamily="18" charset="0"/>
                <a:cs typeface="Times New Roman" panose="02020603050405020304" pitchFamily="18" charset="0"/>
              </a:rPr>
              <a:t>7%</a:t>
            </a:r>
          </a:p>
          <a:p>
            <a:pPr algn="ctr"/>
            <a:r>
              <a:rPr lang="en-US" sz="1200" b="1">
                <a:solidFill>
                  <a:srgbClr val="FFC000"/>
                </a:solidFill>
                <a:latin typeface="Times New Roman" panose="02020603050405020304" pitchFamily="18" charset="0"/>
                <a:cs typeface="Times New Roman" panose="02020603050405020304" pitchFamily="18" charset="0"/>
              </a:rPr>
              <a:t>long run</a:t>
            </a:r>
          </a:p>
          <a:p>
            <a:pPr algn="ctr"/>
            <a:r>
              <a:rPr lang="en-US" sz="1200" b="1">
                <a:solidFill>
                  <a:srgbClr val="FFC000"/>
                </a:solidFill>
                <a:latin typeface="Times New Roman" panose="02020603050405020304" pitchFamily="18" charset="0"/>
                <a:cs typeface="Times New Roman" panose="02020603050405020304" pitchFamily="18" charset="0"/>
              </a:rPr>
              <a:t>average</a:t>
            </a:r>
          </a:p>
        </p:txBody>
      </p:sp>
    </p:spTree>
    <p:extLst>
      <p:ext uri="{BB962C8B-B14F-4D97-AF65-F5344CB8AC3E}">
        <p14:creationId xmlns:p14="http://schemas.microsoft.com/office/powerpoint/2010/main" val="32530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7773265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9374085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443910"/>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631239"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5941246"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Tree>
    <p:extLst>
      <p:ext uri="{BB962C8B-B14F-4D97-AF65-F5344CB8AC3E}">
        <p14:creationId xmlns:p14="http://schemas.microsoft.com/office/powerpoint/2010/main" val="511918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Deregulation/Elimination of red tape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05618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631239"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394211B5-133D-3CB6-9F5D-DE8451C60E8A}"/>
              </a:ext>
            </a:extLst>
          </p:cNvPr>
          <p:cNvSpPr>
            <a:spLocks noChangeShapeType="1"/>
          </p:cNvSpPr>
          <p:nvPr/>
        </p:nvSpPr>
        <p:spPr bwMode="auto">
          <a:xfrm>
            <a:off x="8956048" y="1497035"/>
            <a:ext cx="116958" cy="276999"/>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5941246"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
        <p:nvSpPr>
          <p:cNvPr id="5" name="TextBox 4">
            <a:extLst>
              <a:ext uri="{FF2B5EF4-FFF2-40B4-BE49-F238E27FC236}">
                <a16:creationId xmlns:a16="http://schemas.microsoft.com/office/drawing/2014/main" id="{77BE6F59-8366-56E7-E94C-0947D6CC7276}"/>
              </a:ext>
            </a:extLst>
          </p:cNvPr>
          <p:cNvSpPr txBox="1"/>
          <p:nvPr/>
        </p:nvSpPr>
        <p:spPr>
          <a:xfrm>
            <a:off x="8185239" y="850704"/>
            <a:ext cx="1379985" cy="646331"/>
          </a:xfrm>
          <a:prstGeom prst="rect">
            <a:avLst/>
          </a:prstGeom>
          <a:solidFill>
            <a:schemeClr val="bg1"/>
          </a:solidFill>
          <a:ln w="28575">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Current Expected Credit Loss Model </a:t>
            </a:r>
            <a:r>
              <a:rPr kumimoji="0" lang="en-US" sz="1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CECL</a:t>
            </a:r>
          </a:p>
        </p:txBody>
      </p:sp>
    </p:spTree>
    <p:extLst>
      <p:ext uri="{BB962C8B-B14F-4D97-AF65-F5344CB8AC3E}">
        <p14:creationId xmlns:p14="http://schemas.microsoft.com/office/powerpoint/2010/main" val="424886441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743199F-D515-45F5-8A10-2BB9D3B70C29}"/>
              </a:ext>
            </a:extLst>
          </p:cNvPr>
          <p:cNvGraphicFramePr>
            <a:graphicFrameLocks noChangeAspect="1"/>
          </p:cNvGraphicFramePr>
          <p:nvPr>
            <p:extLst>
              <p:ext uri="{D42A27DB-BD31-4B8C-83A1-F6EECF244321}">
                <p14:modId xmlns:p14="http://schemas.microsoft.com/office/powerpoint/2010/main" val="1432834167"/>
              </p:ext>
            </p:extLst>
          </p:nvPr>
        </p:nvGraphicFramePr>
        <p:xfrm>
          <a:off x="77638" y="77638"/>
          <a:ext cx="11913079" cy="6202391"/>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a:extLst>
              <a:ext uri="{FF2B5EF4-FFF2-40B4-BE49-F238E27FC236}">
                <a16:creationId xmlns:a16="http://schemas.microsoft.com/office/drawing/2014/main" id="{F7852602-5A79-4679-E06A-257612250510}"/>
              </a:ext>
            </a:extLst>
          </p:cNvPr>
          <p:cNvCxnSpPr>
            <a:cxnSpLocks/>
          </p:cNvCxnSpPr>
          <p:nvPr/>
        </p:nvCxnSpPr>
        <p:spPr>
          <a:xfrm>
            <a:off x="1228275" y="2728643"/>
            <a:ext cx="10512276" cy="0"/>
          </a:xfrm>
          <a:prstGeom prst="line">
            <a:avLst/>
          </a:prstGeom>
          <a:ln w="38100">
            <a:solidFill>
              <a:srgbClr val="FFC000"/>
            </a:solidFill>
          </a:ln>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4B18DAF7-B7EC-2F91-579F-9C87DD0D8547}"/>
              </a:ext>
            </a:extLst>
          </p:cNvPr>
          <p:cNvSpPr txBox="1"/>
          <p:nvPr/>
        </p:nvSpPr>
        <p:spPr>
          <a:xfrm>
            <a:off x="4349732" y="2072870"/>
            <a:ext cx="1235868" cy="646331"/>
          </a:xfrm>
          <a:prstGeom prst="rect">
            <a:avLst/>
          </a:prstGeom>
          <a:solidFill>
            <a:schemeClr val="bg1"/>
          </a:solidFill>
          <a:ln>
            <a:solidFill>
              <a:srgbClr val="FFC000"/>
            </a:solidFill>
          </a:ln>
        </p:spPr>
        <p:txBody>
          <a:bodyPr wrap="square" rtlCol="0">
            <a:spAutoFit/>
          </a:bodyPr>
          <a:lstStyle/>
          <a:p>
            <a:pPr algn="ctr"/>
            <a:r>
              <a:rPr lang="en-US" sz="1200" b="1">
                <a:solidFill>
                  <a:srgbClr val="FFC000"/>
                </a:solidFill>
                <a:latin typeface="Times New Roman" panose="02020603050405020304" pitchFamily="18" charset="0"/>
                <a:cs typeface="Times New Roman" panose="02020603050405020304" pitchFamily="18" charset="0"/>
              </a:rPr>
              <a:t>78 basis points</a:t>
            </a:r>
          </a:p>
          <a:p>
            <a:pPr algn="ctr"/>
            <a:r>
              <a:rPr lang="en-US" sz="1200" b="1">
                <a:solidFill>
                  <a:srgbClr val="FFC000"/>
                </a:solidFill>
                <a:latin typeface="Times New Roman" panose="02020603050405020304" pitchFamily="18" charset="0"/>
                <a:cs typeface="Times New Roman" panose="02020603050405020304" pitchFamily="18" charset="0"/>
              </a:rPr>
              <a:t>long run</a:t>
            </a:r>
          </a:p>
          <a:p>
            <a:pPr algn="ctr"/>
            <a:r>
              <a:rPr lang="en-US" sz="1200" b="1">
                <a:solidFill>
                  <a:srgbClr val="FFC000"/>
                </a:solidFill>
                <a:latin typeface="Times New Roman" panose="02020603050405020304" pitchFamily="18" charset="0"/>
                <a:cs typeface="Times New Roman" panose="02020603050405020304" pitchFamily="18" charset="0"/>
              </a:rPr>
              <a:t>average</a:t>
            </a:r>
          </a:p>
        </p:txBody>
      </p:sp>
    </p:spTree>
    <p:extLst>
      <p:ext uri="{BB962C8B-B14F-4D97-AF65-F5344CB8AC3E}">
        <p14:creationId xmlns:p14="http://schemas.microsoft.com/office/powerpoint/2010/main" val="181389892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a:solidFill>
                  <a:schemeClr val="accent6">
                    <a:lumMod val="75000"/>
                  </a:schemeClr>
                </a:solidFill>
                <a:latin typeface="Rockwell"/>
              </a:rPr>
              <a:t>Economic Update Summary</a:t>
            </a:r>
            <a:br>
              <a:rPr lang="en-US" sz="4000">
                <a:solidFill>
                  <a:schemeClr val="accent6">
                    <a:lumMod val="75000"/>
                  </a:schemeClr>
                </a:solidFill>
                <a:latin typeface="Rockwell"/>
              </a:rPr>
            </a:br>
            <a:r>
              <a:rPr lang="en-US" sz="4000">
                <a:solidFill>
                  <a:schemeClr val="accent6">
                    <a:lumMod val="75000"/>
                  </a:schemeClr>
                </a:solidFill>
                <a:latin typeface="Rockwell"/>
              </a:rPr>
              <a:t>For 2025</a:t>
            </a:r>
            <a:endParaRPr lang="en-US" sz="400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46717"/>
            <a:ext cx="11383618" cy="2514558"/>
          </a:xfrm>
          <a:solidFill>
            <a:schemeClr val="bg1"/>
          </a:solidFill>
        </p:spPr>
        <p:txBody>
          <a:bodyPr/>
          <a:lstStyle/>
          <a:p>
            <a:pPr marL="457200" indent="-457200">
              <a:buFont typeface="+mj-lt"/>
              <a:buAutoNum type="arabicPeriod"/>
            </a:pPr>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a:p>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p:txBody>
      </p:sp>
    </p:spTree>
    <p:extLst>
      <p:ext uri="{BB962C8B-B14F-4D97-AF65-F5344CB8AC3E}">
        <p14:creationId xmlns:p14="http://schemas.microsoft.com/office/powerpoint/2010/main" val="1528807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a:solidFill>
                  <a:schemeClr val="accent6">
                    <a:lumMod val="75000"/>
                  </a:schemeClr>
                </a:solidFill>
                <a:latin typeface="Rockwell"/>
              </a:rPr>
              <a:t>Economic Update Summary</a:t>
            </a:r>
            <a:br>
              <a:rPr lang="en-US" sz="4000">
                <a:solidFill>
                  <a:schemeClr val="accent6">
                    <a:lumMod val="75000"/>
                  </a:schemeClr>
                </a:solidFill>
                <a:latin typeface="Rockwell"/>
              </a:rPr>
            </a:br>
            <a:r>
              <a:rPr lang="en-US" sz="4000">
                <a:solidFill>
                  <a:schemeClr val="accent6">
                    <a:lumMod val="75000"/>
                  </a:schemeClr>
                </a:solidFill>
                <a:latin typeface="Rockwell"/>
              </a:rPr>
              <a:t>For 2025</a:t>
            </a:r>
            <a:endParaRPr lang="en-US" sz="400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46717"/>
            <a:ext cx="11383618" cy="2514558"/>
          </a:xfrm>
          <a:solidFill>
            <a:schemeClr val="bg1"/>
          </a:solidFill>
        </p:spPr>
        <p:txBody>
          <a:bodyPr/>
          <a:lstStyle/>
          <a:p>
            <a:pPr marL="457200" indent="-457200">
              <a:buFont typeface="+mj-lt"/>
              <a:buAutoNum type="arabicPeriod"/>
            </a:pPr>
            <a:r>
              <a:rPr lang="en-US" sz="2400" b="0">
                <a:solidFill>
                  <a:schemeClr val="accent6">
                    <a:lumMod val="75000"/>
                  </a:schemeClr>
                </a:solidFill>
              </a:rPr>
              <a:t>Below trend economic growth in 2026, (1.5%)</a:t>
            </a:r>
          </a:p>
          <a:p>
            <a:pPr marL="457200" indent="-457200">
              <a:buFont typeface="+mj-lt"/>
              <a:buAutoNum type="arabicPeriod"/>
            </a:pPr>
            <a:endParaRPr lang="en-US" sz="2400" b="0">
              <a:solidFill>
                <a:schemeClr val="accent6">
                  <a:lumMod val="75000"/>
                </a:schemeClr>
              </a:solidFill>
            </a:endParaRPr>
          </a:p>
          <a:p>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p:txBody>
      </p:sp>
    </p:spTree>
    <p:extLst>
      <p:ext uri="{BB962C8B-B14F-4D97-AF65-F5344CB8AC3E}">
        <p14:creationId xmlns:p14="http://schemas.microsoft.com/office/powerpoint/2010/main" val="24245201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a:solidFill>
                  <a:schemeClr val="accent6">
                    <a:lumMod val="75000"/>
                  </a:schemeClr>
                </a:solidFill>
                <a:latin typeface="Rockwell"/>
              </a:rPr>
              <a:t>Economic Update Summary</a:t>
            </a:r>
            <a:br>
              <a:rPr lang="en-US" sz="4000">
                <a:solidFill>
                  <a:schemeClr val="accent6">
                    <a:lumMod val="75000"/>
                  </a:schemeClr>
                </a:solidFill>
                <a:latin typeface="Rockwell"/>
              </a:rPr>
            </a:br>
            <a:r>
              <a:rPr lang="en-US" sz="4000">
                <a:solidFill>
                  <a:schemeClr val="accent6">
                    <a:lumMod val="75000"/>
                  </a:schemeClr>
                </a:solidFill>
                <a:latin typeface="Rockwell"/>
              </a:rPr>
              <a:t>For 2025</a:t>
            </a:r>
            <a:endParaRPr lang="en-US" sz="400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46717"/>
            <a:ext cx="11383618" cy="2514558"/>
          </a:xfrm>
          <a:solidFill>
            <a:schemeClr val="bg1"/>
          </a:solidFill>
        </p:spPr>
        <p:txBody>
          <a:bodyPr/>
          <a:lstStyle/>
          <a:p>
            <a:pPr marL="457200" indent="-457200">
              <a:buFont typeface="+mj-lt"/>
              <a:buAutoNum type="arabicPeriod"/>
            </a:pPr>
            <a:r>
              <a:rPr lang="en-US" sz="2400" b="0">
                <a:solidFill>
                  <a:schemeClr val="accent6">
                    <a:lumMod val="75000"/>
                  </a:schemeClr>
                </a:solidFill>
              </a:rPr>
              <a:t>Below trend economic growth in 2026, (1.5%)</a:t>
            </a:r>
          </a:p>
          <a:p>
            <a:pPr marL="457200" indent="-457200">
              <a:buFont typeface="+mj-lt"/>
              <a:buAutoNum type="arabicPeriod"/>
            </a:pPr>
            <a:r>
              <a:rPr lang="en-US" sz="2400" b="0">
                <a:solidFill>
                  <a:schemeClr val="accent6">
                    <a:lumMod val="75000"/>
                  </a:schemeClr>
                </a:solidFill>
              </a:rPr>
              <a:t>Inflation remaining above target during the next 2 years</a:t>
            </a:r>
          </a:p>
          <a:p>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p:txBody>
      </p:sp>
    </p:spTree>
    <p:extLst>
      <p:ext uri="{BB962C8B-B14F-4D97-AF65-F5344CB8AC3E}">
        <p14:creationId xmlns:p14="http://schemas.microsoft.com/office/powerpoint/2010/main" val="1543418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a:solidFill>
                  <a:schemeClr val="accent6">
                    <a:lumMod val="75000"/>
                  </a:schemeClr>
                </a:solidFill>
                <a:latin typeface="Rockwell"/>
              </a:rPr>
              <a:t>Economic Update Summary</a:t>
            </a:r>
            <a:br>
              <a:rPr lang="en-US" sz="4000">
                <a:solidFill>
                  <a:schemeClr val="accent6">
                    <a:lumMod val="75000"/>
                  </a:schemeClr>
                </a:solidFill>
                <a:latin typeface="Rockwell"/>
              </a:rPr>
            </a:br>
            <a:r>
              <a:rPr lang="en-US" sz="4000">
                <a:solidFill>
                  <a:schemeClr val="accent6">
                    <a:lumMod val="75000"/>
                  </a:schemeClr>
                </a:solidFill>
                <a:latin typeface="Rockwell"/>
              </a:rPr>
              <a:t>For 2025</a:t>
            </a:r>
            <a:endParaRPr lang="en-US" sz="400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46717"/>
            <a:ext cx="11383618" cy="2514558"/>
          </a:xfrm>
          <a:solidFill>
            <a:schemeClr val="bg1"/>
          </a:solidFill>
        </p:spPr>
        <p:txBody>
          <a:bodyPr/>
          <a:lstStyle/>
          <a:p>
            <a:pPr marL="457200" indent="-457200">
              <a:buFont typeface="+mj-lt"/>
              <a:buAutoNum type="arabicPeriod"/>
            </a:pPr>
            <a:r>
              <a:rPr lang="en-US" sz="2400" b="0">
                <a:solidFill>
                  <a:schemeClr val="accent6">
                    <a:lumMod val="75000"/>
                  </a:schemeClr>
                </a:solidFill>
              </a:rPr>
              <a:t>Below trend economic growth in 2026, (1.5%)</a:t>
            </a:r>
          </a:p>
          <a:p>
            <a:pPr marL="457200" indent="-457200">
              <a:buFont typeface="+mj-lt"/>
              <a:buAutoNum type="arabicPeriod"/>
            </a:pPr>
            <a:r>
              <a:rPr lang="en-US" sz="2400" b="0">
                <a:solidFill>
                  <a:schemeClr val="accent6">
                    <a:lumMod val="75000"/>
                  </a:schemeClr>
                </a:solidFill>
              </a:rPr>
              <a:t>Inflation remaining above target during the next 2 years</a:t>
            </a:r>
          </a:p>
          <a:p>
            <a:pPr marL="457200" indent="-457200">
              <a:buFont typeface="+mj-lt"/>
              <a:buAutoNum type="arabicPeriod"/>
            </a:pPr>
            <a:r>
              <a:rPr lang="en-US" sz="2400" b="0">
                <a:solidFill>
                  <a:schemeClr val="accent6">
                    <a:lumMod val="75000"/>
                  </a:schemeClr>
                </a:solidFill>
              </a:rPr>
              <a:t>Unemployment rate rising to natural rate of 4.5% in 2026</a:t>
            </a:r>
          </a:p>
          <a:p>
            <a:pPr marL="457200" indent="-457200">
              <a:buFont typeface="+mj-lt"/>
              <a:buAutoNum type="arabicPeriod"/>
            </a:pPr>
            <a:endParaRPr lang="en-US" sz="2400" b="0">
              <a:solidFill>
                <a:schemeClr val="accent6">
                  <a:lumMod val="75000"/>
                </a:schemeClr>
              </a:solidFill>
            </a:endParaRPr>
          </a:p>
          <a:p>
            <a:pPr marL="457200" indent="-457200">
              <a:buFont typeface="+mj-lt"/>
              <a:buAutoNum type="arabicPeriod"/>
            </a:pPr>
            <a:endParaRPr lang="en-US" sz="2400" b="0">
              <a:solidFill>
                <a:schemeClr val="accent6">
                  <a:lumMod val="75000"/>
                </a:schemeClr>
              </a:solidFill>
            </a:endParaRPr>
          </a:p>
        </p:txBody>
      </p:sp>
    </p:spTree>
    <p:extLst>
      <p:ext uri="{BB962C8B-B14F-4D97-AF65-F5344CB8AC3E}">
        <p14:creationId xmlns:p14="http://schemas.microsoft.com/office/powerpoint/2010/main" val="25069349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a:solidFill>
                  <a:schemeClr val="accent6">
                    <a:lumMod val="75000"/>
                  </a:schemeClr>
                </a:solidFill>
                <a:latin typeface="Rockwell"/>
              </a:rPr>
              <a:t>Economic Update Summary</a:t>
            </a:r>
            <a:br>
              <a:rPr lang="en-US" sz="4000">
                <a:solidFill>
                  <a:schemeClr val="accent6">
                    <a:lumMod val="75000"/>
                  </a:schemeClr>
                </a:solidFill>
                <a:latin typeface="Rockwell"/>
              </a:rPr>
            </a:br>
            <a:r>
              <a:rPr lang="en-US" sz="4000">
                <a:solidFill>
                  <a:schemeClr val="accent6">
                    <a:lumMod val="75000"/>
                  </a:schemeClr>
                </a:solidFill>
                <a:latin typeface="Rockwell"/>
              </a:rPr>
              <a:t>For 2025</a:t>
            </a:r>
            <a:endParaRPr lang="en-US" sz="400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846717"/>
            <a:ext cx="11383618" cy="2514558"/>
          </a:xfrm>
          <a:solidFill>
            <a:schemeClr val="bg1"/>
          </a:solidFill>
        </p:spPr>
        <p:txBody>
          <a:bodyPr/>
          <a:lstStyle/>
          <a:p>
            <a:pPr marL="457200" indent="-457200">
              <a:buFont typeface="+mj-lt"/>
              <a:buAutoNum type="arabicPeriod"/>
            </a:pPr>
            <a:r>
              <a:rPr lang="en-US" sz="2400" b="0">
                <a:solidFill>
                  <a:schemeClr val="accent6">
                    <a:lumMod val="75000"/>
                  </a:schemeClr>
                </a:solidFill>
              </a:rPr>
              <a:t>Below trend economic growth in 2026, (1.5%)</a:t>
            </a:r>
          </a:p>
          <a:p>
            <a:pPr marL="457200" indent="-457200">
              <a:buFont typeface="+mj-lt"/>
              <a:buAutoNum type="arabicPeriod"/>
            </a:pPr>
            <a:r>
              <a:rPr lang="en-US" sz="2400" b="0">
                <a:solidFill>
                  <a:schemeClr val="accent6">
                    <a:lumMod val="75000"/>
                  </a:schemeClr>
                </a:solidFill>
              </a:rPr>
              <a:t>Inflation remaining above target during the next 2 years</a:t>
            </a:r>
          </a:p>
          <a:p>
            <a:pPr marL="457200" indent="-457200">
              <a:buFont typeface="+mj-lt"/>
              <a:buAutoNum type="arabicPeriod"/>
            </a:pPr>
            <a:r>
              <a:rPr lang="en-US" sz="2400" b="0">
                <a:solidFill>
                  <a:schemeClr val="accent6">
                    <a:lumMod val="75000"/>
                  </a:schemeClr>
                </a:solidFill>
              </a:rPr>
              <a:t>Unemployment rate rising to natural rate of 4.5% in 2026</a:t>
            </a:r>
          </a:p>
          <a:p>
            <a:pPr marL="457200" indent="-457200">
              <a:buFont typeface="+mj-lt"/>
              <a:buAutoNum type="arabicPeriod"/>
            </a:pPr>
            <a:r>
              <a:rPr lang="en-US" sz="2400" b="0">
                <a:solidFill>
                  <a:schemeClr val="accent6">
                    <a:lumMod val="75000"/>
                  </a:schemeClr>
                </a:solidFill>
              </a:rPr>
              <a:t>Short-term interest rates falling 50 basis points in 2025 and 75 bps in 2026</a:t>
            </a:r>
          </a:p>
          <a:p>
            <a:pPr marL="457200" indent="-457200">
              <a:buFont typeface="+mj-lt"/>
              <a:buAutoNum type="arabicPeriod"/>
            </a:pPr>
            <a:endParaRPr lang="en-US" sz="2400" b="0">
              <a:solidFill>
                <a:schemeClr val="accent6">
                  <a:lumMod val="75000"/>
                </a:schemeClr>
              </a:solidFill>
            </a:endParaRPr>
          </a:p>
        </p:txBody>
      </p:sp>
    </p:spTree>
    <p:extLst>
      <p:ext uri="{BB962C8B-B14F-4D97-AF65-F5344CB8AC3E}">
        <p14:creationId xmlns:p14="http://schemas.microsoft.com/office/powerpoint/2010/main" val="19878121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a:solidFill>
                  <a:schemeClr val="accent6">
                    <a:lumMod val="75000"/>
                  </a:schemeClr>
                </a:solidFill>
                <a:latin typeface="Rockwell"/>
              </a:rPr>
              <a:t>Economic Update Summary</a:t>
            </a:r>
            <a:br>
              <a:rPr lang="en-US" sz="4000">
                <a:solidFill>
                  <a:schemeClr val="accent6">
                    <a:lumMod val="75000"/>
                  </a:schemeClr>
                </a:solidFill>
                <a:latin typeface="Rockwell"/>
              </a:rPr>
            </a:br>
            <a:r>
              <a:rPr lang="en-US" sz="4000">
                <a:solidFill>
                  <a:schemeClr val="accent6">
                    <a:lumMod val="75000"/>
                  </a:schemeClr>
                </a:solidFill>
                <a:latin typeface="Rockwell"/>
              </a:rPr>
              <a:t>For 2025</a:t>
            </a:r>
            <a:endParaRPr lang="en-US" sz="400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244414" y="2647949"/>
            <a:ext cx="11383618" cy="2914479"/>
          </a:xfrm>
          <a:solidFill>
            <a:schemeClr val="bg1"/>
          </a:solidFill>
        </p:spPr>
        <p:txBody>
          <a:bodyPr/>
          <a:lstStyle/>
          <a:p>
            <a:pPr marL="457200" indent="-457200">
              <a:buFont typeface="+mj-lt"/>
              <a:buAutoNum type="arabicPeriod"/>
            </a:pPr>
            <a:r>
              <a:rPr lang="en-US" sz="2400" b="0">
                <a:solidFill>
                  <a:schemeClr val="accent6">
                    <a:lumMod val="75000"/>
                  </a:schemeClr>
                </a:solidFill>
              </a:rPr>
              <a:t>Below trend economic growth in 2026, (1.5%)</a:t>
            </a:r>
          </a:p>
          <a:p>
            <a:pPr marL="457200" indent="-457200">
              <a:buFont typeface="+mj-lt"/>
              <a:buAutoNum type="arabicPeriod"/>
            </a:pPr>
            <a:r>
              <a:rPr lang="en-US" sz="2400" b="0">
                <a:solidFill>
                  <a:schemeClr val="accent6">
                    <a:lumMod val="75000"/>
                  </a:schemeClr>
                </a:solidFill>
              </a:rPr>
              <a:t>Inflation remaining above target during the next 2 years</a:t>
            </a:r>
          </a:p>
          <a:p>
            <a:pPr marL="457200" indent="-457200">
              <a:buFont typeface="+mj-lt"/>
              <a:buAutoNum type="arabicPeriod"/>
            </a:pPr>
            <a:r>
              <a:rPr lang="en-US" sz="2400" b="0">
                <a:solidFill>
                  <a:schemeClr val="accent6">
                    <a:lumMod val="75000"/>
                  </a:schemeClr>
                </a:solidFill>
              </a:rPr>
              <a:t>Unemployment rate rising to natural rate of 4.5% in 2026</a:t>
            </a:r>
          </a:p>
          <a:p>
            <a:pPr marL="457200" indent="-457200">
              <a:buFont typeface="+mj-lt"/>
              <a:buAutoNum type="arabicPeriod"/>
            </a:pPr>
            <a:r>
              <a:rPr lang="en-US" sz="2400" b="0">
                <a:solidFill>
                  <a:schemeClr val="accent6">
                    <a:lumMod val="75000"/>
                  </a:schemeClr>
                </a:solidFill>
              </a:rPr>
              <a:t>Short-term interest rates falling 50 basis points in 2025 and 75 bps in 2026</a:t>
            </a:r>
          </a:p>
          <a:p>
            <a:pPr marL="457200" indent="-457200">
              <a:buFont typeface="+mj-lt"/>
              <a:buAutoNum type="arabicPeriod"/>
            </a:pPr>
            <a:r>
              <a:rPr lang="en-US" sz="2400" b="0">
                <a:solidFill>
                  <a:schemeClr val="accent6">
                    <a:lumMod val="75000"/>
                  </a:schemeClr>
                </a:solidFill>
              </a:rPr>
              <a:t>Credit union loan growth below trend in 2026, (6%)</a:t>
            </a:r>
          </a:p>
          <a:p>
            <a:pPr marL="457200" indent="-457200">
              <a:buFont typeface="+mj-lt"/>
              <a:buAutoNum type="arabicPeriod"/>
            </a:pPr>
            <a:endParaRPr lang="en-US" sz="2400" b="0">
              <a:solidFill>
                <a:schemeClr val="accent6">
                  <a:lumMod val="75000"/>
                </a:schemeClr>
              </a:solidFill>
            </a:endParaRPr>
          </a:p>
        </p:txBody>
      </p:sp>
    </p:spTree>
    <p:extLst>
      <p:ext uri="{BB962C8B-B14F-4D97-AF65-F5344CB8AC3E}">
        <p14:creationId xmlns:p14="http://schemas.microsoft.com/office/powerpoint/2010/main" val="34743965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a:solidFill>
                  <a:schemeClr val="accent6">
                    <a:lumMod val="75000"/>
                  </a:schemeClr>
                </a:solidFill>
                <a:latin typeface="Rockwell"/>
              </a:rPr>
              <a:t>Economic Update Summary</a:t>
            </a:r>
            <a:br>
              <a:rPr lang="en-US" sz="4000">
                <a:solidFill>
                  <a:schemeClr val="accent6">
                    <a:lumMod val="75000"/>
                  </a:schemeClr>
                </a:solidFill>
                <a:latin typeface="Rockwell"/>
              </a:rPr>
            </a:br>
            <a:r>
              <a:rPr lang="en-US" sz="4000">
                <a:solidFill>
                  <a:schemeClr val="accent6">
                    <a:lumMod val="75000"/>
                  </a:schemeClr>
                </a:solidFill>
                <a:latin typeface="Rockwell"/>
              </a:rPr>
              <a:t>For 2025</a:t>
            </a:r>
            <a:endParaRPr lang="en-US" sz="400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9" y="2669473"/>
            <a:ext cx="11383618" cy="2902747"/>
          </a:xfrm>
          <a:solidFill>
            <a:schemeClr val="bg1"/>
          </a:solidFill>
        </p:spPr>
        <p:txBody>
          <a:bodyPr/>
          <a:lstStyle/>
          <a:p>
            <a:pPr marL="457200" indent="-457200">
              <a:buFont typeface="+mj-lt"/>
              <a:buAutoNum type="arabicPeriod"/>
            </a:pPr>
            <a:r>
              <a:rPr lang="en-US" sz="2400" b="0">
                <a:solidFill>
                  <a:schemeClr val="accent6">
                    <a:lumMod val="75000"/>
                  </a:schemeClr>
                </a:solidFill>
              </a:rPr>
              <a:t>Below trend economic growth in 2026, (1.5%)</a:t>
            </a:r>
          </a:p>
          <a:p>
            <a:pPr marL="457200" indent="-457200">
              <a:buFont typeface="+mj-lt"/>
              <a:buAutoNum type="arabicPeriod"/>
            </a:pPr>
            <a:r>
              <a:rPr lang="en-US" sz="2400" b="0">
                <a:solidFill>
                  <a:schemeClr val="accent6">
                    <a:lumMod val="75000"/>
                  </a:schemeClr>
                </a:solidFill>
              </a:rPr>
              <a:t>Inflation remaining above target during the next 2 years</a:t>
            </a:r>
          </a:p>
          <a:p>
            <a:pPr marL="457200" indent="-457200">
              <a:buFont typeface="+mj-lt"/>
              <a:buAutoNum type="arabicPeriod"/>
            </a:pPr>
            <a:r>
              <a:rPr lang="en-US" sz="2400" b="0">
                <a:solidFill>
                  <a:schemeClr val="accent6">
                    <a:lumMod val="75000"/>
                  </a:schemeClr>
                </a:solidFill>
              </a:rPr>
              <a:t>Unemployment rate rising to natural rate of 4.5% in 2026</a:t>
            </a:r>
          </a:p>
          <a:p>
            <a:pPr marL="457200" indent="-457200">
              <a:buFont typeface="+mj-lt"/>
              <a:buAutoNum type="arabicPeriod"/>
            </a:pPr>
            <a:r>
              <a:rPr lang="en-US" sz="2400" b="0">
                <a:solidFill>
                  <a:schemeClr val="accent6">
                    <a:lumMod val="75000"/>
                  </a:schemeClr>
                </a:solidFill>
              </a:rPr>
              <a:t>Short-term interest rates falling 50 basis points in 2025 and 75 bps in 2026</a:t>
            </a:r>
          </a:p>
          <a:p>
            <a:pPr marL="457200" indent="-457200">
              <a:buFont typeface="+mj-lt"/>
              <a:buAutoNum type="arabicPeriod"/>
            </a:pPr>
            <a:r>
              <a:rPr lang="en-US" sz="2400" b="0">
                <a:solidFill>
                  <a:schemeClr val="accent6">
                    <a:lumMod val="75000"/>
                  </a:schemeClr>
                </a:solidFill>
              </a:rPr>
              <a:t>Credit union loan growth below trend in 2026, (6%)</a:t>
            </a:r>
          </a:p>
          <a:p>
            <a:pPr marL="457200" indent="-457200">
              <a:buFont typeface="+mj-lt"/>
              <a:buAutoNum type="arabicPeriod"/>
            </a:pPr>
            <a:r>
              <a:rPr lang="en-US" sz="2400" b="0">
                <a:solidFill>
                  <a:schemeClr val="accent6">
                    <a:lumMod val="75000"/>
                  </a:schemeClr>
                </a:solidFill>
              </a:rPr>
              <a:t>Credit Union Return on Assets expected to rise to 0.75% in 2026</a:t>
            </a:r>
          </a:p>
        </p:txBody>
      </p:sp>
    </p:spTree>
    <p:extLst>
      <p:ext uri="{BB962C8B-B14F-4D97-AF65-F5344CB8AC3E}">
        <p14:creationId xmlns:p14="http://schemas.microsoft.com/office/powerpoint/2010/main" val="9727403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11176000" cy="228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00B050"/>
              </a:solidFill>
              <a:effectLst/>
              <a:uLnTx/>
              <a:uFillTx/>
              <a:latin typeface="Century Gothic" panose="020F0302020204030204"/>
              <a:ea typeface="+mn-ea"/>
              <a:cs typeface="+mn-cs"/>
            </a:endParaRPr>
          </a:p>
        </p:txBody>
      </p:sp>
      <p:sp>
        <p:nvSpPr>
          <p:cNvPr id="4" name="Rectangle 3"/>
          <p:cNvSpPr/>
          <p:nvPr/>
        </p:nvSpPr>
        <p:spPr>
          <a:xfrm>
            <a:off x="609600" y="4419600"/>
            <a:ext cx="11176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Rectangle 5"/>
          <p:cNvSpPr/>
          <p:nvPr/>
        </p:nvSpPr>
        <p:spPr>
          <a:xfrm>
            <a:off x="609600" y="2819400"/>
            <a:ext cx="11176000"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424457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Deregulation/Elimination of red tape</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Lower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7200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Deregulation/Elimination of red tape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Reduction of federal employees 			</a:t>
            </a:r>
          </a:p>
        </p:txBody>
      </p:sp>
    </p:spTree>
    <p:extLst>
      <p:ext uri="{BB962C8B-B14F-4D97-AF65-F5344CB8AC3E}">
        <p14:creationId xmlns:p14="http://schemas.microsoft.com/office/powerpoint/2010/main" val="182859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Deregulation/Elimination of red tape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Reduction of federal employees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8079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Deregulation/Elimination of red tape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Reduction of federal employees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TextBox 38">
            <a:extLst>
              <a:ext uri="{FF2B5EF4-FFF2-40B4-BE49-F238E27FC236}">
                <a16:creationId xmlns:a16="http://schemas.microsoft.com/office/drawing/2014/main" id="{17BD06E2-CE54-7A1C-87B6-663A3F8AF6E5}"/>
              </a:ext>
            </a:extLst>
          </p:cNvPr>
          <p:cNvSpPr txBox="1">
            <a:spLocks noChangeArrowheads="1"/>
          </p:cNvSpPr>
          <p:nvPr/>
        </p:nvSpPr>
        <p:spPr bwMode="auto">
          <a:xfrm>
            <a:off x="2203507" y="3835451"/>
            <a:ext cx="7784983" cy="58477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7030A0"/>
                </a:solidFill>
                <a:effectLst/>
                <a:uLnTx/>
                <a:uFillTx/>
                <a:latin typeface="Times New Roman" pitchFamily="18" charset="0"/>
                <a:ea typeface="+mn-ea"/>
                <a:cs typeface="+mn-cs"/>
              </a:rPr>
              <a:t>Concerns About </a:t>
            </a:r>
            <a:r>
              <a:rPr kumimoji="0" lang="en-US" altLang="en-US" sz="3200" b="1" i="0" u="sng" strike="noStrike" kern="1200" cap="none" spc="0" normalizeH="0" baseline="0" noProof="0">
                <a:ln>
                  <a:noFill/>
                </a:ln>
                <a:solidFill>
                  <a:srgbClr val="7030A0"/>
                </a:solidFill>
                <a:effectLst/>
                <a:uLnTx/>
                <a:uFillTx/>
                <a:latin typeface="Times New Roman" pitchFamily="18" charset="0"/>
                <a:ea typeface="+mn-ea"/>
                <a:cs typeface="+mn-cs"/>
              </a:rPr>
              <a:t>Stagflation</a:t>
            </a:r>
            <a:r>
              <a:rPr kumimoji="0" lang="en-US" altLang="en-US" sz="3200" b="1" i="0" u="none" strike="noStrike" kern="1200" cap="none" spc="0" normalizeH="0" baseline="0" noProof="0">
                <a:ln>
                  <a:noFill/>
                </a:ln>
                <a:solidFill>
                  <a:srgbClr val="7030A0"/>
                </a:solidFill>
                <a:effectLst/>
                <a:uLnTx/>
                <a:uFillTx/>
                <a:latin typeface="Times New Roman" pitchFamily="18" charset="0"/>
                <a:ea typeface="+mn-ea"/>
                <a:cs typeface="+mn-cs"/>
              </a:rPr>
              <a:t> are Rising</a:t>
            </a:r>
            <a:endParaRPr kumimoji="0" lang="en-US" altLang="en-US" sz="2000" b="1" i="0" u="none" strike="noStrike" kern="1200" cap="none" spc="0" normalizeH="0" baseline="0" noProof="0">
              <a:ln>
                <a:noFill/>
              </a:ln>
              <a:solidFill>
                <a:srgbClr val="7030A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5946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1959068053"/>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D1948DA-D22A-5F60-7023-C0093FC7216C}"/>
              </a:ext>
            </a:extLst>
          </p:cNvPr>
          <p:cNvSpPr txBox="1"/>
          <p:nvPr/>
        </p:nvSpPr>
        <p:spPr>
          <a:xfrm>
            <a:off x="8995061" y="2546146"/>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355189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2366378026"/>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979821"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75754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834389571"/>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9017054" y="2546146"/>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362548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3794386365"/>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9083841" y="2539241"/>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85905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1094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1549893301"/>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9016583" y="2539241"/>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404411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3392695869"/>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881463" y="2810794"/>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925171" y="2818701"/>
            <a:ext cx="1096248" cy="86455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925171" y="3259723"/>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524180" y="2908472"/>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9044773" y="2533795"/>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26399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3865818807"/>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908174" y="2805133"/>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903019" y="2789624"/>
            <a:ext cx="1131273" cy="92444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926742" y="3281342"/>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512149" y="2897346"/>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7824674" y="3762338"/>
            <a:ext cx="2211263"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(Focus on 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(Focus on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9016583" y="2528134"/>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63167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8ABB382D-C8E7-E964-CABF-B37128349A3A}"/>
              </a:ext>
            </a:extLst>
          </p:cNvPr>
          <p:cNvGraphicFramePr>
            <a:graphicFrameLocks noGrp="1" noChangeAspect="1"/>
          </p:cNvGraphicFramePr>
          <p:nvPr>
            <p:extLst>
              <p:ext uri="{D42A27DB-BD31-4B8C-83A1-F6EECF244321}">
                <p14:modId xmlns:p14="http://schemas.microsoft.com/office/powerpoint/2010/main" val="3398873097"/>
              </p:ext>
            </p:extLst>
          </p:nvPr>
        </p:nvGraphicFramePr>
        <p:xfrm>
          <a:off x="187533" y="203200"/>
          <a:ext cx="11759961" cy="6155346"/>
        </p:xfrm>
        <a:graphic>
          <a:graphicData uri="http://schemas.openxmlformats.org/drawingml/2006/chart">
            <c:chart xmlns:c="http://schemas.openxmlformats.org/drawingml/2006/chart" xmlns:r="http://schemas.openxmlformats.org/officeDocument/2006/relationships" r:id="rId2"/>
          </a:graphicData>
        </a:graphic>
      </p:graphicFrame>
      <p:cxnSp>
        <p:nvCxnSpPr>
          <p:cNvPr id="237571" name="Straight Connector 13">
            <a:extLst>
              <a:ext uri="{FF2B5EF4-FFF2-40B4-BE49-F238E27FC236}">
                <a16:creationId xmlns:a16="http://schemas.microsoft.com/office/drawing/2014/main" id="{EFD0A794-89A7-5272-C44C-A376464148D4}"/>
              </a:ext>
            </a:extLst>
          </p:cNvPr>
          <p:cNvCxnSpPr>
            <a:cxnSpLocks noChangeShapeType="1"/>
          </p:cNvCxnSpPr>
          <p:nvPr/>
        </p:nvCxnSpPr>
        <p:spPr bwMode="auto">
          <a:xfrm>
            <a:off x="1273323" y="3163392"/>
            <a:ext cx="9520015" cy="0"/>
          </a:xfrm>
          <a:prstGeom prst="line">
            <a:avLst/>
          </a:prstGeom>
          <a:noFill/>
          <a:ln w="57150" algn="ctr">
            <a:solidFill>
              <a:srgbClr val="FFC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7572" name="Text Box 4">
            <a:extLst>
              <a:ext uri="{FF2B5EF4-FFF2-40B4-BE49-F238E27FC236}">
                <a16:creationId xmlns:a16="http://schemas.microsoft.com/office/drawing/2014/main" id="{078A8911-192F-6AB4-6CC9-24605E7410DE}"/>
              </a:ext>
            </a:extLst>
          </p:cNvPr>
          <p:cNvSpPr txBox="1">
            <a:spLocks noChangeArrowheads="1"/>
          </p:cNvSpPr>
          <p:nvPr/>
        </p:nvSpPr>
        <p:spPr bwMode="auto">
          <a:xfrm>
            <a:off x="2874963" y="3163392"/>
            <a:ext cx="1412875" cy="461963"/>
          </a:xfrm>
          <a:prstGeom prst="rect">
            <a:avLst/>
          </a:prstGeom>
          <a:solidFill>
            <a:schemeClr val="bg1"/>
          </a:solidFill>
          <a:ln w="28575">
            <a:solidFill>
              <a:srgbClr val="FFC000"/>
            </a:solidFill>
            <a:miter lim="800000"/>
            <a:headEnd/>
            <a:tailEnd/>
          </a:ln>
        </p:spPr>
        <p:txBody>
          <a:bodyPr wrap="none">
            <a:spAutoFit/>
          </a:bodyPr>
          <a:lstStyle>
            <a:lvl1pPr>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algn="ctr">
              <a:spcBef>
                <a:spcPct val="0"/>
              </a:spcBef>
              <a:buFontTx/>
              <a:buNone/>
            </a:pPr>
            <a:r>
              <a:rPr lang="en-US" altLang="en-US" sz="1200" b="1">
                <a:solidFill>
                  <a:srgbClr val="FFC000"/>
                </a:solidFill>
                <a:latin typeface="Times New Roman" panose="02020603050405020304" pitchFamily="18" charset="0"/>
              </a:rPr>
              <a:t>Long Run Average</a:t>
            </a:r>
          </a:p>
          <a:p>
            <a:pPr algn="ctr">
              <a:spcBef>
                <a:spcPct val="0"/>
              </a:spcBef>
              <a:buFontTx/>
              <a:buNone/>
            </a:pPr>
            <a:r>
              <a:rPr lang="en-US" altLang="en-US" sz="1200">
                <a:solidFill>
                  <a:srgbClr val="FFC000"/>
                </a:solidFill>
                <a:latin typeface="Times New Roman" panose="02020603050405020304" pitchFamily="18" charset="0"/>
              </a:rPr>
              <a:t>5%</a:t>
            </a:r>
          </a:p>
        </p:txBody>
      </p:sp>
      <p:sp>
        <p:nvSpPr>
          <p:cNvPr id="237573" name="Text Box 4">
            <a:extLst>
              <a:ext uri="{FF2B5EF4-FFF2-40B4-BE49-F238E27FC236}">
                <a16:creationId xmlns:a16="http://schemas.microsoft.com/office/drawing/2014/main" id="{7ED23DAF-389C-CF44-633A-7EE9DB8CDA85}"/>
              </a:ext>
            </a:extLst>
          </p:cNvPr>
          <p:cNvSpPr txBox="1">
            <a:spLocks noChangeArrowheads="1"/>
          </p:cNvSpPr>
          <p:nvPr/>
        </p:nvSpPr>
        <p:spPr bwMode="auto">
          <a:xfrm>
            <a:off x="10508679" y="5010300"/>
            <a:ext cx="569318" cy="646331"/>
          </a:xfrm>
          <a:prstGeom prst="rect">
            <a:avLst/>
          </a:prstGeom>
          <a:solidFill>
            <a:schemeClr val="bg1"/>
          </a:solidFill>
          <a:ln w="28575">
            <a:solidFill>
              <a:srgbClr val="0070C0"/>
            </a:solidFill>
            <a:miter lim="800000"/>
            <a:headEnd/>
            <a:tailEnd/>
          </a:ln>
        </p:spPr>
        <p:txBody>
          <a:bodyPr wrap="square">
            <a:spAutoFit/>
          </a:bodyPr>
          <a:lstStyle>
            <a:lvl1pPr>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algn="ctr">
              <a:spcBef>
                <a:spcPct val="0"/>
              </a:spcBef>
              <a:buFontTx/>
              <a:buNone/>
            </a:pPr>
            <a:r>
              <a:rPr lang="en-US" altLang="en-US" sz="1200">
                <a:solidFill>
                  <a:srgbClr val="0070C0"/>
                </a:solidFill>
                <a:latin typeface="Times New Roman" panose="02020603050405020304" pitchFamily="18" charset="0"/>
              </a:rPr>
              <a:t>April 2025</a:t>
            </a:r>
          </a:p>
          <a:p>
            <a:pPr algn="ctr">
              <a:spcBef>
                <a:spcPct val="0"/>
              </a:spcBef>
              <a:buFontTx/>
              <a:buNone/>
            </a:pPr>
            <a:r>
              <a:rPr lang="en-US" altLang="en-US" sz="1200">
                <a:solidFill>
                  <a:srgbClr val="0070C0"/>
                </a:solidFill>
                <a:latin typeface="Times New Roman" panose="02020603050405020304" pitchFamily="18" charset="0"/>
              </a:rPr>
              <a:t>-0.8%</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0" cap="none" spc="0" normalizeH="0" baseline="0" noProof="0">
                <a:ln>
                  <a:noFill/>
                </a:ln>
                <a:solidFill>
                  <a:srgbClr val="193061"/>
                </a:solidFill>
                <a:effectLst/>
                <a:uLnTx/>
                <a:uFillTx/>
                <a:latin typeface="Century Gothic" panose="020F0302020204030204"/>
                <a:ea typeface="+mj-ea"/>
                <a:cs typeface="+mj-cs"/>
              </a:rPr>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extLst>
              <p:ext uri="{D42A27DB-BD31-4B8C-83A1-F6EECF244321}">
                <p14:modId xmlns:p14="http://schemas.microsoft.com/office/powerpoint/2010/main" val="768775634"/>
              </p:ext>
            </p:extLst>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0924985" y="4238637"/>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4.8%</a:t>
            </a: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7.0%</a:t>
            </a:r>
          </a:p>
        </p:txBody>
      </p:sp>
      <p:sp>
        <p:nvSpPr>
          <p:cNvPr id="2" name="Text Box 4">
            <a:extLst>
              <a:ext uri="{FF2B5EF4-FFF2-40B4-BE49-F238E27FC236}">
                <a16:creationId xmlns:a16="http://schemas.microsoft.com/office/drawing/2014/main" id="{84BB575A-45B0-90AD-87EC-9319BECF75D1}"/>
              </a:ext>
            </a:extLst>
          </p:cNvPr>
          <p:cNvSpPr txBox="1">
            <a:spLocks noChangeArrowheads="1"/>
          </p:cNvSpPr>
          <p:nvPr/>
        </p:nvSpPr>
        <p:spPr bwMode="auto">
          <a:xfrm>
            <a:off x="9882903" y="1179760"/>
            <a:ext cx="640555" cy="276999"/>
          </a:xfrm>
          <a:prstGeom prst="rect">
            <a:avLst/>
          </a:prstGeom>
          <a:solidFill>
            <a:schemeClr val="bg1"/>
          </a:solidFill>
          <a:ln w="28575">
            <a:solidFill>
              <a:schemeClr val="tx1"/>
            </a:solid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19.1%</a:t>
            </a: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AD34A14F-57A0-402B-B3DD-B06C84F47B88}"/>
              </a:ext>
            </a:extLst>
          </p:cNvPr>
          <p:cNvGraphicFramePr>
            <a:graphicFrameLocks noChangeAspect="1"/>
          </p:cNvGraphicFramePr>
          <p:nvPr>
            <p:extLst>
              <p:ext uri="{D42A27DB-BD31-4B8C-83A1-F6EECF244321}">
                <p14:modId xmlns:p14="http://schemas.microsoft.com/office/powerpoint/2010/main" val="2255503096"/>
              </p:ext>
            </p:extLst>
          </p:nvPr>
        </p:nvGraphicFramePr>
        <p:xfrm>
          <a:off x="336430" y="190259"/>
          <a:ext cx="11464506" cy="611070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4">
            <a:extLst>
              <a:ext uri="{FF2B5EF4-FFF2-40B4-BE49-F238E27FC236}">
                <a16:creationId xmlns:a16="http://schemas.microsoft.com/office/drawing/2014/main" id="{9E3AA17F-CED6-F389-2CEE-DBC4DDE14747}"/>
              </a:ext>
            </a:extLst>
          </p:cNvPr>
          <p:cNvSpPr txBox="1">
            <a:spLocks noChangeArrowheads="1"/>
          </p:cNvSpPr>
          <p:nvPr/>
        </p:nvSpPr>
        <p:spPr bwMode="auto">
          <a:xfrm>
            <a:off x="10964977" y="2783946"/>
            <a:ext cx="1145513" cy="461665"/>
          </a:xfrm>
          <a:prstGeom prst="rect">
            <a:avLst/>
          </a:prstGeom>
          <a:solidFill>
            <a:schemeClr val="bg1"/>
          </a:solidFill>
          <a:ln w="28575">
            <a:solidFill>
              <a:srgbClr val="FF0000"/>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April 2025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3.6%</a:t>
            </a:r>
          </a:p>
        </p:txBody>
      </p:sp>
      <p:sp>
        <p:nvSpPr>
          <p:cNvPr id="3" name="Line 5">
            <a:extLst>
              <a:ext uri="{FF2B5EF4-FFF2-40B4-BE49-F238E27FC236}">
                <a16:creationId xmlns:a16="http://schemas.microsoft.com/office/drawing/2014/main" id="{CB73B5F2-36BC-3D81-8E3C-DD5E3975C748}"/>
              </a:ext>
            </a:extLst>
          </p:cNvPr>
          <p:cNvSpPr>
            <a:spLocks noChangeShapeType="1"/>
          </p:cNvSpPr>
          <p:nvPr/>
        </p:nvSpPr>
        <p:spPr bwMode="auto">
          <a:xfrm flipH="1">
            <a:off x="10506973" y="3109564"/>
            <a:ext cx="432243" cy="31943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 Box 4">
            <a:extLst>
              <a:ext uri="{FF2B5EF4-FFF2-40B4-BE49-F238E27FC236}">
                <a16:creationId xmlns:a16="http://schemas.microsoft.com/office/drawing/2014/main" id="{F5305616-5A75-E11E-36E2-150363287B5F}"/>
              </a:ext>
            </a:extLst>
          </p:cNvPr>
          <p:cNvSpPr txBox="1">
            <a:spLocks noChangeArrowheads="1"/>
          </p:cNvSpPr>
          <p:nvPr/>
        </p:nvSpPr>
        <p:spPr bwMode="auto">
          <a:xfrm>
            <a:off x="6179889" y="245004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5.7%</a:t>
            </a:r>
          </a:p>
        </p:txBody>
      </p:sp>
    </p:spTree>
    <p:extLst>
      <p:ext uri="{BB962C8B-B14F-4D97-AF65-F5344CB8AC3E}">
        <p14:creationId xmlns:p14="http://schemas.microsoft.com/office/powerpoint/2010/main" val="16976854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A6B3BAA3-A33C-4834-1F89-1C9CD50DF425}"/>
              </a:ext>
            </a:extLst>
          </p:cNvPr>
          <p:cNvGraphicFramePr>
            <a:graphicFrameLocks noChangeAspect="1"/>
          </p:cNvGraphicFramePr>
          <p:nvPr/>
        </p:nvGraphicFramePr>
        <p:xfrm>
          <a:off x="457198" y="174170"/>
          <a:ext cx="11569339" cy="6043749"/>
        </p:xfrm>
        <a:graphic>
          <a:graphicData uri="http://schemas.openxmlformats.org/drawingml/2006/chart">
            <c:chart xmlns:c="http://schemas.openxmlformats.org/drawingml/2006/chart" xmlns:r="http://schemas.openxmlformats.org/officeDocument/2006/relationships" r:id="rId3"/>
          </a:graphicData>
        </a:graphic>
      </p:graphicFrame>
      <p:sp>
        <p:nvSpPr>
          <p:cNvPr id="3" name="Line 5">
            <a:extLst>
              <a:ext uri="{FF2B5EF4-FFF2-40B4-BE49-F238E27FC236}">
                <a16:creationId xmlns:a16="http://schemas.microsoft.com/office/drawing/2014/main" id="{E8A32E9C-AD97-A5E8-4A7E-D844BA4C2F43}"/>
              </a:ext>
            </a:extLst>
          </p:cNvPr>
          <p:cNvSpPr>
            <a:spLocks noChangeShapeType="1"/>
          </p:cNvSpPr>
          <p:nvPr/>
        </p:nvSpPr>
        <p:spPr bwMode="auto">
          <a:xfrm flipH="1" flipV="1">
            <a:off x="10901081" y="2052919"/>
            <a:ext cx="452718" cy="3585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a:extLst>
              <a:ext uri="{FF2B5EF4-FFF2-40B4-BE49-F238E27FC236}">
                <a16:creationId xmlns:a16="http://schemas.microsoft.com/office/drawing/2014/main" id="{1F677EBD-34A6-D8FA-CA45-5D9704A8EA2C}"/>
              </a:ext>
            </a:extLst>
          </p:cNvPr>
          <p:cNvSpPr>
            <a:spLocks noGrp="1"/>
          </p:cNvSpPr>
          <p:nvPr>
            <p:ph type="sldNum" sz="quarter" idx="12"/>
          </p:nvPr>
        </p:nvSpPr>
        <p:spPr/>
        <p:txBody>
          <a:bodyPr/>
          <a:lstStyle/>
          <a:p>
            <a:fld id="{FF5067B8-9913-441F-BE51-750F5AFBA1BE}" type="slidenum">
              <a:rPr lang="en-US" smtClean="0"/>
              <a:t>26</a:t>
            </a:fld>
            <a:endParaRPr lang="en-US"/>
          </a:p>
        </p:txBody>
      </p:sp>
    </p:spTree>
    <p:extLst>
      <p:ext uri="{BB962C8B-B14F-4D97-AF65-F5344CB8AC3E}">
        <p14:creationId xmlns:p14="http://schemas.microsoft.com/office/powerpoint/2010/main" val="253551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A6B3BAA3-A33C-4834-1F89-1C9CD50DF425}"/>
              </a:ext>
            </a:extLst>
          </p:cNvPr>
          <p:cNvGraphicFramePr>
            <a:graphicFrameLocks noChangeAspect="1"/>
          </p:cNvGraphicFramePr>
          <p:nvPr/>
        </p:nvGraphicFramePr>
        <p:xfrm>
          <a:off x="457198" y="174170"/>
          <a:ext cx="11569339" cy="6043749"/>
        </p:xfrm>
        <a:graphic>
          <a:graphicData uri="http://schemas.openxmlformats.org/drawingml/2006/chart">
            <c:chart xmlns:c="http://schemas.openxmlformats.org/drawingml/2006/chart" xmlns:r="http://schemas.openxmlformats.org/officeDocument/2006/relationships" r:id="rId3"/>
          </a:graphicData>
        </a:graphic>
      </p:graphicFrame>
      <p:sp>
        <p:nvSpPr>
          <p:cNvPr id="3" name="Line 5">
            <a:extLst>
              <a:ext uri="{FF2B5EF4-FFF2-40B4-BE49-F238E27FC236}">
                <a16:creationId xmlns:a16="http://schemas.microsoft.com/office/drawing/2014/main" id="{E8A32E9C-AD97-A5E8-4A7E-D844BA4C2F43}"/>
              </a:ext>
            </a:extLst>
          </p:cNvPr>
          <p:cNvSpPr>
            <a:spLocks noChangeShapeType="1"/>
          </p:cNvSpPr>
          <p:nvPr/>
        </p:nvSpPr>
        <p:spPr bwMode="auto">
          <a:xfrm flipH="1" flipV="1">
            <a:off x="10901081" y="2052919"/>
            <a:ext cx="452718" cy="3585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Slide Number Placeholder 4">
            <a:extLst>
              <a:ext uri="{FF2B5EF4-FFF2-40B4-BE49-F238E27FC236}">
                <a16:creationId xmlns:a16="http://schemas.microsoft.com/office/drawing/2014/main" id="{1F677EBD-34A6-D8FA-CA45-5D9704A8EA2C}"/>
              </a:ext>
            </a:extLst>
          </p:cNvPr>
          <p:cNvSpPr>
            <a:spLocks noGrp="1"/>
          </p:cNvSpPr>
          <p:nvPr>
            <p:ph type="sldNum" sz="quarter" idx="12"/>
          </p:nvPr>
        </p:nvSpPr>
        <p:spPr/>
        <p:txBody>
          <a:bodyPr/>
          <a:lstStyle/>
          <a:p>
            <a:fld id="{FF5067B8-9913-441F-BE51-750F5AFBA1BE}" type="slidenum">
              <a:rPr lang="en-US" smtClean="0"/>
              <a:t>27</a:t>
            </a:fld>
            <a:endParaRPr lang="en-US"/>
          </a:p>
        </p:txBody>
      </p:sp>
      <p:sp>
        <p:nvSpPr>
          <p:cNvPr id="6" name="TextBox 5">
            <a:extLst>
              <a:ext uri="{FF2B5EF4-FFF2-40B4-BE49-F238E27FC236}">
                <a16:creationId xmlns:a16="http://schemas.microsoft.com/office/drawing/2014/main" id="{222E67DE-501F-DC21-2586-F44D6BF17845}"/>
              </a:ext>
            </a:extLst>
          </p:cNvPr>
          <p:cNvSpPr txBox="1"/>
          <p:nvPr/>
        </p:nvSpPr>
        <p:spPr>
          <a:xfrm>
            <a:off x="5183072" y="2940168"/>
            <a:ext cx="2416046" cy="1200329"/>
          </a:xfrm>
          <a:prstGeom prst="rect">
            <a:avLst/>
          </a:prstGeom>
          <a:solidFill>
            <a:schemeClr val="bg1"/>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Sales Forecast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2024: 15.8 million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2025: 16.3 million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2026: 16.6 million (2%)</a:t>
            </a:r>
          </a:p>
        </p:txBody>
      </p:sp>
    </p:spTree>
    <p:extLst>
      <p:ext uri="{BB962C8B-B14F-4D97-AF65-F5344CB8AC3E}">
        <p14:creationId xmlns:p14="http://schemas.microsoft.com/office/powerpoint/2010/main" val="45289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472081" y="4441055"/>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a:ea typeface="+mn-ea"/>
                <a:cs typeface="+mn-cs"/>
              </a:rPr>
              <a:t>0.3%</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a:t>Vehicle Prices are Rising</a:t>
            </a:r>
          </a:p>
        </p:txBody>
      </p:sp>
      <p:sp>
        <p:nvSpPr>
          <p:cNvPr id="3" name="Slide Number Placeholder 2">
            <a:extLst>
              <a:ext uri="{FF2B5EF4-FFF2-40B4-BE49-F238E27FC236}">
                <a16:creationId xmlns:a16="http://schemas.microsoft.com/office/drawing/2014/main" id="{FB2D5F48-F751-4E5C-BE67-6464574D49F2}"/>
              </a:ext>
            </a:extLst>
          </p:cNvPr>
          <p:cNvSpPr>
            <a:spLocks noGrp="1"/>
          </p:cNvSpPr>
          <p:nvPr>
            <p:ph type="sldNum" sz="quarter" idx="12"/>
          </p:nvPr>
        </p:nvSpPr>
        <p:spPr/>
        <p:txBody>
          <a:bodyPr/>
          <a:lstStyle/>
          <a:p>
            <a:fld id="{FF5067B8-9913-441F-BE51-750F5AFBA1BE}" type="slidenum">
              <a:rPr lang="en-US" smtClean="0"/>
              <a:t>28</a:t>
            </a:fld>
            <a:endParaRPr lang="en-US"/>
          </a:p>
        </p:txBody>
      </p:sp>
    </p:spTree>
    <p:extLst>
      <p:ext uri="{BB962C8B-B14F-4D97-AF65-F5344CB8AC3E}">
        <p14:creationId xmlns:p14="http://schemas.microsoft.com/office/powerpoint/2010/main" val="419352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a:ea typeface="+mn-ea"/>
                <a:cs typeface="+mn-cs"/>
              </a:rPr>
              <a:t>0.3%</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393745" y="4462839"/>
            <a:ext cx="601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a:solidFill>
                  <a:srgbClr val="FF0000"/>
                </a:solidFill>
                <a:latin typeface="Arial"/>
              </a:rPr>
              <a:t>1.5</a:t>
            </a:r>
            <a:r>
              <a:rPr kumimoji="0" lang="en-US" sz="1400" b="1" i="0" u="none" strike="noStrike" kern="1200" cap="none" spc="0" normalizeH="0" baseline="0" noProof="0">
                <a:ln>
                  <a:noFill/>
                </a:ln>
                <a:solidFill>
                  <a:srgbClr val="FF0000"/>
                </a:solidFill>
                <a:effectLst/>
                <a:uLnTx/>
                <a:uFillTx/>
                <a:latin typeface="Arial"/>
                <a:ea typeface="+mn-ea"/>
                <a:cs typeface="+mn-cs"/>
              </a:rPr>
              <a:t>%</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a:t>Vehicle Prices are Rising</a:t>
            </a:r>
          </a:p>
        </p:txBody>
      </p:sp>
      <p:sp>
        <p:nvSpPr>
          <p:cNvPr id="11" name="Slide Number Placeholder 10">
            <a:extLst>
              <a:ext uri="{FF2B5EF4-FFF2-40B4-BE49-F238E27FC236}">
                <a16:creationId xmlns:a16="http://schemas.microsoft.com/office/drawing/2014/main" id="{A7E88823-DDAA-B474-7247-E4876F7DC55E}"/>
              </a:ext>
            </a:extLst>
          </p:cNvPr>
          <p:cNvSpPr>
            <a:spLocks noGrp="1"/>
          </p:cNvSpPr>
          <p:nvPr>
            <p:ph type="sldNum" sz="quarter" idx="12"/>
          </p:nvPr>
        </p:nvSpPr>
        <p:spPr/>
        <p:txBody>
          <a:bodyPr/>
          <a:lstStyle/>
          <a:p>
            <a:fld id="{FF5067B8-9913-441F-BE51-750F5AFBA1BE}" type="slidenum">
              <a:rPr lang="en-US" smtClean="0"/>
              <a:t>29</a:t>
            </a:fld>
            <a:endParaRPr lang="en-US"/>
          </a:p>
        </p:txBody>
      </p:sp>
    </p:spTree>
    <p:extLst>
      <p:ext uri="{BB962C8B-B14F-4D97-AF65-F5344CB8AC3E}">
        <p14:creationId xmlns:p14="http://schemas.microsoft.com/office/powerpoint/2010/main" val="122598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endPar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0260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a:ea typeface="+mn-ea"/>
                <a:cs typeface="+mn-cs"/>
              </a:rPr>
              <a:t>0.3%</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393745" y="4462839"/>
            <a:ext cx="601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a:solidFill>
                  <a:srgbClr val="FF0000"/>
                </a:solidFill>
                <a:latin typeface="Arial"/>
              </a:rPr>
              <a:t>1.5</a:t>
            </a:r>
            <a:r>
              <a:rPr kumimoji="0" lang="en-US" sz="1400" b="1" i="0" u="none" strike="noStrike" kern="1200" cap="none" spc="0" normalizeH="0" baseline="0" noProof="0">
                <a:ln>
                  <a:noFill/>
                </a:ln>
                <a:solidFill>
                  <a:srgbClr val="FF0000"/>
                </a:solidFill>
                <a:effectLst/>
                <a:uLnTx/>
                <a:uFillTx/>
                <a:latin typeface="Arial"/>
                <a:ea typeface="+mn-ea"/>
                <a:cs typeface="+mn-cs"/>
              </a:rPr>
              <a:t>%</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a:t>Vehicle Prices are Rising</a:t>
            </a:r>
          </a:p>
        </p:txBody>
      </p:sp>
      <p:sp>
        <p:nvSpPr>
          <p:cNvPr id="2" name="TextBox 1">
            <a:extLst>
              <a:ext uri="{FF2B5EF4-FFF2-40B4-BE49-F238E27FC236}">
                <a16:creationId xmlns:a16="http://schemas.microsoft.com/office/drawing/2014/main" id="{A41AB855-F554-6356-5117-F30AD2007F0D}"/>
              </a:ext>
            </a:extLst>
          </p:cNvPr>
          <p:cNvSpPr txBox="1"/>
          <p:nvPr/>
        </p:nvSpPr>
        <p:spPr>
          <a:xfrm>
            <a:off x="5921831" y="5396725"/>
            <a:ext cx="2427367" cy="523220"/>
          </a:xfrm>
          <a:prstGeom prst="rect">
            <a:avLst/>
          </a:prstGeom>
          <a:solidFill>
            <a:schemeClr val="bg1"/>
          </a:solidFill>
          <a:ln w="28575">
            <a:solidFill>
              <a:srgbClr val="7030A0"/>
            </a:solidFill>
          </a:ln>
        </p:spPr>
        <p:txBody>
          <a:bodyPr wrap="square" rtlCol="0">
            <a:spAutoFit/>
          </a:bodyPr>
          <a:lstStyle/>
          <a:p>
            <a:pPr marL="342900" marR="0" lvl="0" indent="-342900" algn="l" defTabSz="121917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1400" b="0" i="0" u="none" strike="noStrike" kern="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Increase loan charge-offs</a:t>
            </a:r>
          </a:p>
          <a:p>
            <a:pPr marL="342900" marR="0" lvl="0" indent="-342900" algn="l" defTabSz="121917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US" sz="1400" b="0" i="0" u="none" strike="noStrike" kern="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sym typeface="Arial"/>
              </a:rPr>
              <a:t>Decrease trade-in values</a:t>
            </a:r>
          </a:p>
        </p:txBody>
      </p:sp>
      <p:cxnSp>
        <p:nvCxnSpPr>
          <p:cNvPr id="9" name="Straight Arrow Connector 8">
            <a:extLst>
              <a:ext uri="{FF2B5EF4-FFF2-40B4-BE49-F238E27FC236}">
                <a16:creationId xmlns:a16="http://schemas.microsoft.com/office/drawing/2014/main" id="{417CA6B0-713F-E2BE-E1D8-A3832517C943}"/>
              </a:ext>
            </a:extLst>
          </p:cNvPr>
          <p:cNvCxnSpPr>
            <a:cxnSpLocks/>
          </p:cNvCxnSpPr>
          <p:nvPr/>
        </p:nvCxnSpPr>
        <p:spPr>
          <a:xfrm>
            <a:off x="8349198" y="5677989"/>
            <a:ext cx="542253"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A7E88823-DDAA-B474-7247-E4876F7DC55E}"/>
              </a:ext>
            </a:extLst>
          </p:cNvPr>
          <p:cNvSpPr>
            <a:spLocks noGrp="1"/>
          </p:cNvSpPr>
          <p:nvPr>
            <p:ph type="sldNum" sz="quarter" idx="12"/>
          </p:nvPr>
        </p:nvSpPr>
        <p:spPr/>
        <p:txBody>
          <a:bodyPr/>
          <a:lstStyle/>
          <a:p>
            <a:fld id="{FF5067B8-9913-441F-BE51-750F5AFBA1BE}" type="slidenum">
              <a:rPr lang="en-US" smtClean="0"/>
              <a:t>30</a:t>
            </a:fld>
            <a:endParaRPr lang="en-US"/>
          </a:p>
        </p:txBody>
      </p:sp>
    </p:spTree>
    <p:extLst>
      <p:ext uri="{BB962C8B-B14F-4D97-AF65-F5344CB8AC3E}">
        <p14:creationId xmlns:p14="http://schemas.microsoft.com/office/powerpoint/2010/main" val="67124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2D5F48-F751-4E5C-BE67-6464574D49F2}"/>
              </a:ext>
            </a:extLst>
          </p:cNvPr>
          <p:cNvSpPr>
            <a:spLocks noGrp="1"/>
          </p:cNvSpPr>
          <p:nvPr>
            <p:ph type="sldNum" sz="quarter" idx="12"/>
          </p:nvPr>
        </p:nvSpPr>
        <p:spPr/>
        <p:txBody>
          <a:bodyPr/>
          <a:lstStyle/>
          <a:p>
            <a:fld id="{FF5067B8-9913-441F-BE51-750F5AFBA1BE}" type="slidenum">
              <a:rPr lang="en-US" smtClean="0"/>
              <a:t>31</a:t>
            </a:fld>
            <a:endParaRPr lang="en-US"/>
          </a:p>
        </p:txBody>
      </p:sp>
      <p:graphicFrame>
        <p:nvGraphicFramePr>
          <p:cNvPr id="11" name="Object 1">
            <a:extLst>
              <a:ext uri="{FF2B5EF4-FFF2-40B4-BE49-F238E27FC236}">
                <a16:creationId xmlns:a16="http://schemas.microsoft.com/office/drawing/2014/main" id="{FE748A3F-9D9E-3C34-94CE-E410144065F3}"/>
              </a:ext>
            </a:extLst>
          </p:cNvPr>
          <p:cNvGraphicFramePr>
            <a:graphicFrameLocks noChangeAspect="1"/>
          </p:cNvGraphicFramePr>
          <p:nvPr>
            <p:extLst>
              <p:ext uri="{D42A27DB-BD31-4B8C-83A1-F6EECF244321}">
                <p14:modId xmlns:p14="http://schemas.microsoft.com/office/powerpoint/2010/main" val="404839081"/>
              </p:ext>
            </p:extLst>
          </p:nvPr>
        </p:nvGraphicFramePr>
        <p:xfrm>
          <a:off x="90513" y="136525"/>
          <a:ext cx="11942991" cy="6191123"/>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Arrow Connector 13">
            <a:extLst>
              <a:ext uri="{FF2B5EF4-FFF2-40B4-BE49-F238E27FC236}">
                <a16:creationId xmlns:a16="http://schemas.microsoft.com/office/drawing/2014/main" id="{EF21ABCD-4119-0E06-D853-935CD78343C4}"/>
              </a:ext>
            </a:extLst>
          </p:cNvPr>
          <p:cNvCxnSpPr>
            <a:cxnSpLocks/>
          </p:cNvCxnSpPr>
          <p:nvPr/>
        </p:nvCxnSpPr>
        <p:spPr>
          <a:xfrm flipH="1" flipV="1">
            <a:off x="10711577" y="4187952"/>
            <a:ext cx="558510" cy="2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
            <a:extLst>
              <a:ext uri="{FF2B5EF4-FFF2-40B4-BE49-F238E27FC236}">
                <a16:creationId xmlns:a16="http://schemas.microsoft.com/office/drawing/2014/main" id="{1E994ACB-00BF-C859-AEF4-F6B13B25A7BA}"/>
              </a:ext>
            </a:extLst>
          </p:cNvPr>
          <p:cNvSpPr txBox="1"/>
          <p:nvPr/>
        </p:nvSpPr>
        <p:spPr>
          <a:xfrm>
            <a:off x="4885663" y="2862754"/>
            <a:ext cx="960519" cy="738664"/>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Arial"/>
                <a:ea typeface="+mn-ea"/>
                <a:cs typeface="+mn-cs"/>
              </a:rPr>
              <a:t>5.0%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a:solidFill>
                  <a:srgbClr val="FFC000"/>
                </a:solidFill>
                <a:latin typeface="Arial"/>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a:solidFill>
                  <a:srgbClr val="FFC000"/>
                </a:solidFill>
                <a:latin typeface="Arial"/>
              </a:rPr>
              <a:t> Average</a:t>
            </a:r>
            <a:endParaRPr kumimoji="0" lang="en-US" sz="1400" b="0" i="0" u="none" strike="noStrike" kern="1200" cap="none" spc="0" normalizeH="0" baseline="0" noProof="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406011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2D5F48-F751-4E5C-BE67-6464574D49F2}"/>
              </a:ext>
            </a:extLst>
          </p:cNvPr>
          <p:cNvSpPr>
            <a:spLocks noGrp="1"/>
          </p:cNvSpPr>
          <p:nvPr>
            <p:ph type="sldNum" sz="quarter" idx="12"/>
          </p:nvPr>
        </p:nvSpPr>
        <p:spPr/>
        <p:txBody>
          <a:bodyPr/>
          <a:lstStyle/>
          <a:p>
            <a:fld id="{FF5067B8-9913-441F-BE51-750F5AFBA1BE}" type="slidenum">
              <a:rPr lang="en-US" smtClean="0"/>
              <a:t>32</a:t>
            </a:fld>
            <a:endParaRPr lang="en-US"/>
          </a:p>
        </p:txBody>
      </p:sp>
      <p:graphicFrame>
        <p:nvGraphicFramePr>
          <p:cNvPr id="11" name="Object 1">
            <a:extLst>
              <a:ext uri="{FF2B5EF4-FFF2-40B4-BE49-F238E27FC236}">
                <a16:creationId xmlns:a16="http://schemas.microsoft.com/office/drawing/2014/main" id="{FE748A3F-9D9E-3C34-94CE-E410144065F3}"/>
              </a:ext>
            </a:extLst>
          </p:cNvPr>
          <p:cNvGraphicFramePr>
            <a:graphicFrameLocks noChangeAspect="1"/>
          </p:cNvGraphicFramePr>
          <p:nvPr>
            <p:extLst>
              <p:ext uri="{D42A27DB-BD31-4B8C-83A1-F6EECF244321}">
                <p14:modId xmlns:p14="http://schemas.microsoft.com/office/powerpoint/2010/main" val="3272118817"/>
              </p:ext>
            </p:extLst>
          </p:nvPr>
        </p:nvGraphicFramePr>
        <p:xfrm>
          <a:off x="90513" y="136525"/>
          <a:ext cx="11942991" cy="6191123"/>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Arrow Connector 13">
            <a:extLst>
              <a:ext uri="{FF2B5EF4-FFF2-40B4-BE49-F238E27FC236}">
                <a16:creationId xmlns:a16="http://schemas.microsoft.com/office/drawing/2014/main" id="{EF21ABCD-4119-0E06-D853-935CD78343C4}"/>
              </a:ext>
            </a:extLst>
          </p:cNvPr>
          <p:cNvCxnSpPr>
            <a:cxnSpLocks/>
          </p:cNvCxnSpPr>
          <p:nvPr/>
        </p:nvCxnSpPr>
        <p:spPr>
          <a:xfrm flipH="1">
            <a:off x="10711577" y="4386534"/>
            <a:ext cx="558510" cy="1371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
            <a:extLst>
              <a:ext uri="{FF2B5EF4-FFF2-40B4-BE49-F238E27FC236}">
                <a16:creationId xmlns:a16="http://schemas.microsoft.com/office/drawing/2014/main" id="{1E994ACB-00BF-C859-AEF4-F6B13B25A7BA}"/>
              </a:ext>
            </a:extLst>
          </p:cNvPr>
          <p:cNvSpPr txBox="1"/>
          <p:nvPr/>
        </p:nvSpPr>
        <p:spPr>
          <a:xfrm>
            <a:off x="5301300" y="2690336"/>
            <a:ext cx="960519" cy="738664"/>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Arial"/>
                <a:ea typeface="+mn-ea"/>
                <a:cs typeface="+mn-cs"/>
              </a:rPr>
              <a:t>7.7%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a:solidFill>
                  <a:srgbClr val="FFC000"/>
                </a:solidFill>
                <a:latin typeface="Arial"/>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a:solidFill>
                  <a:srgbClr val="FFC000"/>
                </a:solidFill>
                <a:latin typeface="Arial"/>
              </a:rPr>
              <a:t> Average</a:t>
            </a:r>
            <a:endParaRPr kumimoji="0" lang="en-US" sz="1400" b="0" i="0" u="none" strike="noStrike" kern="1200" cap="none" spc="0" normalizeH="0" baseline="0" noProof="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207233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1140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994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6362AC24-450E-5FE7-5F54-75157793C1BF}"/>
              </a:ext>
            </a:extLst>
          </p:cNvPr>
          <p:cNvSpPr txBox="1"/>
          <p:nvPr/>
        </p:nvSpPr>
        <p:spPr>
          <a:xfrm>
            <a:off x="1202889" y="3746949"/>
            <a:ext cx="7317266"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2634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6362AC24-450E-5FE7-5F54-75157793C1BF}"/>
              </a:ext>
            </a:extLst>
          </p:cNvPr>
          <p:cNvSpPr txBox="1"/>
          <p:nvPr/>
        </p:nvSpPr>
        <p:spPr>
          <a:xfrm>
            <a:off x="1202889" y="3746949"/>
            <a:ext cx="7317266"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Worsening Trade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685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6362AC24-450E-5FE7-5F54-75157793C1BF}"/>
              </a:ext>
            </a:extLst>
          </p:cNvPr>
          <p:cNvSpPr txBox="1"/>
          <p:nvPr/>
        </p:nvSpPr>
        <p:spPr>
          <a:xfrm>
            <a:off x="1202889" y="3746949"/>
            <a:ext cx="7317266"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Worsening Trade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8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6362AC24-450E-5FE7-5F54-75157793C1BF}"/>
              </a:ext>
            </a:extLst>
          </p:cNvPr>
          <p:cNvSpPr txBox="1"/>
          <p:nvPr/>
        </p:nvSpPr>
        <p:spPr>
          <a:xfrm>
            <a:off x="1202889" y="3746949"/>
            <a:ext cx="7317266"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Worsening Trade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1636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6362AC24-450E-5FE7-5F54-75157793C1BF}"/>
              </a:ext>
            </a:extLst>
          </p:cNvPr>
          <p:cNvSpPr txBox="1"/>
          <p:nvPr/>
        </p:nvSpPr>
        <p:spPr>
          <a:xfrm>
            <a:off x="1202889" y="3746949"/>
            <a:ext cx="7317266"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Worsening Trade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 </a:t>
            </a:r>
            <a:r>
              <a:rPr lang="en-US" sz="2000">
                <a:solidFill>
                  <a:srgbClr val="0070C0"/>
                </a:solidFill>
                <a:latin typeface="Times New Roman" panose="02020603050405020304" pitchFamily="18" charset="0"/>
                <a:cs typeface="Times New Roman" panose="02020603050405020304" pitchFamily="18" charset="0"/>
              </a:rPr>
              <a:t>&amp;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Israel/Iran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549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14155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6362AC24-450E-5FE7-5F54-75157793C1BF}"/>
              </a:ext>
            </a:extLst>
          </p:cNvPr>
          <p:cNvSpPr txBox="1"/>
          <p:nvPr/>
        </p:nvSpPr>
        <p:spPr>
          <a:xfrm>
            <a:off x="1202889" y="3746949"/>
            <a:ext cx="7317266"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Worsening Trade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 </a:t>
            </a:r>
            <a:r>
              <a:rPr lang="en-US" sz="2000">
                <a:solidFill>
                  <a:srgbClr val="0070C0"/>
                </a:solidFill>
                <a:latin typeface="Times New Roman" panose="02020603050405020304" pitchFamily="18" charset="0"/>
                <a:cs typeface="Times New Roman" panose="02020603050405020304" pitchFamily="18" charset="0"/>
              </a:rPr>
              <a:t>&amp;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Israel/Iran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415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a:t>Economic Growth Below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2.0%</a:t>
            </a: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54BB479-7AD0-E117-8942-DF48014D6812}"/>
              </a:ext>
            </a:extLst>
          </p:cNvPr>
          <p:cNvSpPr txBox="1"/>
          <p:nvPr/>
        </p:nvSpPr>
        <p:spPr>
          <a:xfrm>
            <a:off x="8671561" y="5022158"/>
            <a:ext cx="3451858" cy="648632"/>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Trade war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 of Monetary Policy</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Slower Labor Force Growth</a:t>
            </a:r>
            <a:endParaRPr kumimoji="0" 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1">
            <a:extLst>
              <a:ext uri="{FF2B5EF4-FFF2-40B4-BE49-F238E27FC236}">
                <a16:creationId xmlns:a16="http://schemas.microsoft.com/office/drawing/2014/main" id="{6362AC24-450E-5FE7-5F54-75157793C1BF}"/>
              </a:ext>
            </a:extLst>
          </p:cNvPr>
          <p:cNvSpPr txBox="1"/>
          <p:nvPr/>
        </p:nvSpPr>
        <p:spPr>
          <a:xfrm>
            <a:off x="358922" y="3746949"/>
            <a:ext cx="9391882" cy="2301838"/>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Worsening Trade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war </a:t>
            </a:r>
            <a:r>
              <a:rPr lang="en-US" sz="2000">
                <a:solidFill>
                  <a:srgbClr val="0070C0"/>
                </a:solidFill>
                <a:latin typeface="Times New Roman" panose="02020603050405020304" pitchFamily="18" charset="0"/>
                <a:cs typeface="Times New Roman" panose="02020603050405020304" pitchFamily="18" charset="0"/>
              </a:rPr>
              <a:t>&amp;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Israel/Iran war</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Lower-quality office property:</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en-US" altLang="en-US" sz="2000" i="0">
                <a:solidFill>
                  <a:srgbClr val="0070C0"/>
                </a:solidFill>
                <a:latin typeface="Symbol" panose="05050102010706020507" pitchFamily="18" charset="2"/>
              </a:rPr>
              <a:t>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occupancy, </a:t>
            </a:r>
            <a:r>
              <a:rPr lang="en-US" altLang="en-US" sz="2000" i="0">
                <a:solidFill>
                  <a:srgbClr val="0070C0"/>
                </a:solidFill>
                <a:latin typeface="Symbol" panose="05050102010706020507" pitchFamily="18" charset="2"/>
              </a:rPr>
              <a:t></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rent, </a:t>
            </a:r>
            <a:r>
              <a:rPr lang="en-US" altLang="en-US" sz="2000" i="0">
                <a:solidFill>
                  <a:srgbClr val="0070C0"/>
                </a:solidFill>
                <a:latin typeface="Symbol" panose="05050102010706020507" pitchFamily="18" charset="2"/>
              </a:rPr>
              <a:t>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pricing =&gt;</a:t>
            </a:r>
            <a:r>
              <a:rPr lang="en-US" altLang="en-US" sz="2000" i="0">
                <a:solidFill>
                  <a:srgbClr val="0070C0"/>
                </a:solidFill>
                <a:latin typeface="Symbol" panose="05050102010706020507" pitchFamily="18" charset="2"/>
              </a:rPr>
              <a:t>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refinancing</a:t>
            </a:r>
          </a:p>
        </p:txBody>
      </p:sp>
    </p:spTree>
    <p:extLst>
      <p:ext uri="{BB962C8B-B14F-4D97-AF65-F5344CB8AC3E}">
        <p14:creationId xmlns:p14="http://schemas.microsoft.com/office/powerpoint/2010/main" val="328084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extLst>
              <p:ext uri="{D42A27DB-BD31-4B8C-83A1-F6EECF244321}">
                <p14:modId xmlns:p14="http://schemas.microsoft.com/office/powerpoint/2010/main" val="3443731718"/>
              </p:ext>
            </p:extLst>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Tree>
    <p:extLst>
      <p:ext uri="{BB962C8B-B14F-4D97-AF65-F5344CB8AC3E}">
        <p14:creationId xmlns:p14="http://schemas.microsoft.com/office/powerpoint/2010/main" val="2466059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524110" y="2882037"/>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4.42%</a:t>
            </a:r>
          </a:p>
        </p:txBody>
      </p:sp>
    </p:spTree>
    <p:extLst>
      <p:ext uri="{BB962C8B-B14F-4D97-AF65-F5344CB8AC3E}">
        <p14:creationId xmlns:p14="http://schemas.microsoft.com/office/powerpoint/2010/main" val="361313754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524110" y="2882037"/>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4.42%</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4345916" cy="1384995"/>
          </a:xfrm>
          <a:prstGeom prst="rect">
            <a:avLst/>
          </a:prstGeom>
          <a:solidFill>
            <a:schemeClr val="bg1"/>
          </a:solidFill>
          <a:ln w="28575">
            <a:solidFill>
              <a:srgbClr val="7030A0"/>
            </a:solidFill>
            <a:miter lim="800000"/>
            <a:headEnd/>
            <a:tailEnd/>
          </a:ln>
        </p:spPr>
        <p:txBody>
          <a:bodyPr wrap="squar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96882681"/>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524110" y="2882037"/>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4.42%</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3805850" cy="1384995"/>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7252150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524110" y="2882037"/>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4.42%</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3805850" cy="1384995"/>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Strong economy and rising productivity</a:t>
            </a: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0736417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524110" y="2882037"/>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4.42%</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4692310" cy="1384995"/>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Strong economy and rising productivity</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Investors shortening maturities with expected higher rates</a:t>
            </a: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0533076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524110" y="2882037"/>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4.42%</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4692310" cy="1384995"/>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Strong economy and rising productivity</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Investors shortening maturities with expected higher rates</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Continuation of Quantitative Tightening, QT </a:t>
            </a:r>
          </a:p>
          <a:p>
            <a:pPr defTabSz="914400" eaLnBrk="0" fontAlgn="base" hangingPunct="0">
              <a:spcBef>
                <a:spcPct val="0"/>
              </a:spcBef>
              <a:spcAft>
                <a:spcPct val="0"/>
              </a:spcAft>
              <a:buFontTx/>
              <a:buAutoNum type="arabicPeriod"/>
            </a:pPr>
            <a:endParaRPr lang="en-US" altLang="en-US" sz="1400">
              <a:solidFill>
                <a:srgbClr val="7030A0"/>
              </a:solidFill>
              <a:latin typeface="Times New Roman" panose="02020603050405020304" pitchFamily="18" charset="0"/>
              <a:cs typeface="Times New Roman" panose="02020603050405020304" pitchFamily="18" charset="0"/>
            </a:endParaRP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0356608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766D8E3-E19B-17F6-995B-5C35DC5A2D18}"/>
              </a:ext>
            </a:extLst>
          </p:cNvPr>
          <p:cNvGraphicFramePr>
            <a:graphicFrameLocks noGrp="1" noChangeAspect="1"/>
          </p:cNvGraphicFramePr>
          <p:nvPr/>
        </p:nvGraphicFramePr>
        <p:xfrm>
          <a:off x="363220" y="203201"/>
          <a:ext cx="11381740" cy="64103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0C4184-DEAD-A92E-E39A-C88788F1185C}"/>
              </a:ext>
            </a:extLst>
          </p:cNvPr>
          <p:cNvSpPr txBox="1"/>
          <p:nvPr/>
        </p:nvSpPr>
        <p:spPr>
          <a:xfrm>
            <a:off x="10524110" y="3380932"/>
            <a:ext cx="587375" cy="276225"/>
          </a:xfrm>
          <a:prstGeom prst="rect">
            <a:avLst/>
          </a:prstGeom>
          <a:solidFill>
            <a:schemeClr val="bg1">
              <a:lumMod val="85000"/>
            </a:schemeClr>
          </a:solidFill>
          <a:ln w="28575">
            <a:solidFill>
              <a:schemeClr val="tx1"/>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4.30%</a:t>
            </a:r>
          </a:p>
        </p:txBody>
      </p:sp>
      <p:sp>
        <p:nvSpPr>
          <p:cNvPr id="6" name="TextBox 5">
            <a:extLst>
              <a:ext uri="{FF2B5EF4-FFF2-40B4-BE49-F238E27FC236}">
                <a16:creationId xmlns:a16="http://schemas.microsoft.com/office/drawing/2014/main" id="{DCD9BDA4-04AF-BE53-BC3B-947A115A3FBF}"/>
              </a:ext>
            </a:extLst>
          </p:cNvPr>
          <p:cNvSpPr txBox="1"/>
          <p:nvPr/>
        </p:nvSpPr>
        <p:spPr>
          <a:xfrm>
            <a:off x="10524110" y="2882037"/>
            <a:ext cx="587375" cy="276999"/>
          </a:xfrm>
          <a:prstGeom prst="rect">
            <a:avLst/>
          </a:prstGeom>
          <a:solidFill>
            <a:srgbClr val="F2DAC0"/>
          </a:solidFill>
          <a:ln w="28575">
            <a:solidFill>
              <a:srgbClr val="FF0000"/>
            </a:solidFill>
          </a:ln>
        </p:spPr>
        <p:txBody>
          <a:bodyPr>
            <a:spAutoFit/>
          </a:bodyPr>
          <a:lstStyle/>
          <a:p>
            <a:pPr defTabSz="914378">
              <a:buClr>
                <a:srgbClr val="000000"/>
              </a:buClr>
              <a:defRPr/>
            </a:pPr>
            <a:r>
              <a:rPr lang="en-US" sz="1200" kern="0">
                <a:solidFill>
                  <a:srgbClr val="000000"/>
                </a:solidFill>
                <a:latin typeface="Times New Roman" panose="02020603050405020304" pitchFamily="18" charset="0"/>
                <a:cs typeface="Times New Roman" panose="02020603050405020304" pitchFamily="18" charset="0"/>
                <a:sym typeface="Arial"/>
              </a:rPr>
              <a:t>4.42%</a:t>
            </a:r>
          </a:p>
        </p:txBody>
      </p:sp>
      <p:sp>
        <p:nvSpPr>
          <p:cNvPr id="89095" name="TextBox 4">
            <a:extLst>
              <a:ext uri="{FF2B5EF4-FFF2-40B4-BE49-F238E27FC236}">
                <a16:creationId xmlns:a16="http://schemas.microsoft.com/office/drawing/2014/main" id="{CF2B5C61-95A1-3CE8-5A1D-0D6406D2A554}"/>
              </a:ext>
            </a:extLst>
          </p:cNvPr>
          <p:cNvSpPr txBox="1">
            <a:spLocks noChangeArrowheads="1"/>
          </p:cNvSpPr>
          <p:nvPr/>
        </p:nvSpPr>
        <p:spPr bwMode="auto">
          <a:xfrm>
            <a:off x="6498868" y="4193784"/>
            <a:ext cx="4692310" cy="1384995"/>
          </a:xfrm>
          <a:prstGeom prst="rect">
            <a:avLst/>
          </a:prstGeom>
          <a:solidFill>
            <a:schemeClr val="bg1"/>
          </a:solidFill>
          <a:ln w="28575">
            <a:solidFill>
              <a:srgbClr val="7030A0"/>
            </a:solidFill>
            <a:miter lim="800000"/>
            <a:headEnd/>
            <a:tailEnd/>
          </a:ln>
        </p:spPr>
        <p:txBody>
          <a:bodyPr wrap="none">
            <a:spAutoFit/>
          </a:bodyPr>
          <a:lstStyle>
            <a:lvl1pPr marL="342900" indent="-342900">
              <a:spcBef>
                <a:spcPct val="20000"/>
              </a:spcBef>
              <a:buChar char="•"/>
              <a:defRPr sz="2800">
                <a:solidFill>
                  <a:schemeClr val="tx1"/>
                </a:solidFill>
                <a:latin typeface="Times" panose="02020603050405020304" pitchFamily="18" charset="0"/>
              </a:defRPr>
            </a:lvl1pPr>
            <a:lvl2pPr marL="742950" indent="-285750">
              <a:spcBef>
                <a:spcPct val="20000"/>
              </a:spcBef>
              <a:buChar char="–"/>
              <a:defRPr sz="2400">
                <a:solidFill>
                  <a:schemeClr val="tx1"/>
                </a:solidFill>
                <a:latin typeface="Times" panose="02020603050405020304" pitchFamily="18" charset="0"/>
              </a:defRPr>
            </a:lvl2pPr>
            <a:lvl3pPr marL="1143000" indent="-228600">
              <a:spcBef>
                <a:spcPct val="20000"/>
              </a:spcBef>
              <a:buChar char="•"/>
              <a:defRPr sz="2100">
                <a:solidFill>
                  <a:schemeClr val="tx1"/>
                </a:solidFill>
                <a:latin typeface="Times" panose="02020603050405020304" pitchFamily="18" charset="0"/>
              </a:defRPr>
            </a:lvl3pPr>
            <a:lvl4pPr marL="1600200" indent="-228600">
              <a:spcBef>
                <a:spcPct val="20000"/>
              </a:spcBef>
              <a:buChar char="–"/>
              <a:defRPr>
                <a:solidFill>
                  <a:schemeClr val="tx1"/>
                </a:solidFill>
                <a:latin typeface="Times" panose="02020603050405020304" pitchFamily="18" charset="0"/>
              </a:defRPr>
            </a:lvl4pPr>
            <a:lvl5pPr marL="2057400" indent="-228600">
              <a:spcBef>
                <a:spcPct val="20000"/>
              </a:spcBef>
              <a:buChar char="»"/>
              <a:defRPr>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panose="02020603050405020304" pitchFamily="18" charset="0"/>
              </a:defRPr>
            </a:lvl9pPr>
          </a:lstStyle>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inflation</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Expectations of higher future short-term rates</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Strong economy and rising productivity</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Investors shortening maturities with expected higher rates</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Continuation of Quantitative Tightening, QT </a:t>
            </a:r>
          </a:p>
          <a:p>
            <a:pPr defTabSz="914400" eaLnBrk="0" fontAlgn="base" hangingPunct="0">
              <a:spcBef>
                <a:spcPct val="0"/>
              </a:spcBef>
              <a:spcAft>
                <a:spcPct val="0"/>
              </a:spcAft>
              <a:buFontTx/>
              <a:buAutoNum type="arabicPeriod"/>
            </a:pPr>
            <a:r>
              <a:rPr lang="en-US" altLang="en-US" sz="1400">
                <a:solidFill>
                  <a:srgbClr val="7030A0"/>
                </a:solidFill>
                <a:latin typeface="Times New Roman" panose="02020603050405020304" pitchFamily="18" charset="0"/>
                <a:cs typeface="Times New Roman" panose="02020603050405020304" pitchFamily="18" charset="0"/>
              </a:rPr>
              <a:t>Tariff Retaliation</a:t>
            </a:r>
          </a:p>
        </p:txBody>
      </p:sp>
      <p:sp>
        <p:nvSpPr>
          <p:cNvPr id="89096" name="Line 9">
            <a:extLst>
              <a:ext uri="{FF2B5EF4-FFF2-40B4-BE49-F238E27FC236}">
                <a16:creationId xmlns:a16="http://schemas.microsoft.com/office/drawing/2014/main" id="{C6908AC3-9B5A-3CE8-8472-60B7DD41F377}"/>
              </a:ext>
            </a:extLst>
          </p:cNvPr>
          <p:cNvSpPr>
            <a:spLocks noChangeShapeType="1"/>
          </p:cNvSpPr>
          <p:nvPr/>
        </p:nvSpPr>
        <p:spPr bwMode="auto">
          <a:xfrm flipH="1" flipV="1">
            <a:off x="10005060" y="3429001"/>
            <a:ext cx="188571" cy="780622"/>
          </a:xfrm>
          <a:prstGeom prst="line">
            <a:avLst/>
          </a:prstGeom>
          <a:noFill/>
          <a:ln w="762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en-US" sz="20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7629103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80275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a:extLst>
              <a:ext uri="{FF2B5EF4-FFF2-40B4-BE49-F238E27FC236}">
                <a16:creationId xmlns:a16="http://schemas.microsoft.com/office/drawing/2014/main" id="{1656C746-C2F4-EB68-5477-1ED52B928F3D}"/>
              </a:ext>
            </a:extLst>
          </p:cNvPr>
          <p:cNvGraphicFramePr>
            <a:graphicFrameLocks noChangeAspect="1"/>
          </p:cNvGraphicFramePr>
          <p:nvPr>
            <p:extLst>
              <p:ext uri="{D42A27DB-BD31-4B8C-83A1-F6EECF244321}">
                <p14:modId xmlns:p14="http://schemas.microsoft.com/office/powerpoint/2010/main" val="4160929728"/>
              </p:ext>
            </p:extLst>
          </p:nvPr>
        </p:nvGraphicFramePr>
        <p:xfrm>
          <a:off x="170820" y="168676"/>
          <a:ext cx="11929443" cy="6603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8462386"/>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a:extLst>
              <a:ext uri="{FF2B5EF4-FFF2-40B4-BE49-F238E27FC236}">
                <a16:creationId xmlns:a16="http://schemas.microsoft.com/office/drawing/2014/main" id="{1656C746-C2F4-EB68-5477-1ED52B928F3D}"/>
              </a:ext>
            </a:extLst>
          </p:cNvPr>
          <p:cNvGraphicFramePr>
            <a:graphicFrameLocks noChangeAspect="1"/>
          </p:cNvGraphicFramePr>
          <p:nvPr/>
        </p:nvGraphicFramePr>
        <p:xfrm>
          <a:off x="170820" y="168676"/>
          <a:ext cx="11929443" cy="6603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477912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a:extLst>
              <a:ext uri="{FF2B5EF4-FFF2-40B4-BE49-F238E27FC236}">
                <a16:creationId xmlns:a16="http://schemas.microsoft.com/office/drawing/2014/main" id="{1656C746-C2F4-EB68-5477-1ED52B928F3D}"/>
              </a:ext>
            </a:extLst>
          </p:cNvPr>
          <p:cNvGraphicFramePr>
            <a:graphicFrameLocks noChangeAspect="1"/>
          </p:cNvGraphicFramePr>
          <p:nvPr>
            <p:extLst>
              <p:ext uri="{D42A27DB-BD31-4B8C-83A1-F6EECF244321}">
                <p14:modId xmlns:p14="http://schemas.microsoft.com/office/powerpoint/2010/main" val="3574109863"/>
              </p:ext>
            </p:extLst>
          </p:nvPr>
        </p:nvGraphicFramePr>
        <p:xfrm>
          <a:off x="170820" y="168676"/>
          <a:ext cx="11929443" cy="660347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4">
            <a:extLst>
              <a:ext uri="{FF2B5EF4-FFF2-40B4-BE49-F238E27FC236}">
                <a16:creationId xmlns:a16="http://schemas.microsoft.com/office/drawing/2014/main" id="{7CB3D365-30C3-6A64-1B1F-1D2F7D459BBA}"/>
              </a:ext>
            </a:extLst>
          </p:cNvPr>
          <p:cNvSpPr txBox="1">
            <a:spLocks noChangeArrowheads="1"/>
          </p:cNvSpPr>
          <p:nvPr/>
        </p:nvSpPr>
        <p:spPr bwMode="auto">
          <a:xfrm>
            <a:off x="5821262" y="2484554"/>
            <a:ext cx="1084464" cy="646331"/>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Long Run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200" b="1">
                <a:solidFill>
                  <a:srgbClr val="000000"/>
                </a:solidFill>
              </a:rPr>
              <a:t>ROA</a:t>
            </a:r>
            <a:r>
              <a:rPr kumimoji="0" lang="en-US" altLang="en-US" sz="1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4.5%</a:t>
            </a:r>
          </a:p>
        </p:txBody>
      </p:sp>
    </p:spTree>
    <p:extLst>
      <p:ext uri="{BB962C8B-B14F-4D97-AF65-F5344CB8AC3E}">
        <p14:creationId xmlns:p14="http://schemas.microsoft.com/office/powerpoint/2010/main" val="168721817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F668511-289A-6A4B-252A-B3A521BD2A5B}"/>
              </a:ext>
            </a:extLst>
          </p:cNvPr>
          <p:cNvGraphicFramePr>
            <a:graphicFrameLocks noChangeAspect="1"/>
          </p:cNvGraphicFramePr>
          <p:nvPr/>
        </p:nvGraphicFramePr>
        <p:xfrm>
          <a:off x="1727200" y="203200"/>
          <a:ext cx="8737600" cy="6016171"/>
        </p:xfrm>
        <a:graphic>
          <a:graphicData uri="http://schemas.openxmlformats.org/drawingml/2006/chart">
            <c:chart xmlns:c="http://schemas.openxmlformats.org/drawingml/2006/chart" xmlns:r="http://schemas.openxmlformats.org/officeDocument/2006/relationships" r:id="rId2"/>
          </a:graphicData>
        </a:graphic>
      </p:graphicFrame>
      <p:sp>
        <p:nvSpPr>
          <p:cNvPr id="172035" name="TextBox 1">
            <a:extLst>
              <a:ext uri="{FF2B5EF4-FFF2-40B4-BE49-F238E27FC236}">
                <a16:creationId xmlns:a16="http://schemas.microsoft.com/office/drawing/2014/main" id="{B421D5BC-DAF5-31F3-10B0-0844B285B2AC}"/>
              </a:ext>
            </a:extLst>
          </p:cNvPr>
          <p:cNvSpPr txBox="1">
            <a:spLocks noChangeArrowheads="1"/>
          </p:cNvSpPr>
          <p:nvPr/>
        </p:nvSpPr>
        <p:spPr bwMode="auto">
          <a:xfrm>
            <a:off x="9293225" y="3276600"/>
            <a:ext cx="533400" cy="304800"/>
          </a:xfrm>
          <a:prstGeom prst="rect">
            <a:avLst/>
          </a:prstGeom>
          <a:solidFill>
            <a:schemeClr val="bg1"/>
          </a:solidFill>
          <a:ln w="19050">
            <a:solidFill>
              <a:srgbClr val="0070C0"/>
            </a:solidFill>
            <a:miter lim="800000"/>
            <a:headEnd/>
            <a:tailEnd/>
          </a:ln>
        </p:spPr>
        <p:txBody>
          <a:bodyPr/>
          <a:lstStyle>
            <a:lvl1pPr defTabSz="685800">
              <a:defRPr sz="2000">
                <a:solidFill>
                  <a:schemeClr val="tx1"/>
                </a:solidFill>
                <a:latin typeface="Verdana" panose="020B0604030504040204" pitchFamily="34" charset="0"/>
              </a:defRPr>
            </a:lvl1pPr>
            <a:lvl2pPr marL="742950" indent="-285750" defTabSz="685800">
              <a:defRPr sz="2000">
                <a:solidFill>
                  <a:schemeClr val="tx1"/>
                </a:solidFill>
                <a:latin typeface="Verdana" panose="020B0604030504040204" pitchFamily="34" charset="0"/>
              </a:defRPr>
            </a:lvl2pPr>
            <a:lvl3pPr marL="1143000" indent="-228600" defTabSz="685800">
              <a:defRPr sz="2000">
                <a:solidFill>
                  <a:schemeClr val="tx1"/>
                </a:solidFill>
                <a:latin typeface="Verdana" panose="020B0604030504040204" pitchFamily="34" charset="0"/>
              </a:defRPr>
            </a:lvl3pPr>
            <a:lvl4pPr marL="1600200" indent="-228600" defTabSz="685800">
              <a:defRPr sz="2000">
                <a:solidFill>
                  <a:schemeClr val="tx1"/>
                </a:solidFill>
                <a:latin typeface="Verdana" panose="020B0604030504040204" pitchFamily="34" charset="0"/>
              </a:defRPr>
            </a:lvl4pPr>
            <a:lvl5pPr marL="2057400" indent="-228600" defTabSz="685800">
              <a:defRPr sz="2000">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7,391</a:t>
            </a:r>
          </a:p>
        </p:txBody>
      </p:sp>
      <p:sp>
        <p:nvSpPr>
          <p:cNvPr id="172036" name="TextBox 2">
            <a:extLst>
              <a:ext uri="{FF2B5EF4-FFF2-40B4-BE49-F238E27FC236}">
                <a16:creationId xmlns:a16="http://schemas.microsoft.com/office/drawing/2014/main" id="{544466C3-4C72-E2CB-6B44-6BB16FA738DC}"/>
              </a:ext>
            </a:extLst>
          </p:cNvPr>
          <p:cNvSpPr txBox="1">
            <a:spLocks noChangeArrowheads="1"/>
          </p:cNvSpPr>
          <p:nvPr/>
        </p:nvSpPr>
        <p:spPr bwMode="auto">
          <a:xfrm>
            <a:off x="9301163" y="4041776"/>
            <a:ext cx="571500" cy="236537"/>
          </a:xfrm>
          <a:prstGeom prst="rect">
            <a:avLst/>
          </a:prstGeom>
          <a:solidFill>
            <a:schemeClr val="bg1"/>
          </a:solidFill>
          <a:ln w="19050">
            <a:solidFill>
              <a:srgbClr val="00B050"/>
            </a:solidFill>
            <a:miter lim="800000"/>
            <a:headEnd/>
            <a:tailEnd/>
          </a:ln>
        </p:spPr>
        <p:txBody>
          <a:bodyPr/>
          <a:lstStyle>
            <a:lvl1pPr defTabSz="685800">
              <a:defRPr sz="2000">
                <a:solidFill>
                  <a:schemeClr val="tx1"/>
                </a:solidFill>
                <a:latin typeface="Verdana" panose="020B0604030504040204" pitchFamily="34" charset="0"/>
              </a:defRPr>
            </a:lvl1pPr>
            <a:lvl2pPr marL="742950" indent="-285750" defTabSz="685800">
              <a:defRPr sz="2000">
                <a:solidFill>
                  <a:schemeClr val="tx1"/>
                </a:solidFill>
                <a:latin typeface="Verdana" panose="020B0604030504040204" pitchFamily="34" charset="0"/>
              </a:defRPr>
            </a:lvl2pPr>
            <a:lvl3pPr marL="1143000" indent="-228600" defTabSz="685800">
              <a:defRPr sz="2000">
                <a:solidFill>
                  <a:schemeClr val="tx1"/>
                </a:solidFill>
                <a:latin typeface="Verdana" panose="020B0604030504040204" pitchFamily="34" charset="0"/>
              </a:defRPr>
            </a:lvl3pPr>
            <a:lvl4pPr marL="1600200" indent="-228600" defTabSz="685800">
              <a:defRPr sz="2000">
                <a:solidFill>
                  <a:schemeClr val="tx1"/>
                </a:solidFill>
                <a:latin typeface="Verdana" panose="020B0604030504040204" pitchFamily="34" charset="0"/>
              </a:defRPr>
            </a:lvl4pPr>
            <a:lvl5pPr marL="2057400" indent="-228600" defTabSz="685800">
              <a:defRPr sz="2000">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rPr>
              <a:t>5,573</a:t>
            </a:r>
          </a:p>
        </p:txBody>
      </p:sp>
      <p:sp>
        <p:nvSpPr>
          <p:cNvPr id="172037" name="TextBox 3">
            <a:extLst>
              <a:ext uri="{FF2B5EF4-FFF2-40B4-BE49-F238E27FC236}">
                <a16:creationId xmlns:a16="http://schemas.microsoft.com/office/drawing/2014/main" id="{66895EB0-3EF1-1727-EE73-6B1FF8C8BAC2}"/>
              </a:ext>
            </a:extLst>
          </p:cNvPr>
          <p:cNvSpPr txBox="1">
            <a:spLocks noChangeArrowheads="1"/>
          </p:cNvSpPr>
          <p:nvPr/>
        </p:nvSpPr>
        <p:spPr bwMode="auto">
          <a:xfrm>
            <a:off x="9173572" y="5012304"/>
            <a:ext cx="571500" cy="236537"/>
          </a:xfrm>
          <a:prstGeom prst="rect">
            <a:avLst/>
          </a:prstGeom>
          <a:solidFill>
            <a:schemeClr val="bg1"/>
          </a:solidFill>
          <a:ln w="19050">
            <a:solidFill>
              <a:srgbClr val="FF0000"/>
            </a:solidFill>
            <a:miter lim="800000"/>
            <a:headEnd/>
            <a:tailEnd/>
          </a:ln>
        </p:spPr>
        <p:txBody>
          <a:bodyPr/>
          <a:lstStyle>
            <a:lvl1pPr defTabSz="685800">
              <a:defRPr sz="2000">
                <a:solidFill>
                  <a:schemeClr val="tx1"/>
                </a:solidFill>
                <a:latin typeface="Verdana" panose="020B0604030504040204" pitchFamily="34" charset="0"/>
              </a:defRPr>
            </a:lvl1pPr>
            <a:lvl2pPr marL="742950" indent="-285750" defTabSz="685800">
              <a:defRPr sz="2000">
                <a:solidFill>
                  <a:schemeClr val="tx1"/>
                </a:solidFill>
                <a:latin typeface="Verdana" panose="020B0604030504040204" pitchFamily="34" charset="0"/>
              </a:defRPr>
            </a:lvl2pPr>
            <a:lvl3pPr marL="1143000" indent="-228600" defTabSz="685800">
              <a:defRPr sz="2000">
                <a:solidFill>
                  <a:schemeClr val="tx1"/>
                </a:solidFill>
                <a:latin typeface="Verdana" panose="020B0604030504040204" pitchFamily="34" charset="0"/>
              </a:defRPr>
            </a:lvl3pPr>
            <a:lvl4pPr marL="1600200" indent="-228600" defTabSz="685800">
              <a:defRPr sz="2000">
                <a:solidFill>
                  <a:schemeClr val="tx1"/>
                </a:solidFill>
                <a:latin typeface="Verdana" panose="020B0604030504040204" pitchFamily="34" charset="0"/>
              </a:defRPr>
            </a:lvl4pPr>
            <a:lvl5pPr marL="2057400" indent="-228600" defTabSz="685800">
              <a:defRPr sz="2000">
                <a:solidFill>
                  <a:schemeClr val="tx1"/>
                </a:solidFill>
                <a:latin typeface="Verdana" panose="020B0604030504040204" pitchFamily="34" charset="0"/>
              </a:defRPr>
            </a:lvl5pPr>
            <a:lvl6pPr marL="2514600" indent="-228600" defTabSz="685800" eaLnBrk="0" fontAlgn="base" hangingPunct="0">
              <a:spcBef>
                <a:spcPct val="0"/>
              </a:spcBef>
              <a:spcAft>
                <a:spcPct val="0"/>
              </a:spcAft>
              <a:defRPr sz="2000">
                <a:solidFill>
                  <a:schemeClr val="tx1"/>
                </a:solidFill>
                <a:latin typeface="Verdana" panose="020B0604030504040204" pitchFamily="34" charset="0"/>
              </a:defRPr>
            </a:lvl6pPr>
            <a:lvl7pPr marL="2971800" indent="-228600" defTabSz="685800" eaLnBrk="0" fontAlgn="base" hangingPunct="0">
              <a:spcBef>
                <a:spcPct val="0"/>
              </a:spcBef>
              <a:spcAft>
                <a:spcPct val="0"/>
              </a:spcAft>
              <a:defRPr sz="2000">
                <a:solidFill>
                  <a:schemeClr val="tx1"/>
                </a:solidFill>
                <a:latin typeface="Verdana" panose="020B0604030504040204" pitchFamily="34" charset="0"/>
              </a:defRPr>
            </a:lvl7pPr>
            <a:lvl8pPr marL="3429000" indent="-228600" defTabSz="685800" eaLnBrk="0" fontAlgn="base" hangingPunct="0">
              <a:spcBef>
                <a:spcPct val="0"/>
              </a:spcBef>
              <a:spcAft>
                <a:spcPct val="0"/>
              </a:spcAft>
              <a:defRPr sz="2000">
                <a:solidFill>
                  <a:schemeClr val="tx1"/>
                </a:solidFill>
                <a:latin typeface="Verdana" panose="020B0604030504040204" pitchFamily="34" charset="0"/>
              </a:defRPr>
            </a:lvl8pPr>
            <a:lvl9pPr marL="3886200" indent="-228600" defTabSz="6858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3,194</a:t>
            </a:r>
          </a:p>
        </p:txBody>
      </p:sp>
      <p:sp>
        <p:nvSpPr>
          <p:cNvPr id="2" name="TextBox 1">
            <a:extLst>
              <a:ext uri="{FF2B5EF4-FFF2-40B4-BE49-F238E27FC236}">
                <a16:creationId xmlns:a16="http://schemas.microsoft.com/office/drawing/2014/main" id="{9E805A51-96E7-85EA-F18B-AC5499DFEC8A}"/>
              </a:ext>
            </a:extLst>
          </p:cNvPr>
          <p:cNvSpPr txBox="1"/>
          <p:nvPr/>
        </p:nvSpPr>
        <p:spPr>
          <a:xfrm>
            <a:off x="4020006" y="6413858"/>
            <a:ext cx="60975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467F"/>
                </a:solidFill>
                <a:effectLst/>
                <a:uLnTx/>
                <a:uFillTx/>
                <a:latin typeface="Calibri" panose="020F0502020204030204"/>
                <a:ea typeface="+mn-ea"/>
                <a:cs typeface="+mn-cs"/>
              </a:rPr>
              <a:t>Internal Only - Not for Public Release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790307355"/>
              </p:ext>
            </p:extLst>
          </p:nvPr>
        </p:nvGraphicFramePr>
        <p:xfrm>
          <a:off x="290512" y="19846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4549C9EF-ED2F-5CA0-E525-BA4691690FB8}"/>
              </a:ext>
            </a:extLst>
          </p:cNvPr>
          <p:cNvCxnSpPr>
            <a:cxnSpLocks/>
          </p:cNvCxnSpPr>
          <p:nvPr/>
        </p:nvCxnSpPr>
        <p:spPr>
          <a:xfrm flipH="1">
            <a:off x="10693984" y="4675517"/>
            <a:ext cx="416839" cy="11286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88909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nvGraphicFramePr>
        <p:xfrm>
          <a:off x="290512" y="19846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H="1">
            <a:off x="10632008" y="4364854"/>
            <a:ext cx="211396" cy="460872"/>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479642" y="4050048"/>
            <a:ext cx="598924"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0.8%</a:t>
            </a:r>
          </a:p>
        </p:txBody>
      </p:sp>
    </p:spTree>
    <p:extLst>
      <p:ext uri="{BB962C8B-B14F-4D97-AF65-F5344CB8AC3E}">
        <p14:creationId xmlns:p14="http://schemas.microsoft.com/office/powerpoint/2010/main" val="254924405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nvGraphicFramePr>
        <p:xfrm>
          <a:off x="290512" y="19846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H="1">
            <a:off x="10632008" y="4364854"/>
            <a:ext cx="211396" cy="460872"/>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479642" y="4050048"/>
            <a:ext cx="598924"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0.8%</a:t>
            </a:r>
          </a:p>
        </p:txBody>
      </p:sp>
      <p:sp>
        <p:nvSpPr>
          <p:cNvPr id="9" name="TextBox 8">
            <a:extLst>
              <a:ext uri="{FF2B5EF4-FFF2-40B4-BE49-F238E27FC236}">
                <a16:creationId xmlns:a16="http://schemas.microsoft.com/office/drawing/2014/main" id="{62A05ABC-E267-8098-BF49-9482F0B8ACCA}"/>
              </a:ext>
            </a:extLst>
          </p:cNvPr>
          <p:cNvSpPr txBox="1"/>
          <p:nvPr/>
        </p:nvSpPr>
        <p:spPr>
          <a:xfrm>
            <a:off x="5226342" y="5321368"/>
            <a:ext cx="3028424" cy="550926"/>
          </a:xfrm>
          <a:prstGeom prst="rect">
            <a:avLst/>
          </a:prstGeom>
          <a:solidFill>
            <a:schemeClr val="bg1"/>
          </a:solidFill>
          <a:ln w="1270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D13289"/>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D13289"/>
                </a:solidFill>
                <a:effectLst/>
                <a:uLnTx/>
                <a:uFillTx/>
                <a:latin typeface="Arial"/>
                <a:ea typeface="+mn-ea"/>
                <a:cs typeface="+mn-cs"/>
              </a:rPr>
              <a:t>Natural Delinquency Rate</a:t>
            </a:r>
          </a:p>
        </p:txBody>
      </p:sp>
      <p:cxnSp>
        <p:nvCxnSpPr>
          <p:cNvPr id="10" name="Straight Arrow Connector 9">
            <a:extLst>
              <a:ext uri="{FF2B5EF4-FFF2-40B4-BE49-F238E27FC236}">
                <a16:creationId xmlns:a16="http://schemas.microsoft.com/office/drawing/2014/main" id="{8EFE63F0-579A-F95B-7EA7-C5F7E157C380}"/>
              </a:ext>
            </a:extLst>
          </p:cNvPr>
          <p:cNvCxnSpPr>
            <a:cxnSpLocks/>
          </p:cNvCxnSpPr>
          <p:nvPr/>
        </p:nvCxnSpPr>
        <p:spPr>
          <a:xfrm flipV="1">
            <a:off x="6670646" y="4915949"/>
            <a:ext cx="0" cy="38517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4228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extLst>
              <p:ext uri="{D42A27DB-BD31-4B8C-83A1-F6EECF244321}">
                <p14:modId xmlns:p14="http://schemas.microsoft.com/office/powerpoint/2010/main" val="2005320677"/>
              </p:ext>
            </p:extLst>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5">
            <a:extLst>
              <a:ext uri="{FF2B5EF4-FFF2-40B4-BE49-F238E27FC236}">
                <a16:creationId xmlns:a16="http://schemas.microsoft.com/office/drawing/2014/main" id="{811079F3-8C86-6594-4BA4-BB43EAB50020}"/>
              </a:ext>
            </a:extLst>
          </p:cNvPr>
          <p:cNvSpPr txBox="1"/>
          <p:nvPr/>
        </p:nvSpPr>
        <p:spPr>
          <a:xfrm>
            <a:off x="10969177" y="4521963"/>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256863074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5" name="TextBox 5">
            <a:extLst>
              <a:ext uri="{FF2B5EF4-FFF2-40B4-BE49-F238E27FC236}">
                <a16:creationId xmlns:a16="http://schemas.microsoft.com/office/drawing/2014/main" id="{F429719D-F260-1199-237A-A30A82B45638}"/>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369392168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06B885EE-6E74-0AA1-8A52-C022EC8CAA16}"/>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24222131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14407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06B885EE-6E74-0AA1-8A52-C022EC8CAA16}"/>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graphicFrame>
        <p:nvGraphicFramePr>
          <p:cNvPr id="2" name="Table 1">
            <a:extLst>
              <a:ext uri="{FF2B5EF4-FFF2-40B4-BE49-F238E27FC236}">
                <a16:creationId xmlns:a16="http://schemas.microsoft.com/office/drawing/2014/main" id="{D087E6A2-BC5D-73BB-B411-9D021677B816}"/>
              </a:ext>
            </a:extLst>
          </p:cNvPr>
          <p:cNvGraphicFramePr>
            <a:graphicFrameLocks noGrp="1"/>
          </p:cNvGraphicFramePr>
          <p:nvPr/>
        </p:nvGraphicFramePr>
        <p:xfrm>
          <a:off x="1805510" y="1374515"/>
          <a:ext cx="9364844" cy="1112520"/>
        </p:xfrm>
        <a:graphic>
          <a:graphicData uri="http://schemas.openxmlformats.org/drawingml/2006/table">
            <a:tbl>
              <a:tblPr firstRow="1" bandRow="1">
                <a:tableStyleId>{5C22544A-7EE6-4342-B048-85BDC9FD1C3A}</a:tableStyleId>
              </a:tblPr>
              <a:tblGrid>
                <a:gridCol w="4293669">
                  <a:extLst>
                    <a:ext uri="{9D8B030D-6E8A-4147-A177-3AD203B41FA5}">
                      <a16:colId xmlns:a16="http://schemas.microsoft.com/office/drawing/2014/main" val="2259213866"/>
                    </a:ext>
                  </a:extLst>
                </a:gridCol>
                <a:gridCol w="1785012">
                  <a:extLst>
                    <a:ext uri="{9D8B030D-6E8A-4147-A177-3AD203B41FA5}">
                      <a16:colId xmlns:a16="http://schemas.microsoft.com/office/drawing/2014/main" val="3399663015"/>
                    </a:ext>
                  </a:extLst>
                </a:gridCol>
                <a:gridCol w="1666009">
                  <a:extLst>
                    <a:ext uri="{9D8B030D-6E8A-4147-A177-3AD203B41FA5}">
                      <a16:colId xmlns:a16="http://schemas.microsoft.com/office/drawing/2014/main" val="251290570"/>
                    </a:ext>
                  </a:extLst>
                </a:gridCol>
                <a:gridCol w="1620154">
                  <a:extLst>
                    <a:ext uri="{9D8B030D-6E8A-4147-A177-3AD203B41FA5}">
                      <a16:colId xmlns:a16="http://schemas.microsoft.com/office/drawing/2014/main" val="345925374"/>
                    </a:ext>
                  </a:extLst>
                </a:gridCol>
              </a:tblGrid>
              <a:tr h="370840">
                <a:tc>
                  <a:txBody>
                    <a:bodyPr/>
                    <a:lstStyle/>
                    <a:p>
                      <a:r>
                        <a:rPr lang="en-US">
                          <a:latin typeface="Times New Roman" panose="02020603050405020304" pitchFamily="18" charset="0"/>
                          <a:cs typeface="Times New Roman" panose="02020603050405020304" pitchFamily="18" charset="0"/>
                        </a:rPr>
                        <a:t>Consumer loans </a:t>
                      </a:r>
                      <a:r>
                        <a:rPr lang="en-US" sz="1400">
                          <a:latin typeface="Times New Roman" panose="02020603050405020304" pitchFamily="18" charset="0"/>
                          <a:cs typeface="Times New Roman" panose="02020603050405020304" pitchFamily="18" charset="0"/>
                        </a:rPr>
                        <a:t>(Excluding Credit Cards)</a:t>
                      </a:r>
                    </a:p>
                  </a:txBody>
                  <a:tcPr/>
                </a:tc>
                <a:tc>
                  <a:txBody>
                    <a:bodyPr/>
                    <a:lstStyle/>
                    <a:p>
                      <a:pPr algn="ctr"/>
                      <a:r>
                        <a:rPr lang="en-US">
                          <a:latin typeface="Times New Roman" panose="02020603050405020304" pitchFamily="18" charset="0"/>
                          <a:cs typeface="Times New Roman" panose="02020603050405020304" pitchFamily="18" charset="0"/>
                        </a:rPr>
                        <a:t>Q1 2023</a:t>
                      </a:r>
                    </a:p>
                  </a:txBody>
                  <a:tcPr/>
                </a:tc>
                <a:tc>
                  <a:txBody>
                    <a:bodyPr/>
                    <a:lstStyle/>
                    <a:p>
                      <a:pPr algn="ctr"/>
                      <a:r>
                        <a:rPr lang="en-US">
                          <a:latin typeface="Times New Roman" panose="02020603050405020304" pitchFamily="18" charset="0"/>
                          <a:cs typeface="Times New Roman" panose="02020603050405020304" pitchFamily="18" charset="0"/>
                        </a:rPr>
                        <a:t>Q1 2024</a:t>
                      </a:r>
                    </a:p>
                  </a:txBody>
                  <a:tcPr/>
                </a:tc>
                <a:tc>
                  <a:txBody>
                    <a:bodyPr/>
                    <a:lstStyle/>
                    <a:p>
                      <a:pPr algn="ctr"/>
                      <a:r>
                        <a:rPr lang="en-US">
                          <a:latin typeface="Times New Roman" panose="02020603050405020304" pitchFamily="18" charset="0"/>
                          <a:cs typeface="Times New Roman" panose="02020603050405020304" pitchFamily="18" charset="0"/>
                        </a:rPr>
                        <a:t>Q1 2025</a:t>
                      </a:r>
                    </a:p>
                  </a:txBody>
                  <a:tcPr/>
                </a:tc>
                <a:extLst>
                  <a:ext uri="{0D108BD9-81ED-4DB2-BD59-A6C34878D82A}">
                    <a16:rowId xmlns:a16="http://schemas.microsoft.com/office/drawing/2014/main" val="792186349"/>
                  </a:ext>
                </a:extLst>
              </a:tr>
              <a:tr h="370840">
                <a:tc>
                  <a:txBody>
                    <a:bodyPr/>
                    <a:lstStyle/>
                    <a:p>
                      <a:endParaRPr lang="en-US" sz="140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9070016"/>
                  </a:ext>
                </a:extLst>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3446802"/>
                  </a:ext>
                </a:extLst>
              </a:tr>
            </a:tbl>
          </a:graphicData>
        </a:graphic>
      </p:graphicFrame>
    </p:spTree>
    <p:extLst>
      <p:ext uri="{BB962C8B-B14F-4D97-AF65-F5344CB8AC3E}">
        <p14:creationId xmlns:p14="http://schemas.microsoft.com/office/powerpoint/2010/main" val="27176041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06B885EE-6E74-0AA1-8A52-C022EC8CAA16}"/>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graphicFrame>
        <p:nvGraphicFramePr>
          <p:cNvPr id="2" name="Table 1">
            <a:extLst>
              <a:ext uri="{FF2B5EF4-FFF2-40B4-BE49-F238E27FC236}">
                <a16:creationId xmlns:a16="http://schemas.microsoft.com/office/drawing/2014/main" id="{D087E6A2-BC5D-73BB-B411-9D021677B816}"/>
              </a:ext>
            </a:extLst>
          </p:cNvPr>
          <p:cNvGraphicFramePr>
            <a:graphicFrameLocks noGrp="1"/>
          </p:cNvGraphicFramePr>
          <p:nvPr/>
        </p:nvGraphicFramePr>
        <p:xfrm>
          <a:off x="1805510" y="1374515"/>
          <a:ext cx="9364844" cy="1112520"/>
        </p:xfrm>
        <a:graphic>
          <a:graphicData uri="http://schemas.openxmlformats.org/drawingml/2006/table">
            <a:tbl>
              <a:tblPr firstRow="1" bandRow="1">
                <a:tableStyleId>{5C22544A-7EE6-4342-B048-85BDC9FD1C3A}</a:tableStyleId>
              </a:tblPr>
              <a:tblGrid>
                <a:gridCol w="4293669">
                  <a:extLst>
                    <a:ext uri="{9D8B030D-6E8A-4147-A177-3AD203B41FA5}">
                      <a16:colId xmlns:a16="http://schemas.microsoft.com/office/drawing/2014/main" val="2259213866"/>
                    </a:ext>
                  </a:extLst>
                </a:gridCol>
                <a:gridCol w="1785012">
                  <a:extLst>
                    <a:ext uri="{9D8B030D-6E8A-4147-A177-3AD203B41FA5}">
                      <a16:colId xmlns:a16="http://schemas.microsoft.com/office/drawing/2014/main" val="3399663015"/>
                    </a:ext>
                  </a:extLst>
                </a:gridCol>
                <a:gridCol w="1666009">
                  <a:extLst>
                    <a:ext uri="{9D8B030D-6E8A-4147-A177-3AD203B41FA5}">
                      <a16:colId xmlns:a16="http://schemas.microsoft.com/office/drawing/2014/main" val="251290570"/>
                    </a:ext>
                  </a:extLst>
                </a:gridCol>
                <a:gridCol w="1620154">
                  <a:extLst>
                    <a:ext uri="{9D8B030D-6E8A-4147-A177-3AD203B41FA5}">
                      <a16:colId xmlns:a16="http://schemas.microsoft.com/office/drawing/2014/main" val="345925374"/>
                    </a:ext>
                  </a:extLst>
                </a:gridCol>
              </a:tblGrid>
              <a:tr h="370840">
                <a:tc>
                  <a:txBody>
                    <a:bodyPr/>
                    <a:lstStyle/>
                    <a:p>
                      <a:r>
                        <a:rPr lang="en-US">
                          <a:latin typeface="Times New Roman" panose="02020603050405020304" pitchFamily="18" charset="0"/>
                          <a:cs typeface="Times New Roman" panose="02020603050405020304" pitchFamily="18" charset="0"/>
                        </a:rPr>
                        <a:t>Consumer loans </a:t>
                      </a:r>
                      <a:r>
                        <a:rPr lang="en-US" sz="1400">
                          <a:latin typeface="Times New Roman" panose="02020603050405020304" pitchFamily="18" charset="0"/>
                          <a:cs typeface="Times New Roman" panose="02020603050405020304" pitchFamily="18" charset="0"/>
                        </a:rPr>
                        <a:t>(Excluding Credit Cards)</a:t>
                      </a:r>
                    </a:p>
                  </a:txBody>
                  <a:tcPr/>
                </a:tc>
                <a:tc>
                  <a:txBody>
                    <a:bodyPr/>
                    <a:lstStyle/>
                    <a:p>
                      <a:pPr algn="ctr"/>
                      <a:r>
                        <a:rPr lang="en-US">
                          <a:latin typeface="Times New Roman" panose="02020603050405020304" pitchFamily="18" charset="0"/>
                          <a:cs typeface="Times New Roman" panose="02020603050405020304" pitchFamily="18" charset="0"/>
                        </a:rPr>
                        <a:t>Q1 2023</a:t>
                      </a:r>
                    </a:p>
                  </a:txBody>
                  <a:tcPr/>
                </a:tc>
                <a:tc>
                  <a:txBody>
                    <a:bodyPr/>
                    <a:lstStyle/>
                    <a:p>
                      <a:pPr algn="ctr"/>
                      <a:r>
                        <a:rPr lang="en-US">
                          <a:latin typeface="Times New Roman" panose="02020603050405020304" pitchFamily="18" charset="0"/>
                          <a:cs typeface="Times New Roman" panose="02020603050405020304" pitchFamily="18" charset="0"/>
                        </a:rPr>
                        <a:t>Q1 2024</a:t>
                      </a:r>
                    </a:p>
                  </a:txBody>
                  <a:tcPr/>
                </a:tc>
                <a:tc>
                  <a:txBody>
                    <a:bodyPr/>
                    <a:lstStyle/>
                    <a:p>
                      <a:pPr algn="ctr"/>
                      <a:r>
                        <a:rPr lang="en-US">
                          <a:latin typeface="Times New Roman" panose="02020603050405020304" pitchFamily="18" charset="0"/>
                          <a:cs typeface="Times New Roman" panose="02020603050405020304" pitchFamily="18" charset="0"/>
                        </a:rPr>
                        <a:t>Q1 2025</a:t>
                      </a:r>
                    </a:p>
                  </a:txBody>
                  <a:tcPr/>
                </a:tc>
                <a:extLst>
                  <a:ext uri="{0D108BD9-81ED-4DB2-BD59-A6C34878D82A}">
                    <a16:rowId xmlns:a16="http://schemas.microsoft.com/office/drawing/2014/main" val="792186349"/>
                  </a:ext>
                </a:extLst>
              </a:tr>
              <a:tr h="370840">
                <a:tc>
                  <a:txBody>
                    <a:bodyPr/>
                    <a:lstStyle/>
                    <a:p>
                      <a:r>
                        <a:rPr lang="en-US">
                          <a:latin typeface="Times New Roman" panose="02020603050405020304" pitchFamily="18" charset="0"/>
                          <a:cs typeface="Times New Roman" panose="02020603050405020304" pitchFamily="18" charset="0"/>
                        </a:rPr>
                        <a:t>Delinquency Rate    </a:t>
                      </a:r>
                      <a:r>
                        <a:rPr lang="en-US" sz="1400">
                          <a:solidFill>
                            <a:srgbClr val="FF0000"/>
                          </a:solidFill>
                          <a:latin typeface="Times New Roman" panose="02020603050405020304" pitchFamily="18" charset="0"/>
                          <a:cs typeface="Times New Roman" panose="02020603050405020304" pitchFamily="18" charset="0"/>
                        </a:rPr>
                        <a:t>(0.70% = 2014-2019 Average)</a:t>
                      </a: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9070016"/>
                  </a:ext>
                </a:extLst>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3446802"/>
                  </a:ext>
                </a:extLst>
              </a:tr>
            </a:tbl>
          </a:graphicData>
        </a:graphic>
      </p:graphicFrame>
    </p:spTree>
    <p:extLst>
      <p:ext uri="{BB962C8B-B14F-4D97-AF65-F5344CB8AC3E}">
        <p14:creationId xmlns:p14="http://schemas.microsoft.com/office/powerpoint/2010/main" val="217506599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06B885EE-6E74-0AA1-8A52-C022EC8CAA16}"/>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graphicFrame>
        <p:nvGraphicFramePr>
          <p:cNvPr id="2" name="Table 1">
            <a:extLst>
              <a:ext uri="{FF2B5EF4-FFF2-40B4-BE49-F238E27FC236}">
                <a16:creationId xmlns:a16="http://schemas.microsoft.com/office/drawing/2014/main" id="{D087E6A2-BC5D-73BB-B411-9D021677B816}"/>
              </a:ext>
            </a:extLst>
          </p:cNvPr>
          <p:cNvGraphicFramePr>
            <a:graphicFrameLocks noGrp="1"/>
          </p:cNvGraphicFramePr>
          <p:nvPr/>
        </p:nvGraphicFramePr>
        <p:xfrm>
          <a:off x="1805510" y="1374515"/>
          <a:ext cx="9364844" cy="1112520"/>
        </p:xfrm>
        <a:graphic>
          <a:graphicData uri="http://schemas.openxmlformats.org/drawingml/2006/table">
            <a:tbl>
              <a:tblPr firstRow="1" bandRow="1">
                <a:tableStyleId>{5C22544A-7EE6-4342-B048-85BDC9FD1C3A}</a:tableStyleId>
              </a:tblPr>
              <a:tblGrid>
                <a:gridCol w="4293669">
                  <a:extLst>
                    <a:ext uri="{9D8B030D-6E8A-4147-A177-3AD203B41FA5}">
                      <a16:colId xmlns:a16="http://schemas.microsoft.com/office/drawing/2014/main" val="2259213866"/>
                    </a:ext>
                  </a:extLst>
                </a:gridCol>
                <a:gridCol w="1785012">
                  <a:extLst>
                    <a:ext uri="{9D8B030D-6E8A-4147-A177-3AD203B41FA5}">
                      <a16:colId xmlns:a16="http://schemas.microsoft.com/office/drawing/2014/main" val="3399663015"/>
                    </a:ext>
                  </a:extLst>
                </a:gridCol>
                <a:gridCol w="1666009">
                  <a:extLst>
                    <a:ext uri="{9D8B030D-6E8A-4147-A177-3AD203B41FA5}">
                      <a16:colId xmlns:a16="http://schemas.microsoft.com/office/drawing/2014/main" val="251290570"/>
                    </a:ext>
                  </a:extLst>
                </a:gridCol>
                <a:gridCol w="1620154">
                  <a:extLst>
                    <a:ext uri="{9D8B030D-6E8A-4147-A177-3AD203B41FA5}">
                      <a16:colId xmlns:a16="http://schemas.microsoft.com/office/drawing/2014/main" val="345925374"/>
                    </a:ext>
                  </a:extLst>
                </a:gridCol>
              </a:tblGrid>
              <a:tr h="370840">
                <a:tc>
                  <a:txBody>
                    <a:bodyPr/>
                    <a:lstStyle/>
                    <a:p>
                      <a:r>
                        <a:rPr lang="en-US">
                          <a:latin typeface="Times New Roman" panose="02020603050405020304" pitchFamily="18" charset="0"/>
                          <a:cs typeface="Times New Roman" panose="02020603050405020304" pitchFamily="18" charset="0"/>
                        </a:rPr>
                        <a:t>Consumer loans </a:t>
                      </a:r>
                      <a:r>
                        <a:rPr lang="en-US" sz="1400">
                          <a:latin typeface="Times New Roman" panose="02020603050405020304" pitchFamily="18" charset="0"/>
                          <a:cs typeface="Times New Roman" panose="02020603050405020304" pitchFamily="18" charset="0"/>
                        </a:rPr>
                        <a:t>(Excluding Credit Cards)</a:t>
                      </a:r>
                    </a:p>
                  </a:txBody>
                  <a:tcPr/>
                </a:tc>
                <a:tc>
                  <a:txBody>
                    <a:bodyPr/>
                    <a:lstStyle/>
                    <a:p>
                      <a:pPr algn="ctr"/>
                      <a:r>
                        <a:rPr lang="en-US">
                          <a:latin typeface="Times New Roman" panose="02020603050405020304" pitchFamily="18" charset="0"/>
                          <a:cs typeface="Times New Roman" panose="02020603050405020304" pitchFamily="18" charset="0"/>
                        </a:rPr>
                        <a:t>Q1 2023</a:t>
                      </a:r>
                    </a:p>
                  </a:txBody>
                  <a:tcPr/>
                </a:tc>
                <a:tc>
                  <a:txBody>
                    <a:bodyPr/>
                    <a:lstStyle/>
                    <a:p>
                      <a:pPr algn="ctr"/>
                      <a:r>
                        <a:rPr lang="en-US">
                          <a:latin typeface="Times New Roman" panose="02020603050405020304" pitchFamily="18" charset="0"/>
                          <a:cs typeface="Times New Roman" panose="02020603050405020304" pitchFamily="18" charset="0"/>
                        </a:rPr>
                        <a:t>Q1 2024</a:t>
                      </a:r>
                    </a:p>
                  </a:txBody>
                  <a:tcPr/>
                </a:tc>
                <a:tc>
                  <a:txBody>
                    <a:bodyPr/>
                    <a:lstStyle/>
                    <a:p>
                      <a:pPr algn="ctr"/>
                      <a:r>
                        <a:rPr lang="en-US">
                          <a:latin typeface="Times New Roman" panose="02020603050405020304" pitchFamily="18" charset="0"/>
                          <a:cs typeface="Times New Roman" panose="02020603050405020304" pitchFamily="18" charset="0"/>
                        </a:rPr>
                        <a:t>Q1 2025</a:t>
                      </a:r>
                    </a:p>
                  </a:txBody>
                  <a:tcPr/>
                </a:tc>
                <a:extLst>
                  <a:ext uri="{0D108BD9-81ED-4DB2-BD59-A6C34878D82A}">
                    <a16:rowId xmlns:a16="http://schemas.microsoft.com/office/drawing/2014/main" val="792186349"/>
                  </a:ext>
                </a:extLst>
              </a:tr>
              <a:tr h="370840">
                <a:tc>
                  <a:txBody>
                    <a:bodyPr/>
                    <a:lstStyle/>
                    <a:p>
                      <a:r>
                        <a:rPr lang="en-US">
                          <a:latin typeface="Times New Roman" panose="02020603050405020304" pitchFamily="18" charset="0"/>
                          <a:cs typeface="Times New Roman" panose="02020603050405020304" pitchFamily="18" charset="0"/>
                        </a:rPr>
                        <a:t>Delinquency Rate    </a:t>
                      </a:r>
                      <a:r>
                        <a:rPr lang="en-US" sz="1400">
                          <a:solidFill>
                            <a:srgbClr val="FF0000"/>
                          </a:solidFill>
                          <a:latin typeface="Times New Roman" panose="02020603050405020304" pitchFamily="18" charset="0"/>
                          <a:cs typeface="Times New Roman" panose="02020603050405020304" pitchFamily="18" charset="0"/>
                        </a:rPr>
                        <a:t>(0.70% = 2014-2019 Average)</a:t>
                      </a:r>
                    </a:p>
                  </a:txBody>
                  <a:tcPr/>
                </a:tc>
                <a:tc>
                  <a:txBody>
                    <a:bodyPr/>
                    <a:lstStyle/>
                    <a:p>
                      <a:pPr algn="ctr"/>
                      <a:r>
                        <a:rPr lang="en-US">
                          <a:latin typeface="Times New Roman" panose="02020603050405020304" pitchFamily="18" charset="0"/>
                          <a:cs typeface="Times New Roman" panose="02020603050405020304" pitchFamily="18" charset="0"/>
                        </a:rPr>
                        <a:t>0.62</a:t>
                      </a:r>
                    </a:p>
                  </a:txBody>
                  <a:tcPr/>
                </a:tc>
                <a:tc>
                  <a:txBody>
                    <a:bodyPr/>
                    <a:lstStyle/>
                    <a:p>
                      <a:pPr algn="ctr"/>
                      <a:r>
                        <a:rPr lang="en-US">
                          <a:latin typeface="Times New Roman" panose="02020603050405020304" pitchFamily="18" charset="0"/>
                          <a:cs typeface="Times New Roman" panose="02020603050405020304" pitchFamily="18" charset="0"/>
                        </a:rPr>
                        <a:t>0.90</a:t>
                      </a:r>
                    </a:p>
                  </a:txBody>
                  <a:tcPr/>
                </a:tc>
                <a:tc>
                  <a:txBody>
                    <a:bodyPr/>
                    <a:lstStyle/>
                    <a:p>
                      <a:pPr algn="ctr"/>
                      <a:r>
                        <a:rPr lang="en-US">
                          <a:latin typeface="Times New Roman" panose="02020603050405020304" pitchFamily="18" charset="0"/>
                          <a:cs typeface="Times New Roman" panose="02020603050405020304" pitchFamily="18" charset="0"/>
                        </a:rPr>
                        <a:t>0.91</a:t>
                      </a:r>
                    </a:p>
                  </a:txBody>
                  <a:tcPr/>
                </a:tc>
                <a:extLst>
                  <a:ext uri="{0D108BD9-81ED-4DB2-BD59-A6C34878D82A}">
                    <a16:rowId xmlns:a16="http://schemas.microsoft.com/office/drawing/2014/main" val="3139070016"/>
                  </a:ext>
                </a:extLst>
              </a:tr>
              <a:tr h="370840">
                <a:tc>
                  <a:txBody>
                    <a:bodyPr/>
                    <a:lstStyle/>
                    <a:p>
                      <a:endParaRPr lang="en-US" sz="140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3446802"/>
                  </a:ext>
                </a:extLst>
              </a:tr>
            </a:tbl>
          </a:graphicData>
        </a:graphic>
      </p:graphicFrame>
    </p:spTree>
    <p:extLst>
      <p:ext uri="{BB962C8B-B14F-4D97-AF65-F5344CB8AC3E}">
        <p14:creationId xmlns:p14="http://schemas.microsoft.com/office/powerpoint/2010/main" val="278401101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06B885EE-6E74-0AA1-8A52-C022EC8CAA16}"/>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graphicFrame>
        <p:nvGraphicFramePr>
          <p:cNvPr id="2" name="Table 1">
            <a:extLst>
              <a:ext uri="{FF2B5EF4-FFF2-40B4-BE49-F238E27FC236}">
                <a16:creationId xmlns:a16="http://schemas.microsoft.com/office/drawing/2014/main" id="{D087E6A2-BC5D-73BB-B411-9D021677B816}"/>
              </a:ext>
            </a:extLst>
          </p:cNvPr>
          <p:cNvGraphicFramePr>
            <a:graphicFrameLocks noGrp="1"/>
          </p:cNvGraphicFramePr>
          <p:nvPr/>
        </p:nvGraphicFramePr>
        <p:xfrm>
          <a:off x="1805510" y="1374515"/>
          <a:ext cx="9364844" cy="1112520"/>
        </p:xfrm>
        <a:graphic>
          <a:graphicData uri="http://schemas.openxmlformats.org/drawingml/2006/table">
            <a:tbl>
              <a:tblPr firstRow="1" bandRow="1">
                <a:tableStyleId>{5C22544A-7EE6-4342-B048-85BDC9FD1C3A}</a:tableStyleId>
              </a:tblPr>
              <a:tblGrid>
                <a:gridCol w="4293669">
                  <a:extLst>
                    <a:ext uri="{9D8B030D-6E8A-4147-A177-3AD203B41FA5}">
                      <a16:colId xmlns:a16="http://schemas.microsoft.com/office/drawing/2014/main" val="2259213866"/>
                    </a:ext>
                  </a:extLst>
                </a:gridCol>
                <a:gridCol w="1785012">
                  <a:extLst>
                    <a:ext uri="{9D8B030D-6E8A-4147-A177-3AD203B41FA5}">
                      <a16:colId xmlns:a16="http://schemas.microsoft.com/office/drawing/2014/main" val="3399663015"/>
                    </a:ext>
                  </a:extLst>
                </a:gridCol>
                <a:gridCol w="1666009">
                  <a:extLst>
                    <a:ext uri="{9D8B030D-6E8A-4147-A177-3AD203B41FA5}">
                      <a16:colId xmlns:a16="http://schemas.microsoft.com/office/drawing/2014/main" val="251290570"/>
                    </a:ext>
                  </a:extLst>
                </a:gridCol>
                <a:gridCol w="1620154">
                  <a:extLst>
                    <a:ext uri="{9D8B030D-6E8A-4147-A177-3AD203B41FA5}">
                      <a16:colId xmlns:a16="http://schemas.microsoft.com/office/drawing/2014/main" val="345925374"/>
                    </a:ext>
                  </a:extLst>
                </a:gridCol>
              </a:tblGrid>
              <a:tr h="370840">
                <a:tc>
                  <a:txBody>
                    <a:bodyPr/>
                    <a:lstStyle/>
                    <a:p>
                      <a:r>
                        <a:rPr lang="en-US">
                          <a:latin typeface="Times New Roman" panose="02020603050405020304" pitchFamily="18" charset="0"/>
                          <a:cs typeface="Times New Roman" panose="02020603050405020304" pitchFamily="18" charset="0"/>
                        </a:rPr>
                        <a:t>Consumer loans </a:t>
                      </a:r>
                      <a:r>
                        <a:rPr lang="en-US" sz="1400">
                          <a:latin typeface="Times New Roman" panose="02020603050405020304" pitchFamily="18" charset="0"/>
                          <a:cs typeface="Times New Roman" panose="02020603050405020304" pitchFamily="18" charset="0"/>
                        </a:rPr>
                        <a:t>(Excluding Credit Cards)</a:t>
                      </a:r>
                    </a:p>
                  </a:txBody>
                  <a:tcPr/>
                </a:tc>
                <a:tc>
                  <a:txBody>
                    <a:bodyPr/>
                    <a:lstStyle/>
                    <a:p>
                      <a:pPr algn="ctr"/>
                      <a:r>
                        <a:rPr lang="en-US">
                          <a:latin typeface="Times New Roman" panose="02020603050405020304" pitchFamily="18" charset="0"/>
                          <a:cs typeface="Times New Roman" panose="02020603050405020304" pitchFamily="18" charset="0"/>
                        </a:rPr>
                        <a:t>Q1 2023</a:t>
                      </a:r>
                    </a:p>
                  </a:txBody>
                  <a:tcPr/>
                </a:tc>
                <a:tc>
                  <a:txBody>
                    <a:bodyPr/>
                    <a:lstStyle/>
                    <a:p>
                      <a:pPr algn="ctr"/>
                      <a:r>
                        <a:rPr lang="en-US">
                          <a:latin typeface="Times New Roman" panose="02020603050405020304" pitchFamily="18" charset="0"/>
                          <a:cs typeface="Times New Roman" panose="02020603050405020304" pitchFamily="18" charset="0"/>
                        </a:rPr>
                        <a:t>Q1 2024</a:t>
                      </a:r>
                    </a:p>
                  </a:txBody>
                  <a:tcPr/>
                </a:tc>
                <a:tc>
                  <a:txBody>
                    <a:bodyPr/>
                    <a:lstStyle/>
                    <a:p>
                      <a:pPr algn="ctr"/>
                      <a:r>
                        <a:rPr lang="en-US">
                          <a:latin typeface="Times New Roman" panose="02020603050405020304" pitchFamily="18" charset="0"/>
                          <a:cs typeface="Times New Roman" panose="02020603050405020304" pitchFamily="18" charset="0"/>
                        </a:rPr>
                        <a:t>Q1 2025</a:t>
                      </a:r>
                    </a:p>
                  </a:txBody>
                  <a:tcPr/>
                </a:tc>
                <a:extLst>
                  <a:ext uri="{0D108BD9-81ED-4DB2-BD59-A6C34878D82A}">
                    <a16:rowId xmlns:a16="http://schemas.microsoft.com/office/drawing/2014/main" val="792186349"/>
                  </a:ext>
                </a:extLst>
              </a:tr>
              <a:tr h="370840">
                <a:tc>
                  <a:txBody>
                    <a:bodyPr/>
                    <a:lstStyle/>
                    <a:p>
                      <a:r>
                        <a:rPr lang="en-US">
                          <a:latin typeface="Times New Roman" panose="02020603050405020304" pitchFamily="18" charset="0"/>
                          <a:cs typeface="Times New Roman" panose="02020603050405020304" pitchFamily="18" charset="0"/>
                        </a:rPr>
                        <a:t>Delinquency Rate    </a:t>
                      </a:r>
                      <a:r>
                        <a:rPr lang="en-US" sz="1400">
                          <a:solidFill>
                            <a:srgbClr val="FF0000"/>
                          </a:solidFill>
                          <a:latin typeface="Times New Roman" panose="02020603050405020304" pitchFamily="18" charset="0"/>
                          <a:cs typeface="Times New Roman" panose="02020603050405020304" pitchFamily="18" charset="0"/>
                        </a:rPr>
                        <a:t>(0.70% = 2014-2019 Average)</a:t>
                      </a:r>
                    </a:p>
                  </a:txBody>
                  <a:tcPr/>
                </a:tc>
                <a:tc>
                  <a:txBody>
                    <a:bodyPr/>
                    <a:lstStyle/>
                    <a:p>
                      <a:pPr algn="ctr"/>
                      <a:r>
                        <a:rPr lang="en-US">
                          <a:latin typeface="Times New Roman" panose="02020603050405020304" pitchFamily="18" charset="0"/>
                          <a:cs typeface="Times New Roman" panose="02020603050405020304" pitchFamily="18" charset="0"/>
                        </a:rPr>
                        <a:t>0.62</a:t>
                      </a:r>
                    </a:p>
                  </a:txBody>
                  <a:tcPr/>
                </a:tc>
                <a:tc>
                  <a:txBody>
                    <a:bodyPr/>
                    <a:lstStyle/>
                    <a:p>
                      <a:pPr algn="ctr"/>
                      <a:r>
                        <a:rPr lang="en-US">
                          <a:latin typeface="Times New Roman" panose="02020603050405020304" pitchFamily="18" charset="0"/>
                          <a:cs typeface="Times New Roman" panose="02020603050405020304" pitchFamily="18" charset="0"/>
                        </a:rPr>
                        <a:t>0.90</a:t>
                      </a:r>
                    </a:p>
                  </a:txBody>
                  <a:tcPr/>
                </a:tc>
                <a:tc>
                  <a:txBody>
                    <a:bodyPr/>
                    <a:lstStyle/>
                    <a:p>
                      <a:pPr algn="ctr"/>
                      <a:r>
                        <a:rPr lang="en-US">
                          <a:latin typeface="Times New Roman" panose="02020603050405020304" pitchFamily="18" charset="0"/>
                          <a:cs typeface="Times New Roman" panose="02020603050405020304" pitchFamily="18" charset="0"/>
                        </a:rPr>
                        <a:t>0.91</a:t>
                      </a:r>
                    </a:p>
                  </a:txBody>
                  <a:tcPr/>
                </a:tc>
                <a:extLst>
                  <a:ext uri="{0D108BD9-81ED-4DB2-BD59-A6C34878D82A}">
                    <a16:rowId xmlns:a16="http://schemas.microsoft.com/office/drawing/2014/main" val="3139070016"/>
                  </a:ext>
                </a:extLst>
              </a:tr>
              <a:tr h="370840">
                <a:tc>
                  <a:txBody>
                    <a:bodyPr/>
                    <a:lstStyle/>
                    <a:p>
                      <a:r>
                        <a:rPr lang="en-US">
                          <a:latin typeface="Times New Roman" panose="02020603050405020304" pitchFamily="18" charset="0"/>
                          <a:cs typeface="Times New Roman" panose="02020603050405020304" pitchFamily="18" charset="0"/>
                        </a:rPr>
                        <a:t>Net </a:t>
                      </a:r>
                      <a:r>
                        <a:rPr lang="en-US" err="1">
                          <a:latin typeface="Times New Roman" panose="02020603050405020304" pitchFamily="18" charset="0"/>
                          <a:cs typeface="Times New Roman" panose="02020603050405020304" pitchFamily="18" charset="0"/>
                        </a:rPr>
                        <a:t>Chargeoff</a:t>
                      </a:r>
                      <a:r>
                        <a:rPr lang="en-US">
                          <a:latin typeface="Times New Roman" panose="02020603050405020304" pitchFamily="18" charset="0"/>
                          <a:cs typeface="Times New Roman" panose="02020603050405020304" pitchFamily="18" charset="0"/>
                        </a:rPr>
                        <a:t> Rate  </a:t>
                      </a:r>
                      <a:r>
                        <a:rPr lang="en-US" sz="1400">
                          <a:solidFill>
                            <a:srgbClr val="FF0000"/>
                          </a:solidFill>
                          <a:latin typeface="Times New Roman" panose="02020603050405020304" pitchFamily="18" charset="0"/>
                          <a:cs typeface="Times New Roman" panose="02020603050405020304" pitchFamily="18" charset="0"/>
                        </a:rPr>
                        <a:t>(0.90% = 2014-2019 Average)</a:t>
                      </a:r>
                      <a:endParaRPr lang="en-US" sz="140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3446802"/>
                  </a:ext>
                </a:extLst>
              </a:tr>
            </a:tbl>
          </a:graphicData>
        </a:graphic>
      </p:graphicFrame>
    </p:spTree>
    <p:extLst>
      <p:ext uri="{BB962C8B-B14F-4D97-AF65-F5344CB8AC3E}">
        <p14:creationId xmlns:p14="http://schemas.microsoft.com/office/powerpoint/2010/main" val="427058260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06B885EE-6E74-0AA1-8A52-C022EC8CAA16}"/>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graphicFrame>
        <p:nvGraphicFramePr>
          <p:cNvPr id="2" name="Table 1">
            <a:extLst>
              <a:ext uri="{FF2B5EF4-FFF2-40B4-BE49-F238E27FC236}">
                <a16:creationId xmlns:a16="http://schemas.microsoft.com/office/drawing/2014/main" id="{D087E6A2-BC5D-73BB-B411-9D021677B816}"/>
              </a:ext>
            </a:extLst>
          </p:cNvPr>
          <p:cNvGraphicFramePr>
            <a:graphicFrameLocks noGrp="1"/>
          </p:cNvGraphicFramePr>
          <p:nvPr/>
        </p:nvGraphicFramePr>
        <p:xfrm>
          <a:off x="1805510" y="1374515"/>
          <a:ext cx="9364844" cy="1112520"/>
        </p:xfrm>
        <a:graphic>
          <a:graphicData uri="http://schemas.openxmlformats.org/drawingml/2006/table">
            <a:tbl>
              <a:tblPr firstRow="1" bandRow="1">
                <a:tableStyleId>{5C22544A-7EE6-4342-B048-85BDC9FD1C3A}</a:tableStyleId>
              </a:tblPr>
              <a:tblGrid>
                <a:gridCol w="4293669">
                  <a:extLst>
                    <a:ext uri="{9D8B030D-6E8A-4147-A177-3AD203B41FA5}">
                      <a16:colId xmlns:a16="http://schemas.microsoft.com/office/drawing/2014/main" val="2259213866"/>
                    </a:ext>
                  </a:extLst>
                </a:gridCol>
                <a:gridCol w="1785012">
                  <a:extLst>
                    <a:ext uri="{9D8B030D-6E8A-4147-A177-3AD203B41FA5}">
                      <a16:colId xmlns:a16="http://schemas.microsoft.com/office/drawing/2014/main" val="3399663015"/>
                    </a:ext>
                  </a:extLst>
                </a:gridCol>
                <a:gridCol w="1666009">
                  <a:extLst>
                    <a:ext uri="{9D8B030D-6E8A-4147-A177-3AD203B41FA5}">
                      <a16:colId xmlns:a16="http://schemas.microsoft.com/office/drawing/2014/main" val="251290570"/>
                    </a:ext>
                  </a:extLst>
                </a:gridCol>
                <a:gridCol w="1620154">
                  <a:extLst>
                    <a:ext uri="{9D8B030D-6E8A-4147-A177-3AD203B41FA5}">
                      <a16:colId xmlns:a16="http://schemas.microsoft.com/office/drawing/2014/main" val="345925374"/>
                    </a:ext>
                  </a:extLst>
                </a:gridCol>
              </a:tblGrid>
              <a:tr h="370840">
                <a:tc>
                  <a:txBody>
                    <a:bodyPr/>
                    <a:lstStyle/>
                    <a:p>
                      <a:r>
                        <a:rPr lang="en-US">
                          <a:latin typeface="Times New Roman" panose="02020603050405020304" pitchFamily="18" charset="0"/>
                          <a:cs typeface="Times New Roman" panose="02020603050405020304" pitchFamily="18" charset="0"/>
                        </a:rPr>
                        <a:t>Consumer loans </a:t>
                      </a:r>
                      <a:r>
                        <a:rPr lang="en-US" sz="1400">
                          <a:latin typeface="Times New Roman" panose="02020603050405020304" pitchFamily="18" charset="0"/>
                          <a:cs typeface="Times New Roman" panose="02020603050405020304" pitchFamily="18" charset="0"/>
                        </a:rPr>
                        <a:t>(Excluding Credit Cards)</a:t>
                      </a:r>
                    </a:p>
                  </a:txBody>
                  <a:tcPr/>
                </a:tc>
                <a:tc>
                  <a:txBody>
                    <a:bodyPr/>
                    <a:lstStyle/>
                    <a:p>
                      <a:pPr algn="ctr"/>
                      <a:r>
                        <a:rPr lang="en-US">
                          <a:latin typeface="Times New Roman" panose="02020603050405020304" pitchFamily="18" charset="0"/>
                          <a:cs typeface="Times New Roman" panose="02020603050405020304" pitchFamily="18" charset="0"/>
                        </a:rPr>
                        <a:t>Q1 2023</a:t>
                      </a:r>
                    </a:p>
                  </a:txBody>
                  <a:tcPr/>
                </a:tc>
                <a:tc>
                  <a:txBody>
                    <a:bodyPr/>
                    <a:lstStyle/>
                    <a:p>
                      <a:pPr algn="ctr"/>
                      <a:r>
                        <a:rPr lang="en-US">
                          <a:latin typeface="Times New Roman" panose="02020603050405020304" pitchFamily="18" charset="0"/>
                          <a:cs typeface="Times New Roman" panose="02020603050405020304" pitchFamily="18" charset="0"/>
                        </a:rPr>
                        <a:t>Q1 2024</a:t>
                      </a:r>
                    </a:p>
                  </a:txBody>
                  <a:tcPr/>
                </a:tc>
                <a:tc>
                  <a:txBody>
                    <a:bodyPr/>
                    <a:lstStyle/>
                    <a:p>
                      <a:pPr algn="ctr"/>
                      <a:r>
                        <a:rPr lang="en-US">
                          <a:latin typeface="Times New Roman" panose="02020603050405020304" pitchFamily="18" charset="0"/>
                          <a:cs typeface="Times New Roman" panose="02020603050405020304" pitchFamily="18" charset="0"/>
                        </a:rPr>
                        <a:t>Q1 2025</a:t>
                      </a:r>
                    </a:p>
                  </a:txBody>
                  <a:tcPr/>
                </a:tc>
                <a:extLst>
                  <a:ext uri="{0D108BD9-81ED-4DB2-BD59-A6C34878D82A}">
                    <a16:rowId xmlns:a16="http://schemas.microsoft.com/office/drawing/2014/main" val="792186349"/>
                  </a:ext>
                </a:extLst>
              </a:tr>
              <a:tr h="370840">
                <a:tc>
                  <a:txBody>
                    <a:bodyPr/>
                    <a:lstStyle/>
                    <a:p>
                      <a:r>
                        <a:rPr lang="en-US">
                          <a:latin typeface="Times New Roman" panose="02020603050405020304" pitchFamily="18" charset="0"/>
                          <a:cs typeface="Times New Roman" panose="02020603050405020304" pitchFamily="18" charset="0"/>
                        </a:rPr>
                        <a:t>Delinquency Rate    </a:t>
                      </a:r>
                      <a:r>
                        <a:rPr lang="en-US" sz="1400">
                          <a:solidFill>
                            <a:srgbClr val="FF0000"/>
                          </a:solidFill>
                          <a:latin typeface="Times New Roman" panose="02020603050405020304" pitchFamily="18" charset="0"/>
                          <a:cs typeface="Times New Roman" panose="02020603050405020304" pitchFamily="18" charset="0"/>
                        </a:rPr>
                        <a:t>(0.70% = 2014-2019 Average)</a:t>
                      </a:r>
                    </a:p>
                  </a:txBody>
                  <a:tcPr/>
                </a:tc>
                <a:tc>
                  <a:txBody>
                    <a:bodyPr/>
                    <a:lstStyle/>
                    <a:p>
                      <a:pPr algn="ctr"/>
                      <a:r>
                        <a:rPr lang="en-US">
                          <a:latin typeface="Times New Roman" panose="02020603050405020304" pitchFamily="18" charset="0"/>
                          <a:cs typeface="Times New Roman" panose="02020603050405020304" pitchFamily="18" charset="0"/>
                        </a:rPr>
                        <a:t>0.62</a:t>
                      </a:r>
                    </a:p>
                  </a:txBody>
                  <a:tcPr/>
                </a:tc>
                <a:tc>
                  <a:txBody>
                    <a:bodyPr/>
                    <a:lstStyle/>
                    <a:p>
                      <a:pPr algn="ctr"/>
                      <a:r>
                        <a:rPr lang="en-US">
                          <a:latin typeface="Times New Roman" panose="02020603050405020304" pitchFamily="18" charset="0"/>
                          <a:cs typeface="Times New Roman" panose="02020603050405020304" pitchFamily="18" charset="0"/>
                        </a:rPr>
                        <a:t>0.90</a:t>
                      </a:r>
                    </a:p>
                  </a:txBody>
                  <a:tcPr/>
                </a:tc>
                <a:tc>
                  <a:txBody>
                    <a:bodyPr/>
                    <a:lstStyle/>
                    <a:p>
                      <a:pPr algn="ctr"/>
                      <a:r>
                        <a:rPr lang="en-US">
                          <a:latin typeface="Times New Roman" panose="02020603050405020304" pitchFamily="18" charset="0"/>
                          <a:cs typeface="Times New Roman" panose="02020603050405020304" pitchFamily="18" charset="0"/>
                        </a:rPr>
                        <a:t>0.91</a:t>
                      </a:r>
                    </a:p>
                  </a:txBody>
                  <a:tcPr/>
                </a:tc>
                <a:extLst>
                  <a:ext uri="{0D108BD9-81ED-4DB2-BD59-A6C34878D82A}">
                    <a16:rowId xmlns:a16="http://schemas.microsoft.com/office/drawing/2014/main" val="3139070016"/>
                  </a:ext>
                </a:extLst>
              </a:tr>
              <a:tr h="370840">
                <a:tc>
                  <a:txBody>
                    <a:bodyPr/>
                    <a:lstStyle/>
                    <a:p>
                      <a:r>
                        <a:rPr lang="en-US">
                          <a:latin typeface="Times New Roman" panose="02020603050405020304" pitchFamily="18" charset="0"/>
                          <a:cs typeface="Times New Roman" panose="02020603050405020304" pitchFamily="18" charset="0"/>
                        </a:rPr>
                        <a:t>Net </a:t>
                      </a:r>
                      <a:r>
                        <a:rPr lang="en-US" err="1">
                          <a:latin typeface="Times New Roman" panose="02020603050405020304" pitchFamily="18" charset="0"/>
                          <a:cs typeface="Times New Roman" panose="02020603050405020304" pitchFamily="18" charset="0"/>
                        </a:rPr>
                        <a:t>Chargeoff</a:t>
                      </a:r>
                      <a:r>
                        <a:rPr lang="en-US">
                          <a:latin typeface="Times New Roman" panose="02020603050405020304" pitchFamily="18" charset="0"/>
                          <a:cs typeface="Times New Roman" panose="02020603050405020304" pitchFamily="18" charset="0"/>
                        </a:rPr>
                        <a:t> Rate  </a:t>
                      </a:r>
                      <a:r>
                        <a:rPr lang="en-US" sz="1400">
                          <a:solidFill>
                            <a:srgbClr val="FF0000"/>
                          </a:solidFill>
                          <a:latin typeface="Times New Roman" panose="02020603050405020304" pitchFamily="18" charset="0"/>
                          <a:cs typeface="Times New Roman" panose="02020603050405020304" pitchFamily="18" charset="0"/>
                        </a:rPr>
                        <a:t>(0.90% = 2014-2019 Average)</a:t>
                      </a:r>
                      <a:endParaRPr lang="en-US" sz="1400">
                        <a:latin typeface="Times New Roman" panose="02020603050405020304" pitchFamily="18" charset="0"/>
                        <a:cs typeface="Times New Roman" panose="02020603050405020304" pitchFamily="18" charset="0"/>
                      </a:endParaRPr>
                    </a:p>
                  </a:txBody>
                  <a:tcPr/>
                </a:tc>
                <a:tc>
                  <a:txBody>
                    <a:bodyPr/>
                    <a:lstStyle/>
                    <a:p>
                      <a:pPr algn="ctr"/>
                      <a:r>
                        <a:rPr lang="en-US">
                          <a:latin typeface="Times New Roman" panose="02020603050405020304" pitchFamily="18" charset="0"/>
                          <a:cs typeface="Times New Roman" panose="02020603050405020304" pitchFamily="18" charset="0"/>
                        </a:rPr>
                        <a:t>0.69</a:t>
                      </a:r>
                    </a:p>
                  </a:txBody>
                  <a:tcPr/>
                </a:tc>
                <a:tc>
                  <a:txBody>
                    <a:bodyPr/>
                    <a:lstStyle/>
                    <a:p>
                      <a:pPr algn="ctr"/>
                      <a:r>
                        <a:rPr lang="en-US">
                          <a:latin typeface="Times New Roman" panose="02020603050405020304" pitchFamily="18" charset="0"/>
                          <a:cs typeface="Times New Roman" panose="02020603050405020304" pitchFamily="18" charset="0"/>
                        </a:rPr>
                        <a:t>1.06</a:t>
                      </a:r>
                    </a:p>
                  </a:txBody>
                  <a:tcPr/>
                </a:tc>
                <a:tc>
                  <a:txBody>
                    <a:bodyPr/>
                    <a:lstStyle/>
                    <a:p>
                      <a:pPr algn="ctr"/>
                      <a:r>
                        <a:rPr lang="en-US">
                          <a:latin typeface="Times New Roman" panose="02020603050405020304" pitchFamily="18" charset="0"/>
                          <a:cs typeface="Times New Roman" panose="02020603050405020304" pitchFamily="18" charset="0"/>
                        </a:rPr>
                        <a:t>1.11</a:t>
                      </a:r>
                    </a:p>
                  </a:txBody>
                  <a:tcPr/>
                </a:tc>
                <a:extLst>
                  <a:ext uri="{0D108BD9-81ED-4DB2-BD59-A6C34878D82A}">
                    <a16:rowId xmlns:a16="http://schemas.microsoft.com/office/drawing/2014/main" val="3883446802"/>
                  </a:ext>
                </a:extLst>
              </a:tr>
            </a:tbl>
          </a:graphicData>
        </a:graphic>
      </p:graphicFrame>
    </p:spTree>
    <p:extLst>
      <p:ext uri="{BB962C8B-B14F-4D97-AF65-F5344CB8AC3E}">
        <p14:creationId xmlns:p14="http://schemas.microsoft.com/office/powerpoint/2010/main" val="90858907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1686107"/>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4D1C17B2-4273-E1E0-5938-46CFD57738FB}"/>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156404170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1686107"/>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E934BD87-E50A-EF88-0589-F38110C1E159}"/>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245227329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1686107"/>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7FB70050-69C8-3917-8542-6BAF083ACAE1}"/>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149669645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1686107"/>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1F5E9881-AFC5-DDEC-C86F-2C8773F53BBE}"/>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283971102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1686107"/>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2460CB2D-3421-F3EE-9E02-5B85CB6E6B22}"/>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7030831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29184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1686107"/>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car insurance costs =&gt; drop collision coverage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7536C35F-1E01-3720-F6DD-18FB51F4824E}"/>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109821373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A3C4B8A9-6EF7-4D92-123F-3CA61FDFC684}"/>
              </a:ext>
            </a:extLst>
          </p:cNvPr>
          <p:cNvGraphicFramePr>
            <a:graphicFrameLocks noGrp="1" noChangeAspect="1"/>
          </p:cNvGraphicFramePr>
          <p:nvPr>
            <p:extLst>
              <p:ext uri="{D42A27DB-BD31-4B8C-83A1-F6EECF244321}">
                <p14:modId xmlns:p14="http://schemas.microsoft.com/office/powerpoint/2010/main" val="466463111"/>
              </p:ext>
            </p:extLst>
          </p:nvPr>
        </p:nvGraphicFramePr>
        <p:xfrm>
          <a:off x="277303" y="168247"/>
          <a:ext cx="11726877" cy="6500536"/>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flipH="1">
            <a:off x="10748552" y="3037961"/>
            <a:ext cx="67228" cy="270032"/>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401157" y="2755424"/>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0.82%</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472940"/>
            <a:ext cx="0" cy="848428"/>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1686107"/>
            <a:ext cx="4943472" cy="1845300"/>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car insurance costs =&gt; drop collision coverage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600">
                <a:solidFill>
                  <a:srgbClr val="193061">
                    <a:lumMod val="60000"/>
                    <a:lumOff val="40000"/>
                  </a:srgbClr>
                </a:solidFill>
                <a:latin typeface="Times New Roman" panose="02020603050405020304" pitchFamily="18" charset="0"/>
                <a:cs typeface="Times New Roman" panose="02020603050405020304" pitchFamily="18" charset="0"/>
              </a:rPr>
              <a:t>Walk Away Auto Repos</a:t>
            </a: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820195" cy="540064"/>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extBox 5">
            <a:extLst>
              <a:ext uri="{FF2B5EF4-FFF2-40B4-BE49-F238E27FC236}">
                <a16:creationId xmlns:a16="http://schemas.microsoft.com/office/drawing/2014/main" id="{0486EEC6-E627-8B96-4CB6-A2B80450A13C}"/>
              </a:ext>
            </a:extLst>
          </p:cNvPr>
          <p:cNvSpPr txBox="1"/>
          <p:nvPr/>
        </p:nvSpPr>
        <p:spPr>
          <a:xfrm>
            <a:off x="10891539" y="4582348"/>
            <a:ext cx="55763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89735845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465605396"/>
              </p:ext>
            </p:extLst>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4890005" y="302000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421093"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75450" y="3493774"/>
            <a:ext cx="617899" cy="753325"/>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a:solidFill>
                  <a:srgbClr val="FF0000"/>
                </a:solidFill>
                <a:latin typeface="Times New Roman" panose="02020603050405020304" pitchFamily="18" charset="0"/>
                <a:cs typeface="Times New Roman" panose="02020603050405020304" pitchFamily="18" charset="0"/>
              </a:rPr>
              <a:t>May 2025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2.7%</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a:t>Inflation Above 2% Target</a:t>
            </a:r>
          </a:p>
        </p:txBody>
      </p:sp>
    </p:spTree>
    <p:extLst>
      <p:ext uri="{BB962C8B-B14F-4D97-AF65-F5344CB8AC3E}">
        <p14:creationId xmlns:p14="http://schemas.microsoft.com/office/powerpoint/2010/main" val="57025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75450" y="3493774"/>
            <a:ext cx="617899" cy="753325"/>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a:solidFill>
                  <a:srgbClr val="FF0000"/>
                </a:solidFill>
                <a:latin typeface="Times New Roman" panose="02020603050405020304" pitchFamily="18" charset="0"/>
                <a:cs typeface="Times New Roman" panose="02020603050405020304" pitchFamily="18" charset="0"/>
              </a:rPr>
              <a:t>May 2025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2.7%</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a:t>Inflation Above 2% Target</a:t>
            </a:r>
          </a:p>
        </p:txBody>
      </p:sp>
      <p:sp>
        <p:nvSpPr>
          <p:cNvPr id="2" name="TextBox 1">
            <a:extLst>
              <a:ext uri="{FF2B5EF4-FFF2-40B4-BE49-F238E27FC236}">
                <a16:creationId xmlns:a16="http://schemas.microsoft.com/office/drawing/2014/main" id="{F6826740-3C58-9AC9-F487-0A1A78571BB8}"/>
              </a:ext>
            </a:extLst>
          </p:cNvPr>
          <p:cNvSpPr txBox="1"/>
          <p:nvPr/>
        </p:nvSpPr>
        <p:spPr>
          <a:xfrm>
            <a:off x="1589701" y="3493774"/>
            <a:ext cx="4831766"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Inflation 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HH financial stress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loan delinquency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Labor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 Operating expenses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Lower consumer confidence</a:t>
            </a:r>
          </a:p>
        </p:txBody>
      </p:sp>
    </p:spTree>
    <p:extLst>
      <p:ext uri="{BB962C8B-B14F-4D97-AF65-F5344CB8AC3E}">
        <p14:creationId xmlns:p14="http://schemas.microsoft.com/office/powerpoint/2010/main" val="250523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908174" y="2805133"/>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903019" y="2789624"/>
            <a:ext cx="1131273" cy="92444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926742" y="3281342"/>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512149" y="2897346"/>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7824674" y="3762338"/>
            <a:ext cx="2211263"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(Focus on 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(Focus on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9016583" y="2528134"/>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668683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908174" y="2805133"/>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903019" y="2789624"/>
            <a:ext cx="1131273" cy="92444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926742" y="3281342"/>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512149" y="2897346"/>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7824674" y="3762338"/>
            <a:ext cx="2211263"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(Focus on 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(Focus on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9016583" y="2528134"/>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cxnSp>
        <p:nvCxnSpPr>
          <p:cNvPr id="5" name="Straight Arrow Connector 4">
            <a:extLst>
              <a:ext uri="{FF2B5EF4-FFF2-40B4-BE49-F238E27FC236}">
                <a16:creationId xmlns:a16="http://schemas.microsoft.com/office/drawing/2014/main" id="{BAD63CFD-D145-6801-E038-905C0F4D6406}"/>
              </a:ext>
            </a:extLst>
          </p:cNvPr>
          <p:cNvCxnSpPr>
            <a:cxnSpLocks/>
          </p:cNvCxnSpPr>
          <p:nvPr/>
        </p:nvCxnSpPr>
        <p:spPr>
          <a:xfrm>
            <a:off x="8692976" y="2788795"/>
            <a:ext cx="1405424"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9FE5CA2-1480-C066-F7A8-656F833337B1}"/>
              </a:ext>
            </a:extLst>
          </p:cNvPr>
          <p:cNvSpPr txBox="1"/>
          <p:nvPr/>
        </p:nvSpPr>
        <p:spPr>
          <a:xfrm>
            <a:off x="9723116" y="2433904"/>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a:t>
            </a:r>
          </a:p>
        </p:txBody>
      </p:sp>
    </p:spTree>
    <p:extLst>
      <p:ext uri="{BB962C8B-B14F-4D97-AF65-F5344CB8AC3E}">
        <p14:creationId xmlns:p14="http://schemas.microsoft.com/office/powerpoint/2010/main" val="2939966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a:extLst>
              <a:ext uri="{FF2B5EF4-FFF2-40B4-BE49-F238E27FC236}">
                <a16:creationId xmlns:a16="http://schemas.microsoft.com/office/drawing/2014/main" id="{466D6A0D-9D16-1691-8BD7-6648E03F634D}"/>
              </a:ext>
            </a:extLst>
          </p:cNvPr>
          <p:cNvGraphicFramePr>
            <a:graphicFrameLocks noChangeAspect="1"/>
          </p:cNvGraphicFramePr>
          <p:nvPr>
            <p:extLst>
              <p:ext uri="{D42A27DB-BD31-4B8C-83A1-F6EECF244321}">
                <p14:modId xmlns:p14="http://schemas.microsoft.com/office/powerpoint/2010/main" val="3862229272"/>
              </p:ext>
            </p:extLst>
          </p:nvPr>
        </p:nvGraphicFramePr>
        <p:xfrm>
          <a:off x="1676400" y="203200"/>
          <a:ext cx="8788400" cy="603213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6">
            <a:extLst>
              <a:ext uri="{FF2B5EF4-FFF2-40B4-BE49-F238E27FC236}">
                <a16:creationId xmlns:a16="http://schemas.microsoft.com/office/drawing/2014/main" id="{3BF1DD73-BB51-683C-7293-C54E17B3B996}"/>
              </a:ext>
            </a:extLst>
          </p:cNvPr>
          <p:cNvSpPr txBox="1">
            <a:spLocks noChangeArrowheads="1"/>
          </p:cNvSpPr>
          <p:nvPr/>
        </p:nvSpPr>
        <p:spPr bwMode="auto">
          <a:xfrm>
            <a:off x="4767308" y="1490663"/>
            <a:ext cx="482600" cy="368300"/>
          </a:xfrm>
          <a:prstGeom prst="rect">
            <a:avLst/>
          </a:prstGeom>
          <a:solidFill>
            <a:schemeClr val="bg1"/>
          </a:solidFill>
          <a:ln w="9525">
            <a:solidFill>
              <a:srgbClr val="33CC33"/>
            </a:solidFill>
            <a:miter lim="800000"/>
            <a:headEnd/>
            <a:tailEnd/>
          </a:ln>
        </p:spPr>
        <p:txBody>
          <a:bodyPr wrap="none">
            <a:spAutoFit/>
          </a:bodyPr>
          <a:lstStyle>
            <a:lvl1pPr defTabSz="685800">
              <a:spcBef>
                <a:spcPts val="750"/>
              </a:spcBef>
              <a:defRPr sz="1100">
                <a:solidFill>
                  <a:schemeClr val="bg2"/>
                </a:solidFill>
                <a:latin typeface="Century Gothic" panose="020B0502020202020204" pitchFamily="34" charset="0"/>
              </a:defRPr>
            </a:lvl1pPr>
            <a:lvl2pPr marL="171450" indent="-166688" defTabSz="685800">
              <a:spcBef>
                <a:spcPts val="750"/>
              </a:spcBef>
              <a:buFont typeface="Arial" panose="020B0604020202020204" pitchFamily="34" charset="0"/>
              <a:buChar char="•"/>
              <a:defRPr sz="1100">
                <a:solidFill>
                  <a:schemeClr val="bg2"/>
                </a:solidFill>
                <a:latin typeface="Century Gothic" panose="020B0502020202020204" pitchFamily="34" charset="0"/>
              </a:defRPr>
            </a:lvl2pPr>
            <a:lvl3pPr marL="344488" indent="-171450" defTabSz="685800">
              <a:spcBef>
                <a:spcPts val="750"/>
              </a:spcBef>
              <a:buFont typeface="Arial" panose="020B0604020202020204" pitchFamily="34" charset="0"/>
              <a:buChar char="•"/>
              <a:defRPr sz="1100">
                <a:solidFill>
                  <a:schemeClr val="bg2"/>
                </a:solidFill>
                <a:latin typeface="Century Gothic" panose="020B0502020202020204" pitchFamily="34" charset="0"/>
              </a:defRPr>
            </a:lvl3pPr>
            <a:lvl4pPr marL="514350" indent="-168275" defTabSz="685800">
              <a:spcBef>
                <a:spcPts val="750"/>
              </a:spcBef>
              <a:buFont typeface="Arial" panose="020B0604020202020204" pitchFamily="34" charset="0"/>
              <a:buChar char="•"/>
              <a:defRPr sz="1100">
                <a:solidFill>
                  <a:schemeClr val="bg2"/>
                </a:solidFill>
                <a:latin typeface="Century Gothic" panose="020B0502020202020204" pitchFamily="34" charset="0"/>
              </a:defRPr>
            </a:lvl4pPr>
            <a:lvl5pPr marL="2057400" indent="-228600" defTabSz="685800">
              <a:spcBef>
                <a:spcPts val="750"/>
              </a:spcBef>
              <a:defRPr sz="1100" b="1">
                <a:solidFill>
                  <a:schemeClr val="bg2"/>
                </a:solidFill>
                <a:latin typeface="Century Gothic" panose="020B0502020202020204" pitchFamily="34" charset="0"/>
              </a:defRPr>
            </a:lvl5pPr>
            <a:lvl6pPr marL="2514600" indent="-228600" defTabSz="685800" eaLnBrk="0" fontAlgn="base" hangingPunct="0">
              <a:spcBef>
                <a:spcPts val="750"/>
              </a:spcBef>
              <a:spcAft>
                <a:spcPct val="0"/>
              </a:spcAft>
              <a:defRPr sz="1100" b="1">
                <a:solidFill>
                  <a:schemeClr val="bg2"/>
                </a:solidFill>
                <a:latin typeface="Century Gothic" panose="020B0502020202020204" pitchFamily="34" charset="0"/>
              </a:defRPr>
            </a:lvl6pPr>
            <a:lvl7pPr marL="2971800" indent="-228600" defTabSz="685800" eaLnBrk="0" fontAlgn="base" hangingPunct="0">
              <a:spcBef>
                <a:spcPts val="750"/>
              </a:spcBef>
              <a:spcAft>
                <a:spcPct val="0"/>
              </a:spcAft>
              <a:defRPr sz="1100" b="1">
                <a:solidFill>
                  <a:schemeClr val="bg2"/>
                </a:solidFill>
                <a:latin typeface="Century Gothic" panose="020B0502020202020204" pitchFamily="34" charset="0"/>
              </a:defRPr>
            </a:lvl7pPr>
            <a:lvl8pPr marL="3429000" indent="-228600" defTabSz="685800" eaLnBrk="0" fontAlgn="base" hangingPunct="0">
              <a:spcBef>
                <a:spcPts val="750"/>
              </a:spcBef>
              <a:spcAft>
                <a:spcPct val="0"/>
              </a:spcAft>
              <a:defRPr sz="1100" b="1">
                <a:solidFill>
                  <a:schemeClr val="bg2"/>
                </a:solidFill>
                <a:latin typeface="Century Gothic" panose="020B0502020202020204" pitchFamily="34" charset="0"/>
              </a:defRPr>
            </a:lvl8pPr>
            <a:lvl9pPr marL="3886200" indent="-228600" defTabSz="685800" eaLnBrk="0" fontAlgn="base" hangingPunct="0">
              <a:spcBef>
                <a:spcPts val="750"/>
              </a:spcBef>
              <a:spcAft>
                <a:spcPct val="0"/>
              </a:spcAft>
              <a:defRPr sz="1100" b="1">
                <a:solidFill>
                  <a:schemeClr val="bg2"/>
                </a:solidFill>
                <a:latin typeface="Century Gothic" panose="020B0502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rPr>
              <a:t>10-Yr</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rPr>
              <a:t>4.30%</a:t>
            </a:r>
          </a:p>
        </p:txBody>
      </p:sp>
      <p:cxnSp>
        <p:nvCxnSpPr>
          <p:cNvPr id="3" name="Straight Arrow Connector 2">
            <a:extLst>
              <a:ext uri="{FF2B5EF4-FFF2-40B4-BE49-F238E27FC236}">
                <a16:creationId xmlns:a16="http://schemas.microsoft.com/office/drawing/2014/main" id="{A4591767-7463-0AA4-CB21-5FF12D4AA452}"/>
              </a:ext>
            </a:extLst>
          </p:cNvPr>
          <p:cNvCxnSpPr>
            <a:cxnSpLocks/>
          </p:cNvCxnSpPr>
          <p:nvPr/>
        </p:nvCxnSpPr>
        <p:spPr>
          <a:xfrm>
            <a:off x="5008608" y="1858963"/>
            <a:ext cx="0" cy="2714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3C0B769-B9C0-8DC4-CDA0-26A9D5156128}"/>
              </a:ext>
            </a:extLst>
          </p:cNvPr>
          <p:cNvCxnSpPr>
            <a:cxnSpLocks/>
          </p:cNvCxnSpPr>
          <p:nvPr/>
        </p:nvCxnSpPr>
        <p:spPr>
          <a:xfrm flipV="1">
            <a:off x="3321776" y="2460625"/>
            <a:ext cx="0" cy="365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6">
            <a:extLst>
              <a:ext uri="{FF2B5EF4-FFF2-40B4-BE49-F238E27FC236}">
                <a16:creationId xmlns:a16="http://schemas.microsoft.com/office/drawing/2014/main" id="{0FF6C3CC-6358-9F4B-B79E-20DD29B0199B}"/>
              </a:ext>
            </a:extLst>
          </p:cNvPr>
          <p:cNvSpPr txBox="1">
            <a:spLocks noChangeArrowheads="1"/>
          </p:cNvSpPr>
          <p:nvPr/>
        </p:nvSpPr>
        <p:spPr bwMode="auto">
          <a:xfrm>
            <a:off x="3082925" y="2849381"/>
            <a:ext cx="482600" cy="369887"/>
          </a:xfrm>
          <a:prstGeom prst="rect">
            <a:avLst/>
          </a:prstGeom>
          <a:solidFill>
            <a:schemeClr val="bg1"/>
          </a:solidFill>
          <a:ln w="9525">
            <a:solidFill>
              <a:srgbClr val="33CC33"/>
            </a:solidFill>
            <a:miter lim="800000"/>
            <a:headEnd/>
            <a:tailEnd/>
          </a:ln>
        </p:spPr>
        <p:txBody>
          <a:bodyPr wrap="none">
            <a:spAutoFit/>
          </a:bodyPr>
          <a:lstStyle>
            <a:lvl1pPr defTabSz="685800">
              <a:spcBef>
                <a:spcPts val="750"/>
              </a:spcBef>
              <a:defRPr sz="1100">
                <a:solidFill>
                  <a:schemeClr val="bg2"/>
                </a:solidFill>
                <a:latin typeface="Century Gothic" panose="020B0502020202020204" pitchFamily="34" charset="0"/>
              </a:defRPr>
            </a:lvl1pPr>
            <a:lvl2pPr marL="171450" indent="-166688" defTabSz="685800">
              <a:spcBef>
                <a:spcPts val="750"/>
              </a:spcBef>
              <a:buFont typeface="Arial" panose="020B0604020202020204" pitchFamily="34" charset="0"/>
              <a:buChar char="•"/>
              <a:defRPr sz="1100">
                <a:solidFill>
                  <a:schemeClr val="bg2"/>
                </a:solidFill>
                <a:latin typeface="Century Gothic" panose="020B0502020202020204" pitchFamily="34" charset="0"/>
              </a:defRPr>
            </a:lvl2pPr>
            <a:lvl3pPr marL="344488" indent="-171450" defTabSz="685800">
              <a:spcBef>
                <a:spcPts val="750"/>
              </a:spcBef>
              <a:buFont typeface="Arial" panose="020B0604020202020204" pitchFamily="34" charset="0"/>
              <a:buChar char="•"/>
              <a:defRPr sz="1100">
                <a:solidFill>
                  <a:schemeClr val="bg2"/>
                </a:solidFill>
                <a:latin typeface="Century Gothic" panose="020B0502020202020204" pitchFamily="34" charset="0"/>
              </a:defRPr>
            </a:lvl3pPr>
            <a:lvl4pPr marL="514350" indent="-168275" defTabSz="685800">
              <a:spcBef>
                <a:spcPts val="750"/>
              </a:spcBef>
              <a:buFont typeface="Arial" panose="020B0604020202020204" pitchFamily="34" charset="0"/>
              <a:buChar char="•"/>
              <a:defRPr sz="1100">
                <a:solidFill>
                  <a:schemeClr val="bg2"/>
                </a:solidFill>
                <a:latin typeface="Century Gothic" panose="020B0502020202020204" pitchFamily="34" charset="0"/>
              </a:defRPr>
            </a:lvl4pPr>
            <a:lvl5pPr marL="2057400" indent="-228600" defTabSz="685800">
              <a:spcBef>
                <a:spcPts val="750"/>
              </a:spcBef>
              <a:defRPr sz="1100" b="1">
                <a:solidFill>
                  <a:schemeClr val="bg2"/>
                </a:solidFill>
                <a:latin typeface="Century Gothic" panose="020B0502020202020204" pitchFamily="34" charset="0"/>
              </a:defRPr>
            </a:lvl5pPr>
            <a:lvl6pPr marL="2514600" indent="-228600" defTabSz="685800" eaLnBrk="0" fontAlgn="base" hangingPunct="0">
              <a:spcBef>
                <a:spcPts val="750"/>
              </a:spcBef>
              <a:spcAft>
                <a:spcPct val="0"/>
              </a:spcAft>
              <a:defRPr sz="1100" b="1">
                <a:solidFill>
                  <a:schemeClr val="bg2"/>
                </a:solidFill>
                <a:latin typeface="Century Gothic" panose="020B0502020202020204" pitchFamily="34" charset="0"/>
              </a:defRPr>
            </a:lvl6pPr>
            <a:lvl7pPr marL="2971800" indent="-228600" defTabSz="685800" eaLnBrk="0" fontAlgn="base" hangingPunct="0">
              <a:spcBef>
                <a:spcPts val="750"/>
              </a:spcBef>
              <a:spcAft>
                <a:spcPct val="0"/>
              </a:spcAft>
              <a:defRPr sz="1100" b="1">
                <a:solidFill>
                  <a:schemeClr val="bg2"/>
                </a:solidFill>
                <a:latin typeface="Century Gothic" panose="020B0502020202020204" pitchFamily="34" charset="0"/>
              </a:defRPr>
            </a:lvl7pPr>
            <a:lvl8pPr marL="3429000" indent="-228600" defTabSz="685800" eaLnBrk="0" fontAlgn="base" hangingPunct="0">
              <a:spcBef>
                <a:spcPts val="750"/>
              </a:spcBef>
              <a:spcAft>
                <a:spcPct val="0"/>
              </a:spcAft>
              <a:defRPr sz="1100" b="1">
                <a:solidFill>
                  <a:schemeClr val="bg2"/>
                </a:solidFill>
                <a:latin typeface="Century Gothic" panose="020B0502020202020204" pitchFamily="34" charset="0"/>
              </a:defRPr>
            </a:lvl8pPr>
            <a:lvl9pPr marL="3886200" indent="-228600" defTabSz="685800" eaLnBrk="0" fontAlgn="base" hangingPunct="0">
              <a:spcBef>
                <a:spcPts val="750"/>
              </a:spcBef>
              <a:spcAft>
                <a:spcPct val="0"/>
              </a:spcAft>
              <a:defRPr sz="1100" b="1">
                <a:solidFill>
                  <a:schemeClr val="bg2"/>
                </a:solidFill>
                <a:latin typeface="Century Gothic" panose="020B0502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rPr>
              <a:t>2-Yr</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rPr>
              <a:t>3.96%</a:t>
            </a:r>
          </a:p>
        </p:txBody>
      </p:sp>
      <p:cxnSp>
        <p:nvCxnSpPr>
          <p:cNvPr id="7" name="Straight Arrow Connector 6">
            <a:extLst>
              <a:ext uri="{FF2B5EF4-FFF2-40B4-BE49-F238E27FC236}">
                <a16:creationId xmlns:a16="http://schemas.microsoft.com/office/drawing/2014/main" id="{B39982EB-A8C2-F42D-E18A-25DFA9556516}"/>
              </a:ext>
            </a:extLst>
          </p:cNvPr>
          <p:cNvCxnSpPr>
            <a:cxnSpLocks/>
          </p:cNvCxnSpPr>
          <p:nvPr/>
        </p:nvCxnSpPr>
        <p:spPr>
          <a:xfrm flipV="1">
            <a:off x="2708366" y="2249487"/>
            <a:ext cx="157865" cy="5413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6">
            <a:extLst>
              <a:ext uri="{FF2B5EF4-FFF2-40B4-BE49-F238E27FC236}">
                <a16:creationId xmlns:a16="http://schemas.microsoft.com/office/drawing/2014/main" id="{49BE4C0E-12D0-791A-6F06-822AA65367C3}"/>
              </a:ext>
            </a:extLst>
          </p:cNvPr>
          <p:cNvSpPr txBox="1">
            <a:spLocks noChangeArrowheads="1"/>
          </p:cNvSpPr>
          <p:nvPr/>
        </p:nvSpPr>
        <p:spPr bwMode="auto">
          <a:xfrm>
            <a:off x="2549525" y="2790825"/>
            <a:ext cx="482600" cy="369888"/>
          </a:xfrm>
          <a:prstGeom prst="rect">
            <a:avLst/>
          </a:prstGeom>
          <a:solidFill>
            <a:schemeClr val="bg1"/>
          </a:solidFill>
          <a:ln w="9525">
            <a:solidFill>
              <a:srgbClr val="33CC33"/>
            </a:solidFill>
            <a:miter lim="800000"/>
            <a:headEnd/>
            <a:tailEnd/>
          </a:ln>
        </p:spPr>
        <p:txBody>
          <a:bodyPr wrap="none">
            <a:spAutoFit/>
          </a:bodyPr>
          <a:lstStyle>
            <a:lvl1pPr defTabSz="685800">
              <a:spcBef>
                <a:spcPts val="750"/>
              </a:spcBef>
              <a:defRPr sz="1100">
                <a:solidFill>
                  <a:schemeClr val="bg2"/>
                </a:solidFill>
                <a:latin typeface="Century Gothic" panose="020B0502020202020204" pitchFamily="34" charset="0"/>
              </a:defRPr>
            </a:lvl1pPr>
            <a:lvl2pPr marL="171450" indent="-166688" defTabSz="685800">
              <a:spcBef>
                <a:spcPts val="750"/>
              </a:spcBef>
              <a:buFont typeface="Arial" panose="020B0604020202020204" pitchFamily="34" charset="0"/>
              <a:buChar char="•"/>
              <a:defRPr sz="1100">
                <a:solidFill>
                  <a:schemeClr val="bg2"/>
                </a:solidFill>
                <a:latin typeface="Century Gothic" panose="020B0502020202020204" pitchFamily="34" charset="0"/>
              </a:defRPr>
            </a:lvl2pPr>
            <a:lvl3pPr marL="344488" indent="-171450" defTabSz="685800">
              <a:spcBef>
                <a:spcPts val="750"/>
              </a:spcBef>
              <a:buFont typeface="Arial" panose="020B0604020202020204" pitchFamily="34" charset="0"/>
              <a:buChar char="•"/>
              <a:defRPr sz="1100">
                <a:solidFill>
                  <a:schemeClr val="bg2"/>
                </a:solidFill>
                <a:latin typeface="Century Gothic" panose="020B0502020202020204" pitchFamily="34" charset="0"/>
              </a:defRPr>
            </a:lvl3pPr>
            <a:lvl4pPr marL="514350" indent="-168275" defTabSz="685800">
              <a:spcBef>
                <a:spcPts val="750"/>
              </a:spcBef>
              <a:buFont typeface="Arial" panose="020B0604020202020204" pitchFamily="34" charset="0"/>
              <a:buChar char="•"/>
              <a:defRPr sz="1100">
                <a:solidFill>
                  <a:schemeClr val="bg2"/>
                </a:solidFill>
                <a:latin typeface="Century Gothic" panose="020B0502020202020204" pitchFamily="34" charset="0"/>
              </a:defRPr>
            </a:lvl4pPr>
            <a:lvl5pPr marL="2057400" indent="-228600" defTabSz="685800">
              <a:spcBef>
                <a:spcPts val="750"/>
              </a:spcBef>
              <a:defRPr sz="1100" b="1">
                <a:solidFill>
                  <a:schemeClr val="bg2"/>
                </a:solidFill>
                <a:latin typeface="Century Gothic" panose="020B0502020202020204" pitchFamily="34" charset="0"/>
              </a:defRPr>
            </a:lvl5pPr>
            <a:lvl6pPr marL="2514600" indent="-228600" defTabSz="685800" eaLnBrk="0" fontAlgn="base" hangingPunct="0">
              <a:spcBef>
                <a:spcPts val="750"/>
              </a:spcBef>
              <a:spcAft>
                <a:spcPct val="0"/>
              </a:spcAft>
              <a:defRPr sz="1100" b="1">
                <a:solidFill>
                  <a:schemeClr val="bg2"/>
                </a:solidFill>
                <a:latin typeface="Century Gothic" panose="020B0502020202020204" pitchFamily="34" charset="0"/>
              </a:defRPr>
            </a:lvl6pPr>
            <a:lvl7pPr marL="2971800" indent="-228600" defTabSz="685800" eaLnBrk="0" fontAlgn="base" hangingPunct="0">
              <a:spcBef>
                <a:spcPts val="750"/>
              </a:spcBef>
              <a:spcAft>
                <a:spcPct val="0"/>
              </a:spcAft>
              <a:defRPr sz="1100" b="1">
                <a:solidFill>
                  <a:schemeClr val="bg2"/>
                </a:solidFill>
                <a:latin typeface="Century Gothic" panose="020B0502020202020204" pitchFamily="34" charset="0"/>
              </a:defRPr>
            </a:lvl7pPr>
            <a:lvl8pPr marL="3429000" indent="-228600" defTabSz="685800" eaLnBrk="0" fontAlgn="base" hangingPunct="0">
              <a:spcBef>
                <a:spcPts val="750"/>
              </a:spcBef>
              <a:spcAft>
                <a:spcPct val="0"/>
              </a:spcAft>
              <a:defRPr sz="1100" b="1">
                <a:solidFill>
                  <a:schemeClr val="bg2"/>
                </a:solidFill>
                <a:latin typeface="Century Gothic" panose="020B0502020202020204" pitchFamily="34" charset="0"/>
              </a:defRPr>
            </a:lvl8pPr>
            <a:lvl9pPr marL="3886200" indent="-228600" defTabSz="685800" eaLnBrk="0" fontAlgn="base" hangingPunct="0">
              <a:spcBef>
                <a:spcPts val="750"/>
              </a:spcBef>
              <a:spcAft>
                <a:spcPct val="0"/>
              </a:spcAft>
              <a:defRPr sz="1100" b="1">
                <a:solidFill>
                  <a:schemeClr val="bg2"/>
                </a:solidFill>
                <a:latin typeface="Century Gothic" panose="020B0502020202020204" pitchFamily="34" charset="0"/>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rPr>
              <a:t>6-Mo</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900" b="0" i="0" u="none" strike="noStrike" kern="1200" cap="none" spc="0" normalizeH="0" baseline="0" noProof="0">
                <a:ln>
                  <a:noFill/>
                </a:ln>
                <a:solidFill>
                  <a:srgbClr val="33CC33"/>
                </a:solidFill>
                <a:effectLst/>
                <a:uLnTx/>
                <a:uFillTx/>
                <a:latin typeface="Times New Roman" panose="02020603050405020304" pitchFamily="18" charset="0"/>
                <a:ea typeface="+mn-ea"/>
                <a:cs typeface="Times New Roman" panose="02020603050405020304" pitchFamily="18" charset="0"/>
              </a:rPr>
              <a:t>4.27%</a:t>
            </a:r>
          </a:p>
        </p:txBody>
      </p:sp>
    </p:spTree>
    <p:extLst>
      <p:ext uri="{BB962C8B-B14F-4D97-AF65-F5344CB8AC3E}">
        <p14:creationId xmlns:p14="http://schemas.microsoft.com/office/powerpoint/2010/main" val="41064961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622954F-15C1-5BE7-998C-5E96D8420D25}"/>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B2D4A2FE-AE87-28BA-634C-B7B5214D8843}"/>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8212783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ext Box 4">
            <a:extLst>
              <a:ext uri="{FF2B5EF4-FFF2-40B4-BE49-F238E27FC236}">
                <a16:creationId xmlns:a16="http://schemas.microsoft.com/office/drawing/2014/main" id="{BC413FDF-4377-49C7-04E8-8C161D673F41}"/>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511B4964-441E-9A50-88CD-88377F094DB6}"/>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271440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ext Box 4">
            <a:extLst>
              <a:ext uri="{FF2B5EF4-FFF2-40B4-BE49-F238E27FC236}">
                <a16:creationId xmlns:a16="http://schemas.microsoft.com/office/drawing/2014/main" id="{D0D5798A-B28B-4F30-B86F-B843A8BBC981}"/>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D85688EB-BA20-870F-82E1-FE53FF6AACE8}"/>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505724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9432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63852" y="3202230"/>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31675" y="3663895"/>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ext Box 4">
            <a:extLst>
              <a:ext uri="{FF2B5EF4-FFF2-40B4-BE49-F238E27FC236}">
                <a16:creationId xmlns:a16="http://schemas.microsoft.com/office/drawing/2014/main" id="{F5A1834B-F4A2-34B7-116F-05F376F01E5B}"/>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DBE0C915-510E-46E1-98CD-F8C3D94DE391}"/>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949366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9404" y="3327403"/>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10478" y="361784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63852" y="3202230"/>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31675" y="3663895"/>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ext Box 4">
            <a:extLst>
              <a:ext uri="{FF2B5EF4-FFF2-40B4-BE49-F238E27FC236}">
                <a16:creationId xmlns:a16="http://schemas.microsoft.com/office/drawing/2014/main" id="{FD8D5914-7453-2585-C690-1EC24D8D4632}"/>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B2497778-97A3-C9F5-AD2E-7C0AD4C6440F}"/>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6609991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731499" y="684040"/>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8769602" y="1145705"/>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9404" y="3327403"/>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10478" y="361784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63852" y="3202230"/>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31675" y="3663895"/>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ext Box 4">
            <a:extLst>
              <a:ext uri="{FF2B5EF4-FFF2-40B4-BE49-F238E27FC236}">
                <a16:creationId xmlns:a16="http://schemas.microsoft.com/office/drawing/2014/main" id="{C0150D86-9BC8-36A3-7E5F-DA4AF4060F83}"/>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76BBD136-15E9-4740-2F8E-2FE31202DA51}"/>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7325231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731499" y="684040"/>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8769602" y="1145705"/>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9404" y="3327403"/>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10478" y="361784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63852" y="3202230"/>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31675" y="3663895"/>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ext Box 4">
            <a:extLst>
              <a:ext uri="{FF2B5EF4-FFF2-40B4-BE49-F238E27FC236}">
                <a16:creationId xmlns:a16="http://schemas.microsoft.com/office/drawing/2014/main" id="{7FB1E3B1-809B-80D6-BBAB-C15AA473A825}"/>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080D77DD-644A-FFD9-038B-B6A923315112}"/>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8263991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731499" y="684040"/>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8769602" y="1145705"/>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9404" y="3327403"/>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10478" y="361784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63852" y="3202230"/>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31675" y="3663895"/>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Milton Friedman</a:t>
            </a:r>
          </a:p>
        </p:txBody>
      </p:sp>
      <p:sp>
        <p:nvSpPr>
          <p:cNvPr id="9" name="Text Box 4">
            <a:extLst>
              <a:ext uri="{FF2B5EF4-FFF2-40B4-BE49-F238E27FC236}">
                <a16:creationId xmlns:a16="http://schemas.microsoft.com/office/drawing/2014/main" id="{B1954318-7E55-16FA-A646-48DAEF3A3940}"/>
              </a:ext>
            </a:extLst>
          </p:cNvPr>
          <p:cNvSpPr txBox="1">
            <a:spLocks noChangeArrowheads="1"/>
          </p:cNvSpPr>
          <p:nvPr/>
        </p:nvSpPr>
        <p:spPr bwMode="auto">
          <a:xfrm>
            <a:off x="3373804" y="5674723"/>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Warren Buffet</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ext Box 4">
            <a:extLst>
              <a:ext uri="{FF2B5EF4-FFF2-40B4-BE49-F238E27FC236}">
                <a16:creationId xmlns:a16="http://schemas.microsoft.com/office/drawing/2014/main" id="{CC488942-7AFA-50B4-97A3-9CC9277C64A5}"/>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1049E78A-3C2F-1E09-7B0C-98E304E1B954}"/>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3980541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21631" y="132742"/>
          <a:ext cx="8813800" cy="6146800"/>
        </p:xfrm>
        <a:graphic>
          <a:graphicData uri="http://schemas.openxmlformats.org/drawingml/2006/chart">
            <c:chart xmlns:c="http://schemas.openxmlformats.org/drawingml/2006/chart" xmlns:r="http://schemas.openxmlformats.org/officeDocument/2006/relationships" r:id="rId2"/>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731499" y="684040"/>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8769602" y="1145705"/>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619404" y="3327403"/>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210478" y="361784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863852" y="3202230"/>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731675" y="3663895"/>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9412688" y="4058384"/>
            <a:ext cx="869149"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4.5%</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689149" y="4518582"/>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 Box 4">
            <a:extLst>
              <a:ext uri="{FF2B5EF4-FFF2-40B4-BE49-F238E27FC236}">
                <a16:creationId xmlns:a16="http://schemas.microsoft.com/office/drawing/2014/main" id="{B1954318-7E55-16FA-A646-48DAEF3A3940}"/>
              </a:ext>
            </a:extLst>
          </p:cNvPr>
          <p:cNvSpPr txBox="1">
            <a:spLocks noChangeArrowheads="1"/>
          </p:cNvSpPr>
          <p:nvPr/>
        </p:nvSpPr>
        <p:spPr bwMode="auto">
          <a:xfrm>
            <a:off x="3373804" y="5674723"/>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Warren Buffet</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6090629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51000" y="203200"/>
          <a:ext cx="8813800" cy="611070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4">
            <a:extLst>
              <a:ext uri="{FF2B5EF4-FFF2-40B4-BE49-F238E27FC236}">
                <a16:creationId xmlns:a16="http://schemas.microsoft.com/office/drawing/2014/main" id="{9E3AA17F-CED6-F389-2CEE-DBC4DDE14747}"/>
              </a:ext>
            </a:extLst>
          </p:cNvPr>
          <p:cNvSpPr txBox="1">
            <a:spLocks noChangeArrowheads="1"/>
          </p:cNvSpPr>
          <p:nvPr/>
        </p:nvSpPr>
        <p:spPr bwMode="auto">
          <a:xfrm>
            <a:off x="10084142" y="4482673"/>
            <a:ext cx="1145513" cy="461665"/>
          </a:xfrm>
          <a:prstGeom prst="rect">
            <a:avLst/>
          </a:prstGeom>
          <a:solidFill>
            <a:schemeClr val="bg1"/>
          </a:solidFill>
          <a:ln w="28575">
            <a:solidFill>
              <a:srgbClr val="FF0000"/>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May 2025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3.4%</a:t>
            </a:r>
          </a:p>
        </p:txBody>
      </p:sp>
      <p:sp>
        <p:nvSpPr>
          <p:cNvPr id="3" name="Line 5">
            <a:extLst>
              <a:ext uri="{FF2B5EF4-FFF2-40B4-BE49-F238E27FC236}">
                <a16:creationId xmlns:a16="http://schemas.microsoft.com/office/drawing/2014/main" id="{CB73B5F2-36BC-3D81-8E3C-DD5E3975C748}"/>
              </a:ext>
            </a:extLst>
          </p:cNvPr>
          <p:cNvSpPr>
            <a:spLocks noChangeShapeType="1"/>
          </p:cNvSpPr>
          <p:nvPr/>
        </p:nvSpPr>
        <p:spPr bwMode="auto">
          <a:xfrm flipH="1">
            <a:off x="9525895" y="4688958"/>
            <a:ext cx="558246" cy="245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Box 5">
            <a:extLst>
              <a:ext uri="{FF2B5EF4-FFF2-40B4-BE49-F238E27FC236}">
                <a16:creationId xmlns:a16="http://schemas.microsoft.com/office/drawing/2014/main" id="{509B92E2-FA45-CD63-072C-E383A50972A7}"/>
              </a:ext>
            </a:extLst>
          </p:cNvPr>
          <p:cNvSpPr txBox="1"/>
          <p:nvPr/>
        </p:nvSpPr>
        <p:spPr>
          <a:xfrm>
            <a:off x="4539514" y="3530734"/>
            <a:ext cx="1235868" cy="646331"/>
          </a:xfrm>
          <a:prstGeom prst="rect">
            <a:avLst/>
          </a:prstGeom>
          <a:solidFill>
            <a:schemeClr val="bg1"/>
          </a:solidFill>
          <a:ln>
            <a:solidFill>
              <a:srgbClr val="FFC000"/>
            </a:solidFill>
          </a:ln>
        </p:spPr>
        <p:txBody>
          <a:bodyPr wrap="square" rtlCol="0">
            <a:spAutoFit/>
          </a:bodyPr>
          <a:lstStyle/>
          <a:p>
            <a:pPr algn="ctr"/>
            <a:r>
              <a:rPr lang="en-US" sz="1200" b="1">
                <a:solidFill>
                  <a:srgbClr val="FFC000"/>
                </a:solidFill>
                <a:latin typeface="Times New Roman" panose="02020603050405020304" pitchFamily="18" charset="0"/>
                <a:cs typeface="Times New Roman" panose="02020603050405020304" pitchFamily="18" charset="0"/>
              </a:rPr>
              <a:t>6.3%</a:t>
            </a:r>
          </a:p>
          <a:p>
            <a:pPr algn="ctr"/>
            <a:r>
              <a:rPr lang="en-US" sz="1200" b="1">
                <a:solidFill>
                  <a:srgbClr val="FFC000"/>
                </a:solidFill>
                <a:latin typeface="Times New Roman" panose="02020603050405020304" pitchFamily="18" charset="0"/>
                <a:cs typeface="Times New Roman" panose="02020603050405020304" pitchFamily="18" charset="0"/>
              </a:rPr>
              <a:t>long run</a:t>
            </a:r>
          </a:p>
          <a:p>
            <a:pPr algn="ctr"/>
            <a:r>
              <a:rPr lang="en-US" sz="1200" b="1">
                <a:solidFill>
                  <a:srgbClr val="FFC000"/>
                </a:solidFill>
                <a:latin typeface="Times New Roman" panose="02020603050405020304" pitchFamily="18" charset="0"/>
                <a:cs typeface="Times New Roman" panose="02020603050405020304" pitchFamily="18" charset="0"/>
              </a:rPr>
              <a:t>average</a:t>
            </a:r>
          </a:p>
        </p:txBody>
      </p:sp>
    </p:spTree>
    <p:extLst>
      <p:ext uri="{BB962C8B-B14F-4D97-AF65-F5344CB8AC3E}">
        <p14:creationId xmlns:p14="http://schemas.microsoft.com/office/powerpoint/2010/main" val="155178308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0CB377B-06A7-EBE2-25CA-378F5B397871}"/>
              </a:ext>
            </a:extLst>
          </p:cNvPr>
          <p:cNvSpPr txBox="1">
            <a:spLocks/>
          </p:cNvSpPr>
          <p:nvPr/>
        </p:nvSpPr>
        <p:spPr bwMode="auto">
          <a:xfrm>
            <a:off x="2121916" y="135137"/>
            <a:ext cx="8057706"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2000">
                <a:solidFill>
                  <a:srgbClr val="881635"/>
                </a:solidFill>
              </a:rPr>
              <a:t>Rising Stock Prices Producing  Positive “Wealth Effect” among</a:t>
            </a:r>
          </a:p>
          <a:p>
            <a:pPr algn="ctr" eaLnBrk="1" hangingPunct="1">
              <a:lnSpc>
                <a:spcPct val="90000"/>
              </a:lnSpc>
              <a:spcBef>
                <a:spcPct val="0"/>
              </a:spcBef>
              <a:buClrTx/>
              <a:buFontTx/>
              <a:buNone/>
            </a:pPr>
            <a:r>
              <a:rPr lang="en-US" altLang="en-US" sz="2000">
                <a:solidFill>
                  <a:srgbClr val="881635"/>
                </a:solidFill>
              </a:rPr>
              <a:t> High-Income Households</a:t>
            </a:r>
          </a:p>
        </p:txBody>
      </p:sp>
      <p:graphicFrame>
        <p:nvGraphicFramePr>
          <p:cNvPr id="10" name="Object 2">
            <a:extLst>
              <a:ext uri="{FF2B5EF4-FFF2-40B4-BE49-F238E27FC236}">
                <a16:creationId xmlns:a16="http://schemas.microsoft.com/office/drawing/2014/main" id="{AC13CAAB-5608-1523-9F9F-654535F432C2}"/>
              </a:ext>
            </a:extLst>
          </p:cNvPr>
          <p:cNvGraphicFramePr>
            <a:graphicFrameLocks noGrp="1" noChangeAspect="1"/>
          </p:cNvGraphicFramePr>
          <p:nvPr/>
        </p:nvGraphicFramePr>
        <p:xfrm>
          <a:off x="1792564" y="739085"/>
          <a:ext cx="8840788" cy="55235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5A2EAE8-5B0D-5376-546C-C71095145712}"/>
              </a:ext>
            </a:extLst>
          </p:cNvPr>
          <p:cNvSpPr txBox="1"/>
          <p:nvPr/>
        </p:nvSpPr>
        <p:spPr>
          <a:xfrm>
            <a:off x="200248" y="287735"/>
            <a:ext cx="1479328" cy="2154436"/>
          </a:xfrm>
          <a:prstGeom prst="rect">
            <a:avLst/>
          </a:prstGeom>
          <a:solidFill>
            <a:schemeClr val="accent1">
              <a:lumMod val="20000"/>
              <a:lumOff val="80000"/>
            </a:schemeClr>
          </a:solidFill>
          <a:ln w="12700">
            <a:solidFill>
              <a:schemeClr val="tx1"/>
            </a:solidFill>
          </a:ln>
        </p:spPr>
        <p:txBody>
          <a:bodyPr wrap="square">
            <a:spAutoFit/>
          </a:bodyPr>
          <a:lstStyle/>
          <a:p>
            <a:pPr>
              <a:defRPr/>
            </a:pPr>
            <a:r>
              <a:rPr lang="en-US" sz="1400" b="1"/>
              <a:t>Shiller PE Ratio</a:t>
            </a:r>
          </a:p>
          <a:p>
            <a:pPr>
              <a:defRPr/>
            </a:pPr>
            <a:r>
              <a:rPr lang="en-US" sz="1200"/>
              <a:t>Price earnings ratio is based on average inflation-adjusted earnings from the previous 10 years. </a:t>
            </a:r>
          </a:p>
          <a:p>
            <a:pPr>
              <a:defRPr/>
            </a:pPr>
            <a:r>
              <a:rPr lang="en-US" sz="1200"/>
              <a:t>Cyclically Adjusted PE Ratio</a:t>
            </a:r>
          </a:p>
          <a:p>
            <a:pPr>
              <a:defRPr/>
            </a:pPr>
            <a:r>
              <a:rPr lang="en-US" sz="1200"/>
              <a:t>(CAPE Ratio)</a:t>
            </a:r>
          </a:p>
        </p:txBody>
      </p:sp>
      <p:sp>
        <p:nvSpPr>
          <p:cNvPr id="8" name="TextBox 7">
            <a:extLst>
              <a:ext uri="{FF2B5EF4-FFF2-40B4-BE49-F238E27FC236}">
                <a16:creationId xmlns:a16="http://schemas.microsoft.com/office/drawing/2014/main" id="{7B2D67B3-AD90-291B-B893-19B298E5697B}"/>
              </a:ext>
            </a:extLst>
          </p:cNvPr>
          <p:cNvSpPr txBox="1"/>
          <p:nvPr/>
        </p:nvSpPr>
        <p:spPr>
          <a:xfrm>
            <a:off x="1797993" y="6091332"/>
            <a:ext cx="1958863" cy="246221"/>
          </a:xfrm>
          <a:prstGeom prst="rect">
            <a:avLst/>
          </a:prstGeom>
          <a:solidFill>
            <a:schemeClr val="bg1"/>
          </a:solidFill>
          <a:ln w="28575">
            <a:solidFill>
              <a:schemeClr val="tx1"/>
            </a:solidFill>
          </a:ln>
        </p:spPr>
        <p:txBody>
          <a:bodyPr wrap="square">
            <a:spAutoFit/>
          </a:bodyPr>
          <a:lstStyle/>
          <a:p>
            <a:pPr>
              <a:defRPr/>
            </a:pPr>
            <a:r>
              <a:rPr lang="en-US" sz="1000">
                <a:latin typeface="Times New Roman" panose="02020603050405020304" pitchFamily="18" charset="0"/>
                <a:cs typeface="Times New Roman" panose="02020603050405020304" pitchFamily="18" charset="0"/>
              </a:rPr>
              <a:t>Source: S&amp;P Dow Jones Indices</a:t>
            </a:r>
          </a:p>
        </p:txBody>
      </p:sp>
    </p:spTree>
    <p:extLst>
      <p:ext uri="{BB962C8B-B14F-4D97-AF65-F5344CB8AC3E}">
        <p14:creationId xmlns:p14="http://schemas.microsoft.com/office/powerpoint/2010/main" val="149532256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0CB377B-06A7-EBE2-25CA-378F5B397871}"/>
              </a:ext>
            </a:extLst>
          </p:cNvPr>
          <p:cNvSpPr txBox="1">
            <a:spLocks/>
          </p:cNvSpPr>
          <p:nvPr/>
        </p:nvSpPr>
        <p:spPr bwMode="auto">
          <a:xfrm>
            <a:off x="2121916" y="135137"/>
            <a:ext cx="8057706"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2000">
                <a:solidFill>
                  <a:srgbClr val="881635"/>
                </a:solidFill>
              </a:rPr>
              <a:t>Rising Stock Prices Producing  Positive “Wealth Effect” among</a:t>
            </a:r>
          </a:p>
          <a:p>
            <a:pPr algn="ctr" eaLnBrk="1" hangingPunct="1">
              <a:lnSpc>
                <a:spcPct val="90000"/>
              </a:lnSpc>
              <a:spcBef>
                <a:spcPct val="0"/>
              </a:spcBef>
              <a:buClrTx/>
              <a:buFontTx/>
              <a:buNone/>
            </a:pPr>
            <a:r>
              <a:rPr lang="en-US" altLang="en-US" sz="2000">
                <a:solidFill>
                  <a:srgbClr val="881635"/>
                </a:solidFill>
              </a:rPr>
              <a:t> High-Income Households</a:t>
            </a:r>
          </a:p>
        </p:txBody>
      </p:sp>
      <p:graphicFrame>
        <p:nvGraphicFramePr>
          <p:cNvPr id="10" name="Object 2">
            <a:extLst>
              <a:ext uri="{FF2B5EF4-FFF2-40B4-BE49-F238E27FC236}">
                <a16:creationId xmlns:a16="http://schemas.microsoft.com/office/drawing/2014/main" id="{AC13CAAB-5608-1523-9F9F-654535F432C2}"/>
              </a:ext>
            </a:extLst>
          </p:cNvPr>
          <p:cNvGraphicFramePr>
            <a:graphicFrameLocks noGrp="1" noChangeAspect="1"/>
          </p:cNvGraphicFramePr>
          <p:nvPr/>
        </p:nvGraphicFramePr>
        <p:xfrm>
          <a:off x="1792564" y="739085"/>
          <a:ext cx="8840788" cy="55235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5A2EAE8-5B0D-5376-546C-C71095145712}"/>
              </a:ext>
            </a:extLst>
          </p:cNvPr>
          <p:cNvSpPr txBox="1"/>
          <p:nvPr/>
        </p:nvSpPr>
        <p:spPr>
          <a:xfrm>
            <a:off x="200248" y="287735"/>
            <a:ext cx="1479328" cy="2154436"/>
          </a:xfrm>
          <a:prstGeom prst="rect">
            <a:avLst/>
          </a:prstGeom>
          <a:solidFill>
            <a:schemeClr val="accent1">
              <a:lumMod val="20000"/>
              <a:lumOff val="80000"/>
            </a:schemeClr>
          </a:solidFill>
          <a:ln w="12700">
            <a:solidFill>
              <a:schemeClr val="tx1"/>
            </a:solidFill>
          </a:ln>
        </p:spPr>
        <p:txBody>
          <a:bodyPr wrap="square">
            <a:spAutoFit/>
          </a:bodyPr>
          <a:lstStyle/>
          <a:p>
            <a:pPr>
              <a:defRPr/>
            </a:pPr>
            <a:r>
              <a:rPr lang="en-US" sz="1400" b="1"/>
              <a:t>Shiller PE Ratio</a:t>
            </a:r>
          </a:p>
          <a:p>
            <a:pPr>
              <a:defRPr/>
            </a:pPr>
            <a:r>
              <a:rPr lang="en-US" sz="1200"/>
              <a:t>Price earnings ratio is based on average inflation-adjusted earnings from the previous 10 years. </a:t>
            </a:r>
          </a:p>
          <a:p>
            <a:pPr>
              <a:defRPr/>
            </a:pPr>
            <a:r>
              <a:rPr lang="en-US" sz="1200"/>
              <a:t>Cyclically Adjusted PE Ratio</a:t>
            </a:r>
          </a:p>
          <a:p>
            <a:pPr>
              <a:defRPr/>
            </a:pPr>
            <a:r>
              <a:rPr lang="en-US" sz="1200"/>
              <a:t>(CAPE Ratio)</a:t>
            </a:r>
          </a:p>
        </p:txBody>
      </p:sp>
      <p:sp>
        <p:nvSpPr>
          <p:cNvPr id="8" name="TextBox 7">
            <a:extLst>
              <a:ext uri="{FF2B5EF4-FFF2-40B4-BE49-F238E27FC236}">
                <a16:creationId xmlns:a16="http://schemas.microsoft.com/office/drawing/2014/main" id="{7B2D67B3-AD90-291B-B893-19B298E5697B}"/>
              </a:ext>
            </a:extLst>
          </p:cNvPr>
          <p:cNvSpPr txBox="1"/>
          <p:nvPr/>
        </p:nvSpPr>
        <p:spPr>
          <a:xfrm>
            <a:off x="1797993" y="6091332"/>
            <a:ext cx="1958863" cy="246221"/>
          </a:xfrm>
          <a:prstGeom prst="rect">
            <a:avLst/>
          </a:prstGeom>
          <a:solidFill>
            <a:schemeClr val="bg1"/>
          </a:solidFill>
          <a:ln w="28575">
            <a:solidFill>
              <a:schemeClr val="tx1"/>
            </a:solidFill>
          </a:ln>
        </p:spPr>
        <p:txBody>
          <a:bodyPr wrap="square">
            <a:spAutoFit/>
          </a:bodyPr>
          <a:lstStyle/>
          <a:p>
            <a:pPr>
              <a:defRPr/>
            </a:pPr>
            <a:r>
              <a:rPr lang="en-US" sz="1000">
                <a:latin typeface="Times New Roman" panose="02020603050405020304" pitchFamily="18" charset="0"/>
                <a:cs typeface="Times New Roman" panose="02020603050405020304" pitchFamily="18" charset="0"/>
              </a:rPr>
              <a:t>Source: S&amp;P Dow Jones Indices</a:t>
            </a:r>
          </a:p>
        </p:txBody>
      </p:sp>
    </p:spTree>
    <p:extLst>
      <p:ext uri="{BB962C8B-B14F-4D97-AF65-F5344CB8AC3E}">
        <p14:creationId xmlns:p14="http://schemas.microsoft.com/office/powerpoint/2010/main" val="256942515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0CB377B-06A7-EBE2-25CA-378F5B397871}"/>
              </a:ext>
            </a:extLst>
          </p:cNvPr>
          <p:cNvSpPr txBox="1">
            <a:spLocks/>
          </p:cNvSpPr>
          <p:nvPr/>
        </p:nvSpPr>
        <p:spPr bwMode="auto">
          <a:xfrm>
            <a:off x="2121916" y="135137"/>
            <a:ext cx="8057706"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2000">
                <a:solidFill>
                  <a:srgbClr val="881635"/>
                </a:solidFill>
              </a:rPr>
              <a:t>Rising Stock Prices Producing  Positive “Wealth Effect” among</a:t>
            </a:r>
          </a:p>
          <a:p>
            <a:pPr algn="ctr" eaLnBrk="1" hangingPunct="1">
              <a:lnSpc>
                <a:spcPct val="90000"/>
              </a:lnSpc>
              <a:spcBef>
                <a:spcPct val="0"/>
              </a:spcBef>
              <a:buClrTx/>
              <a:buFontTx/>
              <a:buNone/>
            </a:pPr>
            <a:r>
              <a:rPr lang="en-US" altLang="en-US" sz="2000">
                <a:solidFill>
                  <a:srgbClr val="881635"/>
                </a:solidFill>
              </a:rPr>
              <a:t> High-Income Households</a:t>
            </a:r>
          </a:p>
        </p:txBody>
      </p:sp>
      <p:graphicFrame>
        <p:nvGraphicFramePr>
          <p:cNvPr id="10" name="Object 2">
            <a:extLst>
              <a:ext uri="{FF2B5EF4-FFF2-40B4-BE49-F238E27FC236}">
                <a16:creationId xmlns:a16="http://schemas.microsoft.com/office/drawing/2014/main" id="{AC13CAAB-5608-1523-9F9F-654535F432C2}"/>
              </a:ext>
            </a:extLst>
          </p:cNvPr>
          <p:cNvGraphicFramePr>
            <a:graphicFrameLocks noGrp="1" noChangeAspect="1"/>
          </p:cNvGraphicFramePr>
          <p:nvPr/>
        </p:nvGraphicFramePr>
        <p:xfrm>
          <a:off x="1792564" y="739085"/>
          <a:ext cx="8840788" cy="55235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5A2EAE8-5B0D-5376-546C-C71095145712}"/>
              </a:ext>
            </a:extLst>
          </p:cNvPr>
          <p:cNvSpPr txBox="1"/>
          <p:nvPr/>
        </p:nvSpPr>
        <p:spPr>
          <a:xfrm>
            <a:off x="200248" y="287735"/>
            <a:ext cx="1479328" cy="2154436"/>
          </a:xfrm>
          <a:prstGeom prst="rect">
            <a:avLst/>
          </a:prstGeom>
          <a:solidFill>
            <a:schemeClr val="accent1">
              <a:lumMod val="20000"/>
              <a:lumOff val="80000"/>
            </a:schemeClr>
          </a:solidFill>
          <a:ln w="12700">
            <a:solidFill>
              <a:schemeClr val="tx1"/>
            </a:solidFill>
          </a:ln>
        </p:spPr>
        <p:txBody>
          <a:bodyPr wrap="square">
            <a:spAutoFit/>
          </a:bodyPr>
          <a:lstStyle/>
          <a:p>
            <a:pPr>
              <a:defRPr/>
            </a:pPr>
            <a:r>
              <a:rPr lang="en-US" sz="1400" b="1"/>
              <a:t>Shiller PE Ratio</a:t>
            </a:r>
          </a:p>
          <a:p>
            <a:pPr>
              <a:defRPr/>
            </a:pPr>
            <a:r>
              <a:rPr lang="en-US" sz="1200"/>
              <a:t>Price earnings ratio is based on average inflation-adjusted earnings from the previous 10 years. </a:t>
            </a:r>
          </a:p>
          <a:p>
            <a:pPr>
              <a:defRPr/>
            </a:pPr>
            <a:r>
              <a:rPr lang="en-US" sz="1200"/>
              <a:t>Cyclically Adjusted PE Ratio</a:t>
            </a:r>
          </a:p>
          <a:p>
            <a:pPr>
              <a:defRPr/>
            </a:pPr>
            <a:r>
              <a:rPr lang="en-US" sz="1200"/>
              <a:t>(CAPE Ratio)</a:t>
            </a:r>
          </a:p>
        </p:txBody>
      </p:sp>
      <p:sp>
        <p:nvSpPr>
          <p:cNvPr id="8" name="TextBox 7">
            <a:extLst>
              <a:ext uri="{FF2B5EF4-FFF2-40B4-BE49-F238E27FC236}">
                <a16:creationId xmlns:a16="http://schemas.microsoft.com/office/drawing/2014/main" id="{7B2D67B3-AD90-291B-B893-19B298E5697B}"/>
              </a:ext>
            </a:extLst>
          </p:cNvPr>
          <p:cNvSpPr txBox="1"/>
          <p:nvPr/>
        </p:nvSpPr>
        <p:spPr>
          <a:xfrm>
            <a:off x="1797993" y="6091332"/>
            <a:ext cx="1958863" cy="246221"/>
          </a:xfrm>
          <a:prstGeom prst="rect">
            <a:avLst/>
          </a:prstGeom>
          <a:solidFill>
            <a:schemeClr val="bg1"/>
          </a:solidFill>
          <a:ln w="28575">
            <a:solidFill>
              <a:schemeClr val="tx1"/>
            </a:solidFill>
          </a:ln>
        </p:spPr>
        <p:txBody>
          <a:bodyPr wrap="square">
            <a:spAutoFit/>
          </a:bodyPr>
          <a:lstStyle/>
          <a:p>
            <a:pPr>
              <a:defRPr/>
            </a:pPr>
            <a:r>
              <a:rPr lang="en-US" sz="1000">
                <a:latin typeface="Times New Roman" panose="02020603050405020304" pitchFamily="18" charset="0"/>
                <a:cs typeface="Times New Roman" panose="02020603050405020304" pitchFamily="18" charset="0"/>
              </a:rPr>
              <a:t>Source: S&amp;P Dow Jones Indices</a:t>
            </a:r>
          </a:p>
        </p:txBody>
      </p:sp>
    </p:spTree>
    <p:extLst>
      <p:ext uri="{BB962C8B-B14F-4D97-AF65-F5344CB8AC3E}">
        <p14:creationId xmlns:p14="http://schemas.microsoft.com/office/powerpoint/2010/main" val="1050700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80076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No tax on tips/overtime/Social Security		</a:t>
            </a:r>
            <a:endPar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481446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0CB377B-06A7-EBE2-25CA-378F5B397871}"/>
              </a:ext>
            </a:extLst>
          </p:cNvPr>
          <p:cNvSpPr txBox="1">
            <a:spLocks/>
          </p:cNvSpPr>
          <p:nvPr/>
        </p:nvSpPr>
        <p:spPr bwMode="auto">
          <a:xfrm>
            <a:off x="2121916" y="135137"/>
            <a:ext cx="8057706"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2000">
                <a:solidFill>
                  <a:srgbClr val="881635"/>
                </a:solidFill>
              </a:rPr>
              <a:t>Rising Stock Prices Producing  Positive “Wealth Effect” among</a:t>
            </a:r>
          </a:p>
          <a:p>
            <a:pPr algn="ctr" eaLnBrk="1" hangingPunct="1">
              <a:lnSpc>
                <a:spcPct val="90000"/>
              </a:lnSpc>
              <a:spcBef>
                <a:spcPct val="0"/>
              </a:spcBef>
              <a:buClrTx/>
              <a:buFontTx/>
              <a:buNone/>
            </a:pPr>
            <a:r>
              <a:rPr lang="en-US" altLang="en-US" sz="2000">
                <a:solidFill>
                  <a:srgbClr val="881635"/>
                </a:solidFill>
              </a:rPr>
              <a:t> High-Income Households</a:t>
            </a:r>
          </a:p>
        </p:txBody>
      </p:sp>
      <p:graphicFrame>
        <p:nvGraphicFramePr>
          <p:cNvPr id="10" name="Object 2">
            <a:extLst>
              <a:ext uri="{FF2B5EF4-FFF2-40B4-BE49-F238E27FC236}">
                <a16:creationId xmlns:a16="http://schemas.microsoft.com/office/drawing/2014/main" id="{AC13CAAB-5608-1523-9F9F-654535F432C2}"/>
              </a:ext>
            </a:extLst>
          </p:cNvPr>
          <p:cNvGraphicFramePr>
            <a:graphicFrameLocks noGrp="1" noChangeAspect="1"/>
          </p:cNvGraphicFramePr>
          <p:nvPr/>
        </p:nvGraphicFramePr>
        <p:xfrm>
          <a:off x="1792564" y="739085"/>
          <a:ext cx="8840788" cy="55235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5A2EAE8-5B0D-5376-546C-C71095145712}"/>
              </a:ext>
            </a:extLst>
          </p:cNvPr>
          <p:cNvSpPr txBox="1"/>
          <p:nvPr/>
        </p:nvSpPr>
        <p:spPr>
          <a:xfrm>
            <a:off x="200248" y="287735"/>
            <a:ext cx="1479328" cy="2154436"/>
          </a:xfrm>
          <a:prstGeom prst="rect">
            <a:avLst/>
          </a:prstGeom>
          <a:solidFill>
            <a:schemeClr val="accent1">
              <a:lumMod val="20000"/>
              <a:lumOff val="80000"/>
            </a:schemeClr>
          </a:solidFill>
          <a:ln w="12700">
            <a:solidFill>
              <a:schemeClr val="tx1"/>
            </a:solidFill>
          </a:ln>
        </p:spPr>
        <p:txBody>
          <a:bodyPr wrap="square">
            <a:spAutoFit/>
          </a:bodyPr>
          <a:lstStyle/>
          <a:p>
            <a:pPr>
              <a:defRPr/>
            </a:pPr>
            <a:r>
              <a:rPr lang="en-US" sz="1400" b="1"/>
              <a:t>Shiller PE Ratio</a:t>
            </a:r>
          </a:p>
          <a:p>
            <a:pPr>
              <a:defRPr/>
            </a:pPr>
            <a:r>
              <a:rPr lang="en-US" sz="1200"/>
              <a:t>Price earnings ratio is based on average inflation-adjusted earnings from the previous 10 years. </a:t>
            </a:r>
          </a:p>
          <a:p>
            <a:pPr>
              <a:defRPr/>
            </a:pPr>
            <a:r>
              <a:rPr lang="en-US" sz="1200"/>
              <a:t>Cyclically Adjusted PE Ratio</a:t>
            </a:r>
          </a:p>
          <a:p>
            <a:pPr>
              <a:defRPr/>
            </a:pPr>
            <a:r>
              <a:rPr lang="en-US" sz="1200"/>
              <a:t>(CAPE Ratio)</a:t>
            </a:r>
          </a:p>
        </p:txBody>
      </p:sp>
      <p:sp>
        <p:nvSpPr>
          <p:cNvPr id="3" name="Line 9">
            <a:extLst>
              <a:ext uri="{FF2B5EF4-FFF2-40B4-BE49-F238E27FC236}">
                <a16:creationId xmlns:a16="http://schemas.microsoft.com/office/drawing/2014/main" id="{394BFC7B-EFC0-D73E-B21A-6D1B5E6BC67C}"/>
              </a:ext>
            </a:extLst>
          </p:cNvPr>
          <p:cNvSpPr>
            <a:spLocks noChangeShapeType="1"/>
          </p:cNvSpPr>
          <p:nvPr/>
        </p:nvSpPr>
        <p:spPr bwMode="auto">
          <a:xfrm>
            <a:off x="2777426" y="3685092"/>
            <a:ext cx="7010400" cy="0"/>
          </a:xfrm>
          <a:prstGeom prst="line">
            <a:avLst/>
          </a:prstGeom>
          <a:noFill/>
          <a:ln w="38100">
            <a:solidFill>
              <a:srgbClr val="FFC000"/>
            </a:solidFill>
            <a:round/>
            <a:headEnd type="none" w="med" len="med"/>
            <a:tailEnd type="none" w="med" len="med"/>
          </a:ln>
          <a:effectLst/>
        </p:spPr>
        <p:txBody>
          <a:bodyPr/>
          <a:lstStyle/>
          <a:p>
            <a:pPr>
              <a:defRPr/>
            </a:pPr>
            <a:endParaRPr lang="en-US">
              <a:solidFill>
                <a:srgbClr val="000000"/>
              </a:solidFill>
            </a:endParaRPr>
          </a:p>
        </p:txBody>
      </p:sp>
      <p:sp>
        <p:nvSpPr>
          <p:cNvPr id="4" name="TextBox 3">
            <a:extLst>
              <a:ext uri="{FF2B5EF4-FFF2-40B4-BE49-F238E27FC236}">
                <a16:creationId xmlns:a16="http://schemas.microsoft.com/office/drawing/2014/main" id="{9CDCDCBF-D413-3272-7F6D-7684502AC759}"/>
              </a:ext>
            </a:extLst>
          </p:cNvPr>
          <p:cNvSpPr txBox="1"/>
          <p:nvPr/>
        </p:nvSpPr>
        <p:spPr>
          <a:xfrm>
            <a:off x="4865358" y="3346538"/>
            <a:ext cx="2222204"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27 = Long Run Average</a:t>
            </a:r>
          </a:p>
        </p:txBody>
      </p:sp>
      <p:sp>
        <p:nvSpPr>
          <p:cNvPr id="8" name="TextBox 7">
            <a:extLst>
              <a:ext uri="{FF2B5EF4-FFF2-40B4-BE49-F238E27FC236}">
                <a16:creationId xmlns:a16="http://schemas.microsoft.com/office/drawing/2014/main" id="{7B2D67B3-AD90-291B-B893-19B298E5697B}"/>
              </a:ext>
            </a:extLst>
          </p:cNvPr>
          <p:cNvSpPr txBox="1"/>
          <p:nvPr/>
        </p:nvSpPr>
        <p:spPr>
          <a:xfrm>
            <a:off x="1797993" y="6091332"/>
            <a:ext cx="1958863" cy="246221"/>
          </a:xfrm>
          <a:prstGeom prst="rect">
            <a:avLst/>
          </a:prstGeom>
          <a:solidFill>
            <a:schemeClr val="bg1"/>
          </a:solidFill>
          <a:ln w="28575">
            <a:solidFill>
              <a:schemeClr val="tx1"/>
            </a:solidFill>
          </a:ln>
        </p:spPr>
        <p:txBody>
          <a:bodyPr wrap="square">
            <a:spAutoFit/>
          </a:bodyPr>
          <a:lstStyle/>
          <a:p>
            <a:pPr>
              <a:defRPr/>
            </a:pPr>
            <a:r>
              <a:rPr lang="en-US" sz="1000">
                <a:latin typeface="Times New Roman" panose="02020603050405020304" pitchFamily="18" charset="0"/>
                <a:cs typeface="Times New Roman" panose="02020603050405020304" pitchFamily="18" charset="0"/>
              </a:rPr>
              <a:t>Source: S&amp;P Dow Jones Indices</a:t>
            </a:r>
          </a:p>
        </p:txBody>
      </p:sp>
    </p:spTree>
    <p:extLst>
      <p:ext uri="{BB962C8B-B14F-4D97-AF65-F5344CB8AC3E}">
        <p14:creationId xmlns:p14="http://schemas.microsoft.com/office/powerpoint/2010/main" val="418207558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0CB377B-06A7-EBE2-25CA-378F5B397871}"/>
              </a:ext>
            </a:extLst>
          </p:cNvPr>
          <p:cNvSpPr txBox="1">
            <a:spLocks/>
          </p:cNvSpPr>
          <p:nvPr/>
        </p:nvSpPr>
        <p:spPr bwMode="auto">
          <a:xfrm>
            <a:off x="2121916" y="135137"/>
            <a:ext cx="8057706"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2000">
                <a:solidFill>
                  <a:srgbClr val="881635"/>
                </a:solidFill>
              </a:rPr>
              <a:t>Rising Stock Prices Producing  Positive “Wealth Effect” among</a:t>
            </a:r>
          </a:p>
          <a:p>
            <a:pPr algn="ctr" eaLnBrk="1" hangingPunct="1">
              <a:lnSpc>
                <a:spcPct val="90000"/>
              </a:lnSpc>
              <a:spcBef>
                <a:spcPct val="0"/>
              </a:spcBef>
              <a:buClrTx/>
              <a:buFontTx/>
              <a:buNone/>
            </a:pPr>
            <a:r>
              <a:rPr lang="en-US" altLang="en-US" sz="2000">
                <a:solidFill>
                  <a:srgbClr val="881635"/>
                </a:solidFill>
              </a:rPr>
              <a:t> High-Income Households</a:t>
            </a:r>
          </a:p>
        </p:txBody>
      </p:sp>
      <p:graphicFrame>
        <p:nvGraphicFramePr>
          <p:cNvPr id="10" name="Object 2">
            <a:extLst>
              <a:ext uri="{FF2B5EF4-FFF2-40B4-BE49-F238E27FC236}">
                <a16:creationId xmlns:a16="http://schemas.microsoft.com/office/drawing/2014/main" id="{AC13CAAB-5608-1523-9F9F-654535F432C2}"/>
              </a:ext>
            </a:extLst>
          </p:cNvPr>
          <p:cNvGraphicFramePr>
            <a:graphicFrameLocks noGrp="1" noChangeAspect="1"/>
          </p:cNvGraphicFramePr>
          <p:nvPr/>
        </p:nvGraphicFramePr>
        <p:xfrm>
          <a:off x="1792564" y="739085"/>
          <a:ext cx="8840788" cy="55235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5A2EAE8-5B0D-5376-546C-C71095145712}"/>
              </a:ext>
            </a:extLst>
          </p:cNvPr>
          <p:cNvSpPr txBox="1"/>
          <p:nvPr/>
        </p:nvSpPr>
        <p:spPr>
          <a:xfrm>
            <a:off x="200248" y="287735"/>
            <a:ext cx="1479328" cy="2154436"/>
          </a:xfrm>
          <a:prstGeom prst="rect">
            <a:avLst/>
          </a:prstGeom>
          <a:solidFill>
            <a:schemeClr val="accent1">
              <a:lumMod val="20000"/>
              <a:lumOff val="80000"/>
            </a:schemeClr>
          </a:solidFill>
          <a:ln w="12700">
            <a:solidFill>
              <a:schemeClr val="tx1"/>
            </a:solidFill>
          </a:ln>
        </p:spPr>
        <p:txBody>
          <a:bodyPr wrap="square">
            <a:spAutoFit/>
          </a:bodyPr>
          <a:lstStyle/>
          <a:p>
            <a:pPr>
              <a:defRPr/>
            </a:pPr>
            <a:r>
              <a:rPr lang="en-US" sz="1400" b="1"/>
              <a:t>Shiller PE Ratio</a:t>
            </a:r>
          </a:p>
          <a:p>
            <a:pPr>
              <a:defRPr/>
            </a:pPr>
            <a:r>
              <a:rPr lang="en-US" sz="1200"/>
              <a:t>Price earnings ratio is based on average inflation-adjusted earnings from the previous 10 years. </a:t>
            </a:r>
          </a:p>
          <a:p>
            <a:pPr>
              <a:defRPr/>
            </a:pPr>
            <a:r>
              <a:rPr lang="en-US" sz="1200"/>
              <a:t>Cyclically Adjusted PE Ratio</a:t>
            </a:r>
          </a:p>
          <a:p>
            <a:pPr>
              <a:defRPr/>
            </a:pPr>
            <a:r>
              <a:rPr lang="en-US" sz="1200"/>
              <a:t>(CAPE Ratio)</a:t>
            </a:r>
          </a:p>
        </p:txBody>
      </p:sp>
      <p:sp>
        <p:nvSpPr>
          <p:cNvPr id="3" name="Line 9">
            <a:extLst>
              <a:ext uri="{FF2B5EF4-FFF2-40B4-BE49-F238E27FC236}">
                <a16:creationId xmlns:a16="http://schemas.microsoft.com/office/drawing/2014/main" id="{394BFC7B-EFC0-D73E-B21A-6D1B5E6BC67C}"/>
              </a:ext>
            </a:extLst>
          </p:cNvPr>
          <p:cNvSpPr>
            <a:spLocks noChangeShapeType="1"/>
          </p:cNvSpPr>
          <p:nvPr/>
        </p:nvSpPr>
        <p:spPr bwMode="auto">
          <a:xfrm>
            <a:off x="2777426" y="3685092"/>
            <a:ext cx="7010400" cy="0"/>
          </a:xfrm>
          <a:prstGeom prst="line">
            <a:avLst/>
          </a:prstGeom>
          <a:noFill/>
          <a:ln w="38100">
            <a:solidFill>
              <a:srgbClr val="FFC000"/>
            </a:solidFill>
            <a:round/>
            <a:headEnd type="none" w="med" len="med"/>
            <a:tailEnd type="none" w="med" len="med"/>
          </a:ln>
          <a:effectLst/>
        </p:spPr>
        <p:txBody>
          <a:bodyPr/>
          <a:lstStyle/>
          <a:p>
            <a:pPr>
              <a:defRPr/>
            </a:pPr>
            <a:endParaRPr lang="en-US">
              <a:solidFill>
                <a:srgbClr val="000000"/>
              </a:solidFill>
            </a:endParaRPr>
          </a:p>
        </p:txBody>
      </p:sp>
      <p:sp>
        <p:nvSpPr>
          <p:cNvPr id="4" name="TextBox 3">
            <a:extLst>
              <a:ext uri="{FF2B5EF4-FFF2-40B4-BE49-F238E27FC236}">
                <a16:creationId xmlns:a16="http://schemas.microsoft.com/office/drawing/2014/main" id="{9CDCDCBF-D413-3272-7F6D-7684502AC759}"/>
              </a:ext>
            </a:extLst>
          </p:cNvPr>
          <p:cNvSpPr txBox="1"/>
          <p:nvPr/>
        </p:nvSpPr>
        <p:spPr>
          <a:xfrm>
            <a:off x="4865358" y="3346538"/>
            <a:ext cx="2222204"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27 = Long Run Average</a:t>
            </a:r>
          </a:p>
        </p:txBody>
      </p:sp>
      <p:sp>
        <p:nvSpPr>
          <p:cNvPr id="5" name="TextBox 4">
            <a:extLst>
              <a:ext uri="{FF2B5EF4-FFF2-40B4-BE49-F238E27FC236}">
                <a16:creationId xmlns:a16="http://schemas.microsoft.com/office/drawing/2014/main" id="{B4EEA34C-A4D3-3AD3-7167-3257F8DAAC96}"/>
              </a:ext>
            </a:extLst>
          </p:cNvPr>
          <p:cNvSpPr txBox="1"/>
          <p:nvPr/>
        </p:nvSpPr>
        <p:spPr>
          <a:xfrm>
            <a:off x="3620942" y="1994013"/>
            <a:ext cx="492641"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44</a:t>
            </a:r>
          </a:p>
        </p:txBody>
      </p:sp>
      <p:sp>
        <p:nvSpPr>
          <p:cNvPr id="8" name="TextBox 7">
            <a:extLst>
              <a:ext uri="{FF2B5EF4-FFF2-40B4-BE49-F238E27FC236}">
                <a16:creationId xmlns:a16="http://schemas.microsoft.com/office/drawing/2014/main" id="{7B2D67B3-AD90-291B-B893-19B298E5697B}"/>
              </a:ext>
            </a:extLst>
          </p:cNvPr>
          <p:cNvSpPr txBox="1"/>
          <p:nvPr/>
        </p:nvSpPr>
        <p:spPr>
          <a:xfrm>
            <a:off x="1797993" y="6091332"/>
            <a:ext cx="1958863" cy="246221"/>
          </a:xfrm>
          <a:prstGeom prst="rect">
            <a:avLst/>
          </a:prstGeom>
          <a:solidFill>
            <a:schemeClr val="bg1"/>
          </a:solidFill>
          <a:ln w="28575">
            <a:solidFill>
              <a:schemeClr val="tx1"/>
            </a:solidFill>
          </a:ln>
        </p:spPr>
        <p:txBody>
          <a:bodyPr wrap="square">
            <a:spAutoFit/>
          </a:bodyPr>
          <a:lstStyle/>
          <a:p>
            <a:pPr>
              <a:defRPr/>
            </a:pPr>
            <a:r>
              <a:rPr lang="en-US" sz="1000">
                <a:latin typeface="Times New Roman" panose="02020603050405020304" pitchFamily="18" charset="0"/>
                <a:cs typeface="Times New Roman" panose="02020603050405020304" pitchFamily="18" charset="0"/>
              </a:rPr>
              <a:t>Source: S&amp;P Dow Jones Indices</a:t>
            </a:r>
          </a:p>
        </p:txBody>
      </p:sp>
    </p:spTree>
    <p:extLst>
      <p:ext uri="{BB962C8B-B14F-4D97-AF65-F5344CB8AC3E}">
        <p14:creationId xmlns:p14="http://schemas.microsoft.com/office/powerpoint/2010/main" val="231075642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0CB377B-06A7-EBE2-25CA-378F5B397871}"/>
              </a:ext>
            </a:extLst>
          </p:cNvPr>
          <p:cNvSpPr txBox="1">
            <a:spLocks/>
          </p:cNvSpPr>
          <p:nvPr/>
        </p:nvSpPr>
        <p:spPr bwMode="auto">
          <a:xfrm>
            <a:off x="2121916" y="135137"/>
            <a:ext cx="8057706"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2000">
                <a:solidFill>
                  <a:srgbClr val="881635"/>
                </a:solidFill>
              </a:rPr>
              <a:t>Rising Stock Prices Producing  Positive “Wealth Effect” among</a:t>
            </a:r>
          </a:p>
          <a:p>
            <a:pPr algn="ctr" eaLnBrk="1" hangingPunct="1">
              <a:lnSpc>
                <a:spcPct val="90000"/>
              </a:lnSpc>
              <a:spcBef>
                <a:spcPct val="0"/>
              </a:spcBef>
              <a:buClrTx/>
              <a:buFontTx/>
              <a:buNone/>
            </a:pPr>
            <a:r>
              <a:rPr lang="en-US" altLang="en-US" sz="2000">
                <a:solidFill>
                  <a:srgbClr val="881635"/>
                </a:solidFill>
              </a:rPr>
              <a:t> High-Income Households</a:t>
            </a:r>
          </a:p>
        </p:txBody>
      </p:sp>
      <p:graphicFrame>
        <p:nvGraphicFramePr>
          <p:cNvPr id="10" name="Object 2">
            <a:extLst>
              <a:ext uri="{FF2B5EF4-FFF2-40B4-BE49-F238E27FC236}">
                <a16:creationId xmlns:a16="http://schemas.microsoft.com/office/drawing/2014/main" id="{AC13CAAB-5608-1523-9F9F-654535F432C2}"/>
              </a:ext>
            </a:extLst>
          </p:cNvPr>
          <p:cNvGraphicFramePr>
            <a:graphicFrameLocks noGrp="1" noChangeAspect="1"/>
          </p:cNvGraphicFramePr>
          <p:nvPr/>
        </p:nvGraphicFramePr>
        <p:xfrm>
          <a:off x="1792564" y="739085"/>
          <a:ext cx="8840788" cy="55235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5A2EAE8-5B0D-5376-546C-C71095145712}"/>
              </a:ext>
            </a:extLst>
          </p:cNvPr>
          <p:cNvSpPr txBox="1"/>
          <p:nvPr/>
        </p:nvSpPr>
        <p:spPr>
          <a:xfrm>
            <a:off x="200248" y="287735"/>
            <a:ext cx="1479328" cy="2154436"/>
          </a:xfrm>
          <a:prstGeom prst="rect">
            <a:avLst/>
          </a:prstGeom>
          <a:solidFill>
            <a:schemeClr val="accent1">
              <a:lumMod val="20000"/>
              <a:lumOff val="80000"/>
            </a:schemeClr>
          </a:solidFill>
          <a:ln w="12700">
            <a:solidFill>
              <a:schemeClr val="tx1"/>
            </a:solidFill>
          </a:ln>
        </p:spPr>
        <p:txBody>
          <a:bodyPr wrap="square">
            <a:spAutoFit/>
          </a:bodyPr>
          <a:lstStyle/>
          <a:p>
            <a:pPr>
              <a:defRPr/>
            </a:pPr>
            <a:r>
              <a:rPr lang="en-US" sz="1400" b="1"/>
              <a:t>Shiller PE Ratio</a:t>
            </a:r>
          </a:p>
          <a:p>
            <a:pPr>
              <a:defRPr/>
            </a:pPr>
            <a:r>
              <a:rPr lang="en-US" sz="1200"/>
              <a:t>Price earnings ratio is based on average inflation-adjusted earnings from the previous 10 years. </a:t>
            </a:r>
          </a:p>
          <a:p>
            <a:pPr>
              <a:defRPr/>
            </a:pPr>
            <a:r>
              <a:rPr lang="en-US" sz="1200"/>
              <a:t>Cyclically Adjusted PE Ratio</a:t>
            </a:r>
          </a:p>
          <a:p>
            <a:pPr>
              <a:defRPr/>
            </a:pPr>
            <a:r>
              <a:rPr lang="en-US" sz="1200"/>
              <a:t>(CAPE Ratio)</a:t>
            </a:r>
          </a:p>
        </p:txBody>
      </p:sp>
      <p:sp>
        <p:nvSpPr>
          <p:cNvPr id="3" name="Line 9">
            <a:extLst>
              <a:ext uri="{FF2B5EF4-FFF2-40B4-BE49-F238E27FC236}">
                <a16:creationId xmlns:a16="http://schemas.microsoft.com/office/drawing/2014/main" id="{394BFC7B-EFC0-D73E-B21A-6D1B5E6BC67C}"/>
              </a:ext>
            </a:extLst>
          </p:cNvPr>
          <p:cNvSpPr>
            <a:spLocks noChangeShapeType="1"/>
          </p:cNvSpPr>
          <p:nvPr/>
        </p:nvSpPr>
        <p:spPr bwMode="auto">
          <a:xfrm>
            <a:off x="2777426" y="3685092"/>
            <a:ext cx="7010400" cy="0"/>
          </a:xfrm>
          <a:prstGeom prst="line">
            <a:avLst/>
          </a:prstGeom>
          <a:noFill/>
          <a:ln w="38100">
            <a:solidFill>
              <a:srgbClr val="FFC000"/>
            </a:solidFill>
            <a:round/>
            <a:headEnd type="none" w="med" len="med"/>
            <a:tailEnd type="none" w="med" len="med"/>
          </a:ln>
          <a:effectLst/>
        </p:spPr>
        <p:txBody>
          <a:bodyPr/>
          <a:lstStyle/>
          <a:p>
            <a:pPr>
              <a:defRPr/>
            </a:pPr>
            <a:endParaRPr lang="en-US">
              <a:solidFill>
                <a:srgbClr val="000000"/>
              </a:solidFill>
            </a:endParaRPr>
          </a:p>
        </p:txBody>
      </p:sp>
      <p:sp>
        <p:nvSpPr>
          <p:cNvPr id="4" name="TextBox 3">
            <a:extLst>
              <a:ext uri="{FF2B5EF4-FFF2-40B4-BE49-F238E27FC236}">
                <a16:creationId xmlns:a16="http://schemas.microsoft.com/office/drawing/2014/main" id="{9CDCDCBF-D413-3272-7F6D-7684502AC759}"/>
              </a:ext>
            </a:extLst>
          </p:cNvPr>
          <p:cNvSpPr txBox="1"/>
          <p:nvPr/>
        </p:nvSpPr>
        <p:spPr>
          <a:xfrm>
            <a:off x="4865358" y="3346538"/>
            <a:ext cx="2222204"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27 = Long Run Average</a:t>
            </a:r>
          </a:p>
        </p:txBody>
      </p:sp>
      <p:sp>
        <p:nvSpPr>
          <p:cNvPr id="5" name="TextBox 4">
            <a:extLst>
              <a:ext uri="{FF2B5EF4-FFF2-40B4-BE49-F238E27FC236}">
                <a16:creationId xmlns:a16="http://schemas.microsoft.com/office/drawing/2014/main" id="{B4EEA34C-A4D3-3AD3-7167-3257F8DAAC96}"/>
              </a:ext>
            </a:extLst>
          </p:cNvPr>
          <p:cNvSpPr txBox="1"/>
          <p:nvPr/>
        </p:nvSpPr>
        <p:spPr>
          <a:xfrm>
            <a:off x="3620942" y="1994013"/>
            <a:ext cx="492641"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44</a:t>
            </a:r>
          </a:p>
        </p:txBody>
      </p:sp>
      <p:sp>
        <p:nvSpPr>
          <p:cNvPr id="6" name="TextBox 5">
            <a:extLst>
              <a:ext uri="{FF2B5EF4-FFF2-40B4-BE49-F238E27FC236}">
                <a16:creationId xmlns:a16="http://schemas.microsoft.com/office/drawing/2014/main" id="{35DDC2B7-CE9C-F15B-CA5C-377B8ECC0557}"/>
              </a:ext>
            </a:extLst>
          </p:cNvPr>
          <p:cNvSpPr txBox="1"/>
          <p:nvPr/>
        </p:nvSpPr>
        <p:spPr>
          <a:xfrm>
            <a:off x="8578143" y="2380573"/>
            <a:ext cx="492641"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38</a:t>
            </a:r>
          </a:p>
        </p:txBody>
      </p:sp>
      <p:sp>
        <p:nvSpPr>
          <p:cNvPr id="8" name="TextBox 7">
            <a:extLst>
              <a:ext uri="{FF2B5EF4-FFF2-40B4-BE49-F238E27FC236}">
                <a16:creationId xmlns:a16="http://schemas.microsoft.com/office/drawing/2014/main" id="{7B2D67B3-AD90-291B-B893-19B298E5697B}"/>
              </a:ext>
            </a:extLst>
          </p:cNvPr>
          <p:cNvSpPr txBox="1"/>
          <p:nvPr/>
        </p:nvSpPr>
        <p:spPr>
          <a:xfrm>
            <a:off x="1797993" y="6091332"/>
            <a:ext cx="1958863" cy="246221"/>
          </a:xfrm>
          <a:prstGeom prst="rect">
            <a:avLst/>
          </a:prstGeom>
          <a:solidFill>
            <a:schemeClr val="bg1"/>
          </a:solidFill>
          <a:ln w="28575">
            <a:solidFill>
              <a:schemeClr val="tx1"/>
            </a:solidFill>
          </a:ln>
        </p:spPr>
        <p:txBody>
          <a:bodyPr wrap="square">
            <a:spAutoFit/>
          </a:bodyPr>
          <a:lstStyle/>
          <a:p>
            <a:pPr>
              <a:defRPr/>
            </a:pPr>
            <a:r>
              <a:rPr lang="en-US" sz="1000">
                <a:latin typeface="Times New Roman" panose="02020603050405020304" pitchFamily="18" charset="0"/>
                <a:cs typeface="Times New Roman" panose="02020603050405020304" pitchFamily="18" charset="0"/>
              </a:rPr>
              <a:t>Source: S&amp;P Dow Jones Indices</a:t>
            </a:r>
          </a:p>
        </p:txBody>
      </p:sp>
    </p:spTree>
    <p:extLst>
      <p:ext uri="{BB962C8B-B14F-4D97-AF65-F5344CB8AC3E}">
        <p14:creationId xmlns:p14="http://schemas.microsoft.com/office/powerpoint/2010/main" val="23776794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0CB377B-06A7-EBE2-25CA-378F5B397871}"/>
              </a:ext>
            </a:extLst>
          </p:cNvPr>
          <p:cNvSpPr txBox="1">
            <a:spLocks/>
          </p:cNvSpPr>
          <p:nvPr/>
        </p:nvSpPr>
        <p:spPr bwMode="auto">
          <a:xfrm>
            <a:off x="2121916" y="135137"/>
            <a:ext cx="8057706"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algn="ctr" eaLnBrk="1" hangingPunct="1">
              <a:lnSpc>
                <a:spcPct val="90000"/>
              </a:lnSpc>
              <a:spcBef>
                <a:spcPct val="0"/>
              </a:spcBef>
              <a:buClrTx/>
              <a:buFontTx/>
              <a:buNone/>
            </a:pPr>
            <a:r>
              <a:rPr lang="en-US" altLang="en-US" sz="2000">
                <a:solidFill>
                  <a:srgbClr val="881635"/>
                </a:solidFill>
              </a:rPr>
              <a:t>Rising Stock Prices Producing  Positive “Wealth Effect” among</a:t>
            </a:r>
          </a:p>
          <a:p>
            <a:pPr algn="ctr" eaLnBrk="1" hangingPunct="1">
              <a:lnSpc>
                <a:spcPct val="90000"/>
              </a:lnSpc>
              <a:spcBef>
                <a:spcPct val="0"/>
              </a:spcBef>
              <a:buClrTx/>
              <a:buFontTx/>
              <a:buNone/>
            </a:pPr>
            <a:r>
              <a:rPr lang="en-US" altLang="en-US" sz="2000">
                <a:solidFill>
                  <a:srgbClr val="881635"/>
                </a:solidFill>
              </a:rPr>
              <a:t> High-Income Households</a:t>
            </a:r>
          </a:p>
        </p:txBody>
      </p:sp>
      <p:graphicFrame>
        <p:nvGraphicFramePr>
          <p:cNvPr id="10" name="Object 2">
            <a:extLst>
              <a:ext uri="{FF2B5EF4-FFF2-40B4-BE49-F238E27FC236}">
                <a16:creationId xmlns:a16="http://schemas.microsoft.com/office/drawing/2014/main" id="{AC13CAAB-5608-1523-9F9F-654535F432C2}"/>
              </a:ext>
            </a:extLst>
          </p:cNvPr>
          <p:cNvGraphicFramePr>
            <a:graphicFrameLocks noGrp="1" noChangeAspect="1"/>
          </p:cNvGraphicFramePr>
          <p:nvPr/>
        </p:nvGraphicFramePr>
        <p:xfrm>
          <a:off x="1792564" y="739085"/>
          <a:ext cx="8840788" cy="552354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5A2EAE8-5B0D-5376-546C-C71095145712}"/>
              </a:ext>
            </a:extLst>
          </p:cNvPr>
          <p:cNvSpPr txBox="1"/>
          <p:nvPr/>
        </p:nvSpPr>
        <p:spPr>
          <a:xfrm>
            <a:off x="200248" y="287735"/>
            <a:ext cx="1479328" cy="2154436"/>
          </a:xfrm>
          <a:prstGeom prst="rect">
            <a:avLst/>
          </a:prstGeom>
          <a:solidFill>
            <a:schemeClr val="accent1">
              <a:lumMod val="20000"/>
              <a:lumOff val="80000"/>
            </a:schemeClr>
          </a:solidFill>
          <a:ln w="12700">
            <a:solidFill>
              <a:schemeClr val="tx1"/>
            </a:solidFill>
          </a:ln>
        </p:spPr>
        <p:txBody>
          <a:bodyPr wrap="square">
            <a:spAutoFit/>
          </a:bodyPr>
          <a:lstStyle/>
          <a:p>
            <a:pPr>
              <a:defRPr/>
            </a:pPr>
            <a:r>
              <a:rPr lang="en-US" sz="1400" b="1"/>
              <a:t>Shiller PE Ratio</a:t>
            </a:r>
          </a:p>
          <a:p>
            <a:pPr>
              <a:defRPr/>
            </a:pPr>
            <a:r>
              <a:rPr lang="en-US" sz="1200"/>
              <a:t>Price earnings ratio is based on average inflation-adjusted earnings from the previous 10 years. </a:t>
            </a:r>
          </a:p>
          <a:p>
            <a:pPr>
              <a:defRPr/>
            </a:pPr>
            <a:r>
              <a:rPr lang="en-US" sz="1200"/>
              <a:t>Cyclically Adjusted PE Ratio</a:t>
            </a:r>
          </a:p>
          <a:p>
            <a:pPr>
              <a:defRPr/>
            </a:pPr>
            <a:r>
              <a:rPr lang="en-US" sz="1200"/>
              <a:t>(CAPE Ratio)</a:t>
            </a:r>
          </a:p>
        </p:txBody>
      </p:sp>
      <p:sp>
        <p:nvSpPr>
          <p:cNvPr id="3" name="Line 9">
            <a:extLst>
              <a:ext uri="{FF2B5EF4-FFF2-40B4-BE49-F238E27FC236}">
                <a16:creationId xmlns:a16="http://schemas.microsoft.com/office/drawing/2014/main" id="{394BFC7B-EFC0-D73E-B21A-6D1B5E6BC67C}"/>
              </a:ext>
            </a:extLst>
          </p:cNvPr>
          <p:cNvSpPr>
            <a:spLocks noChangeShapeType="1"/>
          </p:cNvSpPr>
          <p:nvPr/>
        </p:nvSpPr>
        <p:spPr bwMode="auto">
          <a:xfrm>
            <a:off x="2777426" y="3685092"/>
            <a:ext cx="7010400" cy="0"/>
          </a:xfrm>
          <a:prstGeom prst="line">
            <a:avLst/>
          </a:prstGeom>
          <a:noFill/>
          <a:ln w="38100">
            <a:solidFill>
              <a:srgbClr val="FFC000"/>
            </a:solidFill>
            <a:round/>
            <a:headEnd type="none" w="med" len="med"/>
            <a:tailEnd type="none" w="med" len="med"/>
          </a:ln>
          <a:effectLst/>
        </p:spPr>
        <p:txBody>
          <a:bodyPr/>
          <a:lstStyle/>
          <a:p>
            <a:pPr>
              <a:defRPr/>
            </a:pPr>
            <a:endParaRPr lang="en-US">
              <a:solidFill>
                <a:srgbClr val="000000"/>
              </a:solidFill>
            </a:endParaRPr>
          </a:p>
        </p:txBody>
      </p:sp>
      <p:sp>
        <p:nvSpPr>
          <p:cNvPr id="4" name="TextBox 3">
            <a:extLst>
              <a:ext uri="{FF2B5EF4-FFF2-40B4-BE49-F238E27FC236}">
                <a16:creationId xmlns:a16="http://schemas.microsoft.com/office/drawing/2014/main" id="{9CDCDCBF-D413-3272-7F6D-7684502AC759}"/>
              </a:ext>
            </a:extLst>
          </p:cNvPr>
          <p:cNvSpPr txBox="1"/>
          <p:nvPr/>
        </p:nvSpPr>
        <p:spPr>
          <a:xfrm>
            <a:off x="4865358" y="3346538"/>
            <a:ext cx="2222204"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27 = Long Run Average</a:t>
            </a:r>
          </a:p>
        </p:txBody>
      </p:sp>
      <p:sp>
        <p:nvSpPr>
          <p:cNvPr id="5" name="TextBox 4">
            <a:extLst>
              <a:ext uri="{FF2B5EF4-FFF2-40B4-BE49-F238E27FC236}">
                <a16:creationId xmlns:a16="http://schemas.microsoft.com/office/drawing/2014/main" id="{B4EEA34C-A4D3-3AD3-7167-3257F8DAAC96}"/>
              </a:ext>
            </a:extLst>
          </p:cNvPr>
          <p:cNvSpPr txBox="1"/>
          <p:nvPr/>
        </p:nvSpPr>
        <p:spPr>
          <a:xfrm>
            <a:off x="3620942" y="1994013"/>
            <a:ext cx="492641"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44</a:t>
            </a:r>
          </a:p>
        </p:txBody>
      </p:sp>
      <p:sp>
        <p:nvSpPr>
          <p:cNvPr id="6" name="TextBox 5">
            <a:extLst>
              <a:ext uri="{FF2B5EF4-FFF2-40B4-BE49-F238E27FC236}">
                <a16:creationId xmlns:a16="http://schemas.microsoft.com/office/drawing/2014/main" id="{35DDC2B7-CE9C-F15B-CA5C-377B8ECC0557}"/>
              </a:ext>
            </a:extLst>
          </p:cNvPr>
          <p:cNvSpPr txBox="1"/>
          <p:nvPr/>
        </p:nvSpPr>
        <p:spPr>
          <a:xfrm>
            <a:off x="8578143" y="2380573"/>
            <a:ext cx="492641"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38</a:t>
            </a:r>
          </a:p>
        </p:txBody>
      </p:sp>
      <p:sp>
        <p:nvSpPr>
          <p:cNvPr id="7" name="TextBox 6">
            <a:extLst>
              <a:ext uri="{FF2B5EF4-FFF2-40B4-BE49-F238E27FC236}">
                <a16:creationId xmlns:a16="http://schemas.microsoft.com/office/drawing/2014/main" id="{B8A571B7-89E9-B1AF-047A-0CA668ACEBA7}"/>
              </a:ext>
            </a:extLst>
          </p:cNvPr>
          <p:cNvSpPr txBox="1"/>
          <p:nvPr/>
        </p:nvSpPr>
        <p:spPr>
          <a:xfrm>
            <a:off x="9787826" y="2719127"/>
            <a:ext cx="492641" cy="338554"/>
          </a:xfrm>
          <a:prstGeom prst="rect">
            <a:avLst/>
          </a:prstGeom>
          <a:solidFill>
            <a:schemeClr val="bg1"/>
          </a:solidFill>
          <a:ln w="28575">
            <a:solidFill>
              <a:srgbClr val="FFC000"/>
            </a:solidFill>
          </a:ln>
        </p:spPr>
        <p:txBody>
          <a:bodyPr wrap="square">
            <a:spAutoFit/>
          </a:bodyPr>
          <a:lstStyle/>
          <a:p>
            <a:pPr algn="ctr">
              <a:defRPr/>
            </a:pPr>
            <a:r>
              <a:rPr lang="en-US" sz="1600">
                <a:solidFill>
                  <a:srgbClr val="FFC000"/>
                </a:solidFill>
                <a:latin typeface="Times New Roman" panose="02020603050405020304" pitchFamily="18" charset="0"/>
                <a:cs typeface="Times New Roman" panose="02020603050405020304" pitchFamily="18" charset="0"/>
              </a:rPr>
              <a:t>37</a:t>
            </a:r>
          </a:p>
        </p:txBody>
      </p:sp>
      <p:sp>
        <p:nvSpPr>
          <p:cNvPr id="8" name="TextBox 7">
            <a:extLst>
              <a:ext uri="{FF2B5EF4-FFF2-40B4-BE49-F238E27FC236}">
                <a16:creationId xmlns:a16="http://schemas.microsoft.com/office/drawing/2014/main" id="{7B2D67B3-AD90-291B-B893-19B298E5697B}"/>
              </a:ext>
            </a:extLst>
          </p:cNvPr>
          <p:cNvSpPr txBox="1"/>
          <p:nvPr/>
        </p:nvSpPr>
        <p:spPr>
          <a:xfrm>
            <a:off x="1797993" y="6091332"/>
            <a:ext cx="1958863" cy="246221"/>
          </a:xfrm>
          <a:prstGeom prst="rect">
            <a:avLst/>
          </a:prstGeom>
          <a:solidFill>
            <a:schemeClr val="bg1"/>
          </a:solidFill>
          <a:ln w="28575">
            <a:solidFill>
              <a:schemeClr val="tx1"/>
            </a:solidFill>
          </a:ln>
        </p:spPr>
        <p:txBody>
          <a:bodyPr wrap="square">
            <a:spAutoFit/>
          </a:bodyPr>
          <a:lstStyle/>
          <a:p>
            <a:pPr>
              <a:defRPr/>
            </a:pPr>
            <a:r>
              <a:rPr lang="en-US" sz="1000">
                <a:latin typeface="Times New Roman" panose="02020603050405020304" pitchFamily="18" charset="0"/>
                <a:cs typeface="Times New Roman" panose="02020603050405020304" pitchFamily="18" charset="0"/>
              </a:rPr>
              <a:t>Source: S&amp;P Dow Jones Indices</a:t>
            </a:r>
          </a:p>
        </p:txBody>
      </p:sp>
    </p:spTree>
    <p:extLst>
      <p:ext uri="{BB962C8B-B14F-4D97-AF65-F5344CB8AC3E}">
        <p14:creationId xmlns:p14="http://schemas.microsoft.com/office/powerpoint/2010/main" val="266202387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5111767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16548246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15421708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37567240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
            <a:extLst>
              <a:ext uri="{FF2B5EF4-FFF2-40B4-BE49-F238E27FC236}">
                <a16:creationId xmlns:a16="http://schemas.microsoft.com/office/drawing/2014/main" id="{08F0CA79-0D61-39E5-E639-1C50960356F4}"/>
              </a:ext>
            </a:extLst>
          </p:cNvPr>
          <p:cNvGraphicFramePr>
            <a:graphicFrameLocks noChangeAspect="1"/>
          </p:cNvGraphicFramePr>
          <p:nvPr>
            <p:extLst>
              <p:ext uri="{D42A27DB-BD31-4B8C-83A1-F6EECF244321}">
                <p14:modId xmlns:p14="http://schemas.microsoft.com/office/powerpoint/2010/main" val="2890367360"/>
              </p:ext>
            </p:extLst>
          </p:nvPr>
        </p:nvGraphicFramePr>
        <p:xfrm>
          <a:off x="165099" y="868061"/>
          <a:ext cx="11810638" cy="533389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a:ln>
                  <a:noFill/>
                </a:ln>
                <a:solidFill>
                  <a:srgbClr val="193061"/>
                </a:solidFill>
                <a:effectLst/>
                <a:uLnTx/>
                <a:uFillTx/>
                <a:latin typeface="Century Gothic" panose="020F0302020204030204"/>
                <a:ea typeface="+mj-ea"/>
                <a:cs typeface="+mj-cs"/>
              </a:rPr>
              <a:t>Stronger Credit Union Savings Growth</a:t>
            </a:r>
          </a:p>
        </p:txBody>
      </p:sp>
      <p:sp>
        <p:nvSpPr>
          <p:cNvPr id="2" name="TextBox 1">
            <a:extLst>
              <a:ext uri="{FF2B5EF4-FFF2-40B4-BE49-F238E27FC236}">
                <a16:creationId xmlns:a16="http://schemas.microsoft.com/office/drawing/2014/main" id="{9D530518-3059-E7BF-6144-00434514EB77}"/>
              </a:ext>
            </a:extLst>
          </p:cNvPr>
          <p:cNvSpPr txBox="1"/>
          <p:nvPr/>
        </p:nvSpPr>
        <p:spPr>
          <a:xfrm>
            <a:off x="5738585" y="4056945"/>
            <a:ext cx="1235868" cy="646331"/>
          </a:xfrm>
          <a:prstGeom prst="rect">
            <a:avLst/>
          </a:prstGeom>
          <a:solidFill>
            <a:schemeClr val="bg1"/>
          </a:solidFill>
          <a:ln>
            <a:solidFill>
              <a:srgbClr val="FFC000"/>
            </a:solidFill>
          </a:ln>
        </p:spPr>
        <p:txBody>
          <a:bodyPr wrap="square" rtlCol="0">
            <a:spAutoFit/>
          </a:bodyPr>
          <a:lstStyle/>
          <a:p>
            <a:pPr algn="ctr"/>
            <a:r>
              <a:rPr lang="en-US" sz="1200" b="1">
                <a:solidFill>
                  <a:srgbClr val="FFC000"/>
                </a:solidFill>
                <a:latin typeface="Times New Roman" panose="02020603050405020304" pitchFamily="18" charset="0"/>
                <a:cs typeface="Times New Roman" panose="02020603050405020304" pitchFamily="18" charset="0"/>
              </a:rPr>
              <a:t>6.6 %</a:t>
            </a:r>
          </a:p>
          <a:p>
            <a:pPr algn="ctr"/>
            <a:r>
              <a:rPr lang="en-US" sz="1200" b="1">
                <a:solidFill>
                  <a:srgbClr val="FFC000"/>
                </a:solidFill>
                <a:latin typeface="Times New Roman" panose="02020603050405020304" pitchFamily="18" charset="0"/>
                <a:cs typeface="Times New Roman" panose="02020603050405020304" pitchFamily="18" charset="0"/>
              </a:rPr>
              <a:t>long run</a:t>
            </a:r>
          </a:p>
          <a:p>
            <a:pPr algn="ctr"/>
            <a:r>
              <a:rPr lang="en-US" sz="1200" b="1">
                <a:solidFill>
                  <a:srgbClr val="FFC000"/>
                </a:solidFill>
                <a:latin typeface="Times New Roman" panose="02020603050405020304" pitchFamily="18" charset="0"/>
                <a:cs typeface="Times New Roman" panose="02020603050405020304" pitchFamily="18" charset="0"/>
              </a:rPr>
              <a:t>average</a:t>
            </a:r>
          </a:p>
        </p:txBody>
      </p:sp>
    </p:spTree>
    <p:extLst>
      <p:ext uri="{BB962C8B-B14F-4D97-AF65-F5344CB8AC3E}">
        <p14:creationId xmlns:p14="http://schemas.microsoft.com/office/powerpoint/2010/main" val="4126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395268C8-19D4-6355-1734-4AD0C1BBC11C}"/>
              </a:ext>
            </a:extLst>
          </p:cNvPr>
          <p:cNvGraphicFramePr>
            <a:graphicFrameLocks noChangeAspect="1"/>
          </p:cNvGraphicFramePr>
          <p:nvPr/>
        </p:nvGraphicFramePr>
        <p:xfrm>
          <a:off x="599440" y="350874"/>
          <a:ext cx="11297920" cy="57628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FDE165E-6EBB-DE60-C2D5-C21AFE4BAC6F}"/>
              </a:ext>
            </a:extLst>
          </p:cNvPr>
          <p:cNvSpPr txBox="1">
            <a:spLocks noChangeArrowheads="1"/>
          </p:cNvSpPr>
          <p:nvPr/>
        </p:nvSpPr>
        <p:spPr bwMode="auto">
          <a:xfrm>
            <a:off x="6476055" y="3802338"/>
            <a:ext cx="862013" cy="554038"/>
          </a:xfrm>
          <a:prstGeom prst="rect">
            <a:avLst/>
          </a:prstGeom>
          <a:solidFill>
            <a:schemeClr val="bg1"/>
          </a:solidFill>
          <a:ln w="19050">
            <a:solidFill>
              <a:srgbClr val="FFC000"/>
            </a:solidFill>
            <a:miter lim="800000"/>
            <a:headEnd/>
            <a:tailEnd/>
          </a:ln>
        </p:spPr>
        <p:txBody>
          <a:bodyPr wrap="none">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C000"/>
                </a:solidFill>
                <a:effectLst/>
                <a:uLnTx/>
                <a:uFillTx/>
                <a:latin typeface="Verdana" panose="020B0604030504040204" pitchFamily="34" charset="0"/>
                <a:ea typeface="+mn-ea"/>
                <a:cs typeface="+mn-cs"/>
              </a:rPr>
              <a:t>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C000"/>
                </a:solidFill>
                <a:effectLst/>
                <a:uLnTx/>
                <a:uFillTx/>
                <a:latin typeface="Verdana" panose="020B0604030504040204" pitchFamily="34" charset="0"/>
                <a:ea typeface="+mn-ea"/>
                <a:cs typeface="+mn-cs"/>
              </a:rPr>
              <a:t>Long Run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C000"/>
                </a:solidFill>
                <a:effectLst/>
                <a:uLnTx/>
                <a:uFillTx/>
                <a:latin typeface="Verdana" panose="020B0604030504040204" pitchFamily="34" charset="0"/>
                <a:ea typeface="+mn-ea"/>
                <a:cs typeface="+mn-cs"/>
              </a:rPr>
              <a:t> Average</a:t>
            </a:r>
          </a:p>
        </p:txBody>
      </p:sp>
      <p:sp>
        <p:nvSpPr>
          <p:cNvPr id="8" name="TextBox 1">
            <a:extLst>
              <a:ext uri="{FF2B5EF4-FFF2-40B4-BE49-F238E27FC236}">
                <a16:creationId xmlns:a16="http://schemas.microsoft.com/office/drawing/2014/main" id="{C1DB1299-82FC-D6B7-E06F-80488AFA37EC}"/>
              </a:ext>
            </a:extLst>
          </p:cNvPr>
          <p:cNvSpPr txBox="1"/>
          <p:nvPr/>
        </p:nvSpPr>
        <p:spPr>
          <a:xfrm>
            <a:off x="11141957" y="4316357"/>
            <a:ext cx="657225" cy="508000"/>
          </a:xfrm>
          <a:prstGeom prst="rect">
            <a:avLst/>
          </a:prstGeom>
          <a:solidFill>
            <a:srgbClr val="FFFFFF"/>
          </a:solidFill>
          <a:ln>
            <a:solidFill>
              <a:srgbClr val="000000"/>
            </a:solidFill>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93061"/>
                </a:solidFill>
                <a:effectLst/>
                <a:uLnTx/>
                <a:uFillTx/>
                <a:latin typeface="Century Gothic" panose="020F0302020204030204"/>
                <a:ea typeface="+mn-ea"/>
                <a:cs typeface="Times New Roman" panose="02020603050405020304" pitchFamily="18" charset="0"/>
              </a:rPr>
              <a:t>4.5%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93061"/>
                </a:solidFill>
                <a:effectLst/>
                <a:uLnTx/>
                <a:uFillTx/>
                <a:latin typeface="Century Gothic" panose="020F0302020204030204"/>
                <a:ea typeface="+mn-ea"/>
                <a:cs typeface="Times New Roman" panose="02020603050405020304" pitchFamily="18" charset="0"/>
              </a:rPr>
              <a:t>Savings Rate</a:t>
            </a:r>
          </a:p>
        </p:txBody>
      </p:sp>
      <p:sp>
        <p:nvSpPr>
          <p:cNvPr id="9" name="Line 5">
            <a:extLst>
              <a:ext uri="{FF2B5EF4-FFF2-40B4-BE49-F238E27FC236}">
                <a16:creationId xmlns:a16="http://schemas.microsoft.com/office/drawing/2014/main" id="{1E890483-F7A7-6C1B-FE22-AFEA0459BAFC}"/>
              </a:ext>
            </a:extLst>
          </p:cNvPr>
          <p:cNvSpPr>
            <a:spLocks noChangeShapeType="1"/>
          </p:cNvSpPr>
          <p:nvPr/>
        </p:nvSpPr>
        <p:spPr bwMode="auto">
          <a:xfrm flipH="1">
            <a:off x="10850938" y="4570357"/>
            <a:ext cx="291019" cy="131956"/>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6079451"/>
      </p:ext>
    </p:extLst>
  </p:cSld>
  <p:clrMapOvr>
    <a:masterClrMapping/>
  </p:clrMapOvr>
  <p:transition/>
</p:sld>
</file>

<file path=ppt/theme/theme1.xml><?xml version="1.0" encoding="utf-8"?>
<a:theme xmlns:a="http://schemas.openxmlformats.org/drawingml/2006/main" name="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2.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20" id="{9B8593DB-C977-9149-BDAA-4FEB5C6FA5C5}" vid="{E635C7C2-6405-D44F-8F2C-446DA6C7A4F4}"/>
    </a:ext>
  </a:extLst>
</a:theme>
</file>

<file path=ppt/theme/theme3.xml><?xml version="1.0" encoding="utf-8"?>
<a:theme xmlns:a="http://schemas.openxmlformats.org/drawingml/2006/main" name="1_newMishkin_template">
  <a:themeElements>
    <a:clrScheme name="newMishki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Mishkin_template">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Mishki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ishki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ishki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ishki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ishki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ishki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ishkin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ishki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ishki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ishki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ishki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ishki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5.xml><?xml version="1.0" encoding="utf-8"?>
<a:theme xmlns:a="http://schemas.openxmlformats.org/drawingml/2006/main" name="1_design_template_masterPPT">
  <a:themeElements>
    <a:clrScheme name="design_template_master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_master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90000"/>
          </a:lnSpc>
          <a:spcBef>
            <a:spcPct val="10000"/>
          </a:spcBef>
          <a:spcAft>
            <a:spcPct val="1000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1" fontAlgn="base" latinLnBrk="0" hangingPunct="1">
          <a:lnSpc>
            <a:spcPct val="90000"/>
          </a:lnSpc>
          <a:spcBef>
            <a:spcPct val="10000"/>
          </a:spcBef>
          <a:spcAft>
            <a:spcPct val="1000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sign_template_master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_masterPP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_master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_masterPP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_master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_master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_master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xaminerExchangeHorizontal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aminerExchangeHorizontalLogo.potx" id="{BBA00816-4C94-4AB3-9578-75C5F5A0EC9C}" vid="{FF5F4F24-9027-466E-9E1C-5BC4F330F24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uStage NewBrandColors 1">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5F8B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ruStage NewBrandColors 1">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5F8B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Metadata/LabelInfo.xml><?xml version="1.0" encoding="utf-8"?>
<clbl:labelList xmlns:clbl="http://schemas.microsoft.com/office/2020/mipLabelMetadata">
  <clbl:label id="{a00452fd-8469-409e-91a8-bb7a008e2da0}" enabled="0" method="" siteId="{a00452fd-8469-409e-91a8-bb7a008e2da0}" removed="1"/>
</clbl:labelList>
</file>

<file path=docProps/app.xml><?xml version="1.0" encoding="utf-8"?>
<Properties xmlns="http://schemas.openxmlformats.org/officeDocument/2006/extended-properties" xmlns:vt="http://schemas.openxmlformats.org/officeDocument/2006/docPropsVTypes">
  <Template>TruStage-PPT-Template_Preferred(16-9)</Template>
  <TotalTime>3</TotalTime>
  <Words>4959</Words>
  <Application>Microsoft Office PowerPoint</Application>
  <PresentationFormat>Widescreen</PresentationFormat>
  <Paragraphs>1217</Paragraphs>
  <Slides>119</Slides>
  <Notes>22</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119</vt:i4>
      </vt:variant>
    </vt:vector>
  </HeadingPairs>
  <TitlesOfParts>
    <vt:vector size="138" baseType="lpstr">
      <vt:lpstr>Arial</vt:lpstr>
      <vt:lpstr>Arial Narrow</vt:lpstr>
      <vt:lpstr>Calibri</vt:lpstr>
      <vt:lpstr>Calibri Light</vt:lpstr>
      <vt:lpstr>Century Gothic</vt:lpstr>
      <vt:lpstr>Georgia</vt:lpstr>
      <vt:lpstr>Helvetica</vt:lpstr>
      <vt:lpstr>Palatino Linotype</vt:lpstr>
      <vt:lpstr>Rockwell</vt:lpstr>
      <vt:lpstr>Symbol</vt:lpstr>
      <vt:lpstr>Times</vt:lpstr>
      <vt:lpstr>Times New Roman</vt:lpstr>
      <vt:lpstr>Verdana</vt:lpstr>
      <vt:lpstr>Office Theme</vt:lpstr>
      <vt:lpstr>CUNA_logo</vt:lpstr>
      <vt:lpstr>1_newMishkin_template</vt:lpstr>
      <vt:lpstr>4_Office Theme</vt:lpstr>
      <vt:lpstr>1_design_template_masterPPT</vt:lpstr>
      <vt:lpstr>ExaminerExchangeHorizontalLogo</vt:lpstr>
      <vt:lpstr>Economic &amp;  Credit Union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Rising</vt:lpstr>
      <vt:lpstr>Vehicle Prices are Rising</vt:lpstr>
      <vt:lpstr>Vehicle Prices are Rising</vt:lpstr>
      <vt:lpstr>PowerPoint Presentation</vt:lpstr>
      <vt:lpstr>PowerPoint Presentation</vt:lpstr>
      <vt:lpstr>Economic Growth Below Natural Growth Rate</vt:lpstr>
      <vt:lpstr>Economic Growth Below Natural Growth Rate</vt:lpstr>
      <vt:lpstr>Economic Growth Below Natural Growth Rate</vt:lpstr>
      <vt:lpstr>Economic Growth Below Natural Growth Rate</vt:lpstr>
      <vt:lpstr>Economic Growth Below Natural Growth Rate</vt:lpstr>
      <vt:lpstr>Economic Growth Below Natural Growth Rate</vt:lpstr>
      <vt:lpstr>Economic Growth Below Natural Growth Rate</vt:lpstr>
      <vt:lpstr>Economic Growth Below Natural Growth Rate</vt:lpstr>
      <vt:lpstr>Economic Growth Below Natural Growth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Inflation Above 2% Target</vt:lpstr>
      <vt:lpstr>Inflation Above 2%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Update Summary For 2025</vt:lpstr>
      <vt:lpstr>Economic Update Summary For 2025</vt:lpstr>
      <vt:lpstr>Economic Update Summary For 2025</vt:lpstr>
      <vt:lpstr>Economic Update Summary For 2025</vt:lpstr>
      <vt:lpstr>Economic Update Summary For 2025</vt:lpstr>
      <vt:lpstr>Economic Update Summary For 2025</vt:lpstr>
      <vt:lpstr>Economic Update Summary For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Report</dc:title>
  <dc:creator>Rick, Steven W.</dc:creator>
  <cp:lastModifiedBy>Long, Ashley</cp:lastModifiedBy>
  <cp:revision>2</cp:revision>
  <dcterms:created xsi:type="dcterms:W3CDTF">2023-05-22T17:11:53Z</dcterms:created>
  <dcterms:modified xsi:type="dcterms:W3CDTF">2025-07-29T21:02:17Z</dcterms:modified>
</cp:coreProperties>
</file>